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9"/>
  </p:notesMasterIdLst>
  <p:sldIdLst>
    <p:sldId id="266" r:id="rId4"/>
    <p:sldId id="257" r:id="rId5"/>
    <p:sldId id="258" r:id="rId6"/>
    <p:sldId id="259" r:id="rId7"/>
    <p:sldId id="62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2C835-8C64-419D-AB77-2499CD4C857F}" v="1" dt="2026-01-28T17:46:50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-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KELMANN, Anna Juliane" userId="93401fe7-f6bf-4046-ae39-88c5a6246d7a" providerId="ADAL" clId="{04C2C835-8C64-419D-AB77-2499CD4C857F}"/>
    <pc:docChg chg="modSld">
      <pc:chgData name="WINKELMANN, Anna Juliane" userId="93401fe7-f6bf-4046-ae39-88c5a6246d7a" providerId="ADAL" clId="{04C2C835-8C64-419D-AB77-2499CD4C857F}" dt="2026-01-28T17:47:10.626" v="7" actId="1076"/>
      <pc:docMkLst>
        <pc:docMk/>
      </pc:docMkLst>
      <pc:sldChg chg="addSp modSp mod">
        <pc:chgData name="WINKELMANN, Anna Juliane" userId="93401fe7-f6bf-4046-ae39-88c5a6246d7a" providerId="ADAL" clId="{04C2C835-8C64-419D-AB77-2499CD4C857F}" dt="2026-01-28T17:47:10.626" v="7" actId="1076"/>
        <pc:sldMkLst>
          <pc:docMk/>
          <pc:sldMk cId="3814636480" sldId="266"/>
        </pc:sldMkLst>
        <pc:picChg chg="add mod">
          <ac:chgData name="WINKELMANN, Anna Juliane" userId="93401fe7-f6bf-4046-ae39-88c5a6246d7a" providerId="ADAL" clId="{04C2C835-8C64-419D-AB77-2499CD4C857F}" dt="2026-01-28T17:47:10.626" v="7" actId="1076"/>
          <ac:picMkLst>
            <pc:docMk/>
            <pc:sldMk cId="3814636480" sldId="266"/>
            <ac:picMk id="2" creationId="{0A1DD9AE-2365-DEA1-5FCD-137A8A2FA8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8324D-746C-4262-A420-D0C93A0E927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980F-2C2B-48A1-8713-BB5FC34A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4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755650"/>
            <a:ext cx="6710363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2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F8A58-536A-4AD8-83FF-EF7B6553C8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200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fi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fif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fif"/><Relationship Id="rId7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fif"/><Relationship Id="rId7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B072-D589-7D78-1B1F-BDCF21023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A32EC-4B45-943E-97FB-351E27001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CC59-781B-FED5-C567-1CF2F8CB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A7F-B1E9-4122-ADF9-1F4D578159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CBE7-756B-991E-3551-EE6D0E0F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13FE5-9F5E-4AFC-767A-97875A99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870E-3585-4382-B870-235FAF6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4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F0E0-D1CF-3E8C-9A51-CA58A33A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7A329-BCB5-3E4C-38C3-0454E6F31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FDAD9-2A4E-7EC1-6ADD-B12725F8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A7F-B1E9-4122-ADF9-1F4D578159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D4D36-2344-07D0-E5C5-054F2702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2DD39-EFFD-791B-598A-A129F4FA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870E-3585-4382-B870-235FAF6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8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AFDF6-5675-B2A0-FBE2-71EB873C6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7E960-A000-821A-133C-BA9516D3E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04579-A6E9-14A0-CFEF-AA0DFF62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A7F-B1E9-4122-ADF9-1F4D578159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55808-C0B9-592E-0C53-4B6022A3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9BBFE-E78A-840F-3FED-D1946942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870E-3585-4382-B870-235FAF6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8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CC16-B9DE-4CC4-BFE5-0DFC8DC90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17C1D-72E9-49F1-9326-EF45A1261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2745-0A46-49AC-B027-92FAC95E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27A8-23DB-4856-A03D-4125DE216B9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B2408-F58D-46A5-BC6B-8E82A99E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1E5E-2346-4DD0-AF64-76F6B011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AB4B-6322-4114-B385-4378D8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5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CCE6-714C-4D78-B35A-5A778ECD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4A154-41E8-4107-8E70-34AA967B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CF9A4-D9E2-4142-8631-4B5DB154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27A8-23DB-4856-A03D-4125DE216B9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DA9EB-17AA-4874-BFE7-E33ED11D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272CE-8AF2-4ACB-8F4A-30664798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AB4B-6322-4114-B385-4378D8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91D3-1873-4D86-B705-AEC71676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7DD94-8E32-4622-9204-45B5196F1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0332F-1849-471A-AEB7-7931498E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27A8-23DB-4856-A03D-4125DE216B9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B43EC-1C72-49A8-BE6E-79E0A81B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F81C-F50B-46BA-AA82-8A1BA496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AB4B-6322-4114-B385-4378D8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4B20-E86A-4E38-A411-F496AC29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8090-A36B-4915-B682-1DB42C87A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05687-DBC3-4CD5-AC66-123573C2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88AF8-AD79-49E2-AE59-A19161CA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27A8-23DB-4856-A03D-4125DE216B9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A0934-1A59-4449-B4D6-E3927861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D9AB9-16A0-424E-8D19-E9BD351F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AB4B-6322-4114-B385-4378D8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4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1BAB-189C-44A9-A64C-AA28E0A2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C522F-09AF-45C7-98C0-B4B6AA2AD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17ED3-CC73-4389-8F2E-F0EB3F51D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004CA-EC6F-4B3F-8D3A-AC6996769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7FC98-FB79-4537-8608-1C87750FB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30643-95C4-46F1-B662-398BDA92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27A8-23DB-4856-A03D-4125DE216B9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39815-B40D-49C8-A9BB-3AB8BE22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5BBB3-9E71-4E5B-90E5-20762FB7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AB4B-6322-4114-B385-4378D8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B476-69B8-429A-B24A-250DCB22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53AE5-6480-4585-96BA-30E91413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27A8-23DB-4856-A03D-4125DE216B9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7FD33-E09E-4C7E-9367-11F1CF3F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0345B-7E54-4DFD-A8EB-6359963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AB4B-6322-4114-B385-4378D8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97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74381-65A5-4432-A0FB-3F13AEFF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27A8-23DB-4856-A03D-4125DE216B9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B526B-53BB-41E4-84DF-1B264C81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0C1C3-1514-4F8F-BC0A-D1AB4AE5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AB4B-6322-4114-B385-4378D8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47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8CE8-0F3E-4ED9-9085-F5542E48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4E067-4DE2-4E00-854A-F9C0F251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C56D-5966-4EA8-9AD2-9F787E578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871DF-4809-478C-B093-18E45F09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27A8-23DB-4856-A03D-4125DE216B9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85734-D30E-4AD1-8592-36ADE693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FD076-2C7A-431A-800A-EC8E657F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AB4B-6322-4114-B385-4378D8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FE6F-5209-13A9-B936-DD61A68A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2F99-5CD9-557F-AB22-DBD659AD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92F11-A96F-9662-47A0-3FAC1A14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A7F-B1E9-4122-ADF9-1F4D578159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5D722-E6CC-5A74-8BFF-F949849D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735C1-DB96-BE12-A7FA-A0EBF64E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870E-3585-4382-B870-235FAF6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3F37-2396-45A5-8258-A35D495D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0F1E2-599C-4D57-B76A-5DF2C585C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E932E-1A65-4E7C-BB54-AA94FDC38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1E216-A758-4DA6-B118-F9D5DD8E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27A8-23DB-4856-A03D-4125DE216B9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E696B-303E-4B1D-9C54-5B74B265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3DBE8-B530-47A1-9B1D-DECC568C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AB4B-6322-4114-B385-4378D8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57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CC6D-95A3-41AA-A6B3-C3A0B8C4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B34C4-A347-4F27-ADB5-1BB69A0F2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D4B8C-649F-4EBE-9896-C7F75BC5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27A8-23DB-4856-A03D-4125DE216B9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2F54E-121D-4C4A-AC8A-15C59BBB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B057F-3F88-4637-BE8F-86C0FBB5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AB4B-6322-4114-B385-4378D8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55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550BCB-811A-4066-89D3-287FEE60F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DACDE-B518-433C-A02A-69AB14F0C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52109-232B-4AE8-A528-85A7E353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27A8-23DB-4856-A03D-4125DE216B9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A7600-C815-4DCE-8F66-B74A7FC9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DEEFC-E893-4073-99FA-2C40E810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AB4B-6322-4114-B385-4378D8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9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nd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5" b="13005"/>
          <a:stretch/>
        </p:blipFill>
        <p:spPr>
          <a:xfrm>
            <a:off x="0" y="-54768"/>
            <a:ext cx="12188984" cy="6912768"/>
          </a:xfrm>
          <a:prstGeom prst="rect">
            <a:avLst/>
          </a:prstGeom>
        </p:spPr>
      </p:pic>
      <p:pic>
        <p:nvPicPr>
          <p:cNvPr id="7" name="Picture 10" descr="W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0" y="116951"/>
            <a:ext cx="2820592" cy="141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7320136" y="332656"/>
            <a:ext cx="4572000" cy="7463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55 Roman"/>
                <a:ea typeface="+mn-ea"/>
                <a:cs typeface="Frutiger 55 Roman"/>
              </a:rPr>
              <a:t>WHO Barcelona Office </a:t>
            </a:r>
            <a:endParaRPr kumimoji="0" lang="hu-H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55 Roman"/>
              <a:ea typeface="+mn-ea"/>
              <a:cs typeface="Frutiger 55 Roman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55 Roman"/>
                <a:ea typeface="+mn-ea"/>
                <a:cs typeface="Frutiger 55 Roman"/>
              </a:rPr>
              <a:t>for Health Systems Financing</a:t>
            </a:r>
            <a:endParaRPr kumimoji="0" lang="en-US" sz="18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55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795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74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9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quare with white border&#10;&#10;AI-generated content may be incorrect.">
            <a:extLst>
              <a:ext uri="{FF2B5EF4-FFF2-40B4-BE49-F238E27FC236}">
                <a16:creationId xmlns:a16="http://schemas.microsoft.com/office/drawing/2014/main" id="{A90BE7BC-ED8C-AD3C-65D8-843A1D6C5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  <p:pic>
        <p:nvPicPr>
          <p:cNvPr id="8" name="Picture 7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C0D90B0D-9828-0344-7C8E-52A417A37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6397" y="6457913"/>
            <a:ext cx="1086663" cy="3510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D04E323-F680-8BFB-933C-01334EECA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44" y="6476852"/>
            <a:ext cx="771274" cy="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logo with a star and a wreath&#10;&#10;AI-generated content may be incorrect.">
            <a:extLst>
              <a:ext uri="{FF2B5EF4-FFF2-40B4-BE49-F238E27FC236}">
                <a16:creationId xmlns:a16="http://schemas.microsoft.com/office/drawing/2014/main" id="{3DEF7A0F-AA6D-E86B-9E78-D53105796B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5798" y="6457913"/>
            <a:ext cx="958513" cy="365321"/>
          </a:xfrm>
          <a:prstGeom prst="rect">
            <a:avLst/>
          </a:prstGeom>
        </p:spPr>
      </p:pic>
      <p:pic>
        <p:nvPicPr>
          <p:cNvPr id="12" name="Picture 11" descr="A blue logo on a black background&#10;&#10;AI-generated content may be incorrect.">
            <a:extLst>
              <a:ext uri="{FF2B5EF4-FFF2-40B4-BE49-F238E27FC236}">
                <a16:creationId xmlns:a16="http://schemas.microsoft.com/office/drawing/2014/main" id="{D5FBCB26-7362-C12E-59E6-C730DACE5D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59292" y="6430820"/>
            <a:ext cx="819157" cy="447533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F63DA20-3E17-6138-0910-63A1661CB6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92" y="6476852"/>
            <a:ext cx="861959" cy="3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51B82940-2CA8-05AA-D689-981213DA8AD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378449" y="6467382"/>
            <a:ext cx="1789699" cy="3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10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urple triangle with white background&#10;&#10;AI-generated content may be incorrect.">
            <a:extLst>
              <a:ext uri="{FF2B5EF4-FFF2-40B4-BE49-F238E27FC236}">
                <a16:creationId xmlns:a16="http://schemas.microsoft.com/office/drawing/2014/main" id="{27A6C055-86AC-1BD9-7DA2-911A3FF6A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5FD2F35-E5D9-9ADA-3267-D557B0B153B9}"/>
              </a:ext>
            </a:extLst>
          </p:cNvPr>
          <p:cNvGrpSpPr/>
          <p:nvPr userDrawn="1"/>
        </p:nvGrpSpPr>
        <p:grpSpPr>
          <a:xfrm>
            <a:off x="168755" y="6062305"/>
            <a:ext cx="8654971" cy="534379"/>
            <a:chOff x="253132" y="9093456"/>
            <a:chExt cx="12982457" cy="801569"/>
          </a:xfrm>
        </p:grpSpPr>
        <p:pic>
          <p:nvPicPr>
            <p:cNvPr id="12" name="Picture 11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A4B71A9E-A34B-B490-E133-B0B54B0FAB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897D1F6-FF4A-6249-3A7F-31A83F8A91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585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D181C68A-AEC2-552C-984D-2D7AF6077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</p:spPr>
        </p:pic>
        <p:pic>
          <p:nvPicPr>
            <p:cNvPr id="15" name="Picture 14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08C35000-194B-8CA0-0564-D5BD1136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DECD16C5-E334-D2FE-9F5F-F64D9380DA9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483" y="9162130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FCC0EE58-7EB1-77EC-332A-EE957B7F7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632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urple and white triangle&#10;&#10;AI-generated content may be incorrect.">
            <a:extLst>
              <a:ext uri="{FF2B5EF4-FFF2-40B4-BE49-F238E27FC236}">
                <a16:creationId xmlns:a16="http://schemas.microsoft.com/office/drawing/2014/main" id="{3DD78B9E-3114-8A49-C256-C2C5D7BC7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44B216-67C6-90D9-5C12-B03073ECFA7B}"/>
              </a:ext>
            </a:extLst>
          </p:cNvPr>
          <p:cNvGrpSpPr/>
          <p:nvPr userDrawn="1"/>
        </p:nvGrpSpPr>
        <p:grpSpPr>
          <a:xfrm>
            <a:off x="3352801" y="6128984"/>
            <a:ext cx="8654971" cy="534379"/>
            <a:chOff x="253132" y="9093456"/>
            <a:chExt cx="12982457" cy="801569"/>
          </a:xfrm>
        </p:grpSpPr>
        <p:pic>
          <p:nvPicPr>
            <p:cNvPr id="9" name="Picture 8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AC820E99-1FF1-5F15-AF04-FB9D163C8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7CD7264-2C68-7066-137B-C74CD533C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585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99A40787-F336-2AFB-8B7B-2718821112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</p:spPr>
        </p:pic>
        <p:pic>
          <p:nvPicPr>
            <p:cNvPr id="12" name="Picture 11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60257153-C77A-69E6-D19C-DD7EB381B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E3029CF9-3AF3-B8BB-91A3-0F61CACBD5E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483" y="9162130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3DAAE3B4-330A-F163-9197-4352BA88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5831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21BA582D-A599-2781-F2DB-665D3C126876}"/>
              </a:ext>
            </a:extLst>
          </p:cNvPr>
          <p:cNvSpPr txBox="1"/>
          <p:nvPr/>
        </p:nvSpPr>
        <p:spPr>
          <a:xfrm>
            <a:off x="3048000" y="7542224"/>
            <a:ext cx="7540782" cy="118083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831"/>
              </a:lnSpc>
            </a:pPr>
            <a:endParaRPr sz="1200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id="{8E3EFFF6-C204-9273-8622-AD5AF4D6B203}"/>
              </a:ext>
            </a:extLst>
          </p:cNvPr>
          <p:cNvGrpSpPr/>
          <p:nvPr userDrawn="1"/>
        </p:nvGrpSpPr>
        <p:grpSpPr>
          <a:xfrm>
            <a:off x="8417449" y="0"/>
            <a:ext cx="3774551" cy="2537889"/>
            <a:chOff x="0" y="0"/>
            <a:chExt cx="1930400" cy="1297940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138BAAD-8171-92C9-54DF-99236A485E87}"/>
                </a:ext>
              </a:extLst>
            </p:cNvPr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23" name="Picture 22" descr="A purple and blue triangle&#10;&#10;AI-generated content may be incorrect.">
            <a:extLst>
              <a:ext uri="{FF2B5EF4-FFF2-40B4-BE49-F238E27FC236}">
                <a16:creationId xmlns:a16="http://schemas.microsoft.com/office/drawing/2014/main" id="{9F32A34B-275D-59F0-1F66-41E80C103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-27520"/>
            <a:ext cx="12190476" cy="68571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077E7A4-C8E9-6399-1BA5-803D018A3DDE}"/>
              </a:ext>
            </a:extLst>
          </p:cNvPr>
          <p:cNvGrpSpPr/>
          <p:nvPr userDrawn="1"/>
        </p:nvGrpSpPr>
        <p:grpSpPr>
          <a:xfrm>
            <a:off x="286328" y="6070601"/>
            <a:ext cx="9200665" cy="534379"/>
            <a:chOff x="253132" y="9093456"/>
            <a:chExt cx="13800998" cy="801569"/>
          </a:xfrm>
        </p:grpSpPr>
        <p:pic>
          <p:nvPicPr>
            <p:cNvPr id="14" name="Picture 13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220F16E1-5629-0B50-1D4E-84C0AE1FE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7F858F2-5E1B-F490-C39C-F1BE0841A3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029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B9EABB42-F3D3-DAD9-9DD6-B99DE1C63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732694" y="9162129"/>
              <a:ext cx="1761327" cy="671299"/>
            </a:xfrm>
            <a:prstGeom prst="rect">
              <a:avLst/>
            </a:prstGeom>
          </p:spPr>
        </p:pic>
        <p:pic>
          <p:nvPicPr>
            <p:cNvPr id="17" name="Picture 16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3A042192-09FE-4DF6-1B47-84FAA177C7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817098" y="9093456"/>
              <a:ext cx="1467178" cy="801569"/>
            </a:xfrm>
            <a:prstGeom prst="rect">
              <a:avLst/>
            </a:prstGeom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CCC7492-25E0-8AEB-F121-A751677723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753" y="9146964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7008C17F-FAE7-73EB-FE59-2965DC8C6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560740" y="9162129"/>
              <a:ext cx="3493390" cy="732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867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CEFA-1FE7-A066-E147-70C1A896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89635-5FA1-F08A-7CE4-D318F72D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78846-DEDE-7BED-EC46-B0EEB619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A7F-B1E9-4122-ADF9-1F4D578159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B37CA-554C-2CF1-E4D5-BC636E3A1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C77D1-200D-E4EA-5971-D8EDA9A6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870E-3585-4382-B870-235FAF6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18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91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5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59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6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B3A0-E320-C4AF-0CFC-832BB394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D4319-4CD4-726C-BF61-293CF3AF8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992B4-6296-8414-F6E1-FB49E2FD6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0243A-C4FE-AC6A-600D-2BE71CB1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A7F-B1E9-4122-ADF9-1F4D578159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64541-2393-7429-928D-C317B8D2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481FA-3F28-13A0-233C-6AFFBF80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870E-3585-4382-B870-235FAF6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6D25-2F6D-7C4B-2319-3455D8B9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8518D-D138-B6EF-BF50-452048805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5A938-5527-BF74-7462-21B55F9C6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C363F-76FE-D43C-1F09-3C1075C30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02697-AE10-C36D-975D-0A6B271412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8F5CC-7429-8E56-3145-ECAA4E53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A7F-B1E9-4122-ADF9-1F4D578159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C45E2-A728-30EF-FFB7-C3B9E8C1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46F150-7142-B791-B642-C731C371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870E-3585-4382-B870-235FAF6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4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8DEF-2CD6-CB79-3AEF-0D8C6C96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5F2D3-6359-4062-B7A9-BB90E6C0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A7F-B1E9-4122-ADF9-1F4D578159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0438E-3F42-FDBD-1C61-22799E1B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7939D-3C7D-ADCB-94BC-F4BDC1F1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870E-3585-4382-B870-235FAF6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DEC19-2D1E-B07E-3DC1-E14E75DC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A7F-B1E9-4122-ADF9-1F4D578159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B718E-57AD-1F46-51F5-F5DF3BAB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9B164-C996-FC1A-F948-7009BE50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870E-3585-4382-B870-235FAF6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1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CE9C-587D-BA60-06BD-A05F6913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9EF0A-42C8-D835-9740-8CCB7A7F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0E8E1-56BA-ED3A-289E-D62EA5348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CFF14-A3B0-61C6-DDC9-68F9D0C7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A7F-B1E9-4122-ADF9-1F4D578159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E44BA-BCFF-1BEB-7929-BBA364AB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C9251-7D71-74C0-E3A2-A1CBA533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870E-3585-4382-B870-235FAF6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5471-DA79-69F1-93E1-511032DB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5850D-20AE-D953-982D-6C7AFD023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51BF1-776E-2418-A7F4-EE9F301A6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4D61E-9866-6CDB-743F-F5CC6928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A7F-B1E9-4122-ADF9-1F4D578159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BF3A9-FC3B-FBB3-E6E2-D67B6D4B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86529-97DB-8C1C-2A29-D5D06DAE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870E-3585-4382-B870-235FAF6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8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A3D2A-4204-F507-802F-CF72FA21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D2087-6027-6B8B-23AD-42C823F21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DBC87-5E57-053C-342B-932C15681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87BA7F-B1E9-4122-ADF9-1F4D578159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328DD-B1C7-6A6D-0B09-FF16F446D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04F17-D4F8-58EF-9865-710F861A3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67870E-3585-4382-B870-235FAF6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F4E61-E32F-4765-910D-97882C22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C626F-F3B4-49E7-8186-B8773DF92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43E0-ACB6-414C-8CA0-67A20BCD4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027A8-23DB-4856-A03D-4125DE216B9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676F9-EF10-45E8-9661-9C8A3EFDB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C88B1-7238-4D6C-B013-587EA23C5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FAB4B-6322-4114-B385-4378D828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2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>
            <a:extLst>
              <a:ext uri="{FF2B5EF4-FFF2-40B4-BE49-F238E27FC236}">
                <a16:creationId xmlns:a16="http://schemas.microsoft.com/office/drawing/2014/main" id="{C8783097-0CAE-9CCB-0786-7483F52CDAE4}"/>
              </a:ext>
            </a:extLst>
          </p:cNvPr>
          <p:cNvSpPr txBox="1"/>
          <p:nvPr/>
        </p:nvSpPr>
        <p:spPr>
          <a:xfrm>
            <a:off x="487018" y="2623915"/>
            <a:ext cx="541020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-51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Experiences from six EU countries 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695016A0-314B-9DB8-9C5A-C6B506D6374F}"/>
              </a:ext>
            </a:extLst>
          </p:cNvPr>
          <p:cNvGrpSpPr/>
          <p:nvPr/>
        </p:nvGrpSpPr>
        <p:grpSpPr>
          <a:xfrm>
            <a:off x="1" y="4358050"/>
            <a:ext cx="3471203" cy="743793"/>
            <a:chOff x="0" y="0"/>
            <a:chExt cx="11304181" cy="1529611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2389152A-698F-91F7-D503-65A9CC8979E3}"/>
                </a:ext>
              </a:extLst>
            </p:cNvPr>
            <p:cNvSpPr/>
            <p:nvPr/>
          </p:nvSpPr>
          <p:spPr>
            <a:xfrm>
              <a:off x="0" y="0"/>
              <a:ext cx="11304181" cy="1529611"/>
            </a:xfrm>
            <a:custGeom>
              <a:avLst/>
              <a:gdLst/>
              <a:ahLst/>
              <a:cxnLst/>
              <a:rect l="l" t="t" r="r" b="b"/>
              <a:pathLst>
                <a:path w="11304181" h="1529611">
                  <a:moveTo>
                    <a:pt x="0" y="0"/>
                  </a:moveTo>
                  <a:lnTo>
                    <a:pt x="11304181" y="0"/>
                  </a:lnTo>
                  <a:lnTo>
                    <a:pt x="11304181" y="1529611"/>
                  </a:lnTo>
                  <a:lnTo>
                    <a:pt x="0" y="1529611"/>
                  </a:lnTo>
                  <a:close/>
                </a:path>
              </a:pathLst>
            </a:custGeom>
            <a:solidFill>
              <a:srgbClr val="E63480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64B8F1BF-D541-2406-BA2F-6052F20254CA}"/>
              </a:ext>
            </a:extLst>
          </p:cNvPr>
          <p:cNvSpPr txBox="1"/>
          <p:nvPr/>
        </p:nvSpPr>
        <p:spPr>
          <a:xfrm>
            <a:off x="368985" y="4482015"/>
            <a:ext cx="294633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1" b="0" i="0" u="none" strike="noStrike" kern="1200" cap="none" spc="-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Capacity Building Workshop for EU instruments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4ACA4344-8BC8-D17A-0085-6CCF9A5B2D13}"/>
              </a:ext>
            </a:extLst>
          </p:cNvPr>
          <p:cNvSpPr txBox="1"/>
          <p:nvPr/>
        </p:nvSpPr>
        <p:spPr>
          <a:xfrm>
            <a:off x="487018" y="755883"/>
            <a:ext cx="5259041" cy="1318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21" b="1" i="0" u="none" strike="noStrike" kern="1200" cap="none" spc="-70" normalizeH="0" baseline="0" noProof="0" dirty="0">
                <a:ln>
                  <a:noFill/>
                </a:ln>
                <a:solidFill>
                  <a:srgbClr val="3F85A4"/>
                </a:solidFill>
                <a:effectLst/>
                <a:uLnTx/>
                <a:uFillTx/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Using EU funds for health-care capital investment</a:t>
            </a:r>
            <a:br>
              <a:rPr kumimoji="0" lang="en-US" sz="3521" b="1" i="0" u="none" strike="noStrike" kern="1200" cap="none" spc="-70" normalizeH="0" baseline="0" noProof="0" dirty="0">
                <a:ln>
                  <a:noFill/>
                </a:ln>
                <a:solidFill>
                  <a:srgbClr val="3F85A4"/>
                </a:solidFill>
                <a:effectLst/>
                <a:uLnTx/>
                <a:uFillTx/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</a:br>
            <a:endParaRPr kumimoji="0" lang="en-US" sz="3521" b="1" i="0" u="none" strike="noStrike" kern="1200" cap="none" spc="-70" normalizeH="0" baseline="0" noProof="0" dirty="0">
              <a:ln>
                <a:noFill/>
              </a:ln>
              <a:solidFill>
                <a:srgbClr val="3F85A4"/>
              </a:solidFill>
              <a:effectLst/>
              <a:uLnTx/>
              <a:uFillTx/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  <p:pic>
        <p:nvPicPr>
          <p:cNvPr id="2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0A1DD9AE-2365-DEA1-5FCD-137A8A2FA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6882081" y="5266180"/>
            <a:ext cx="2082037" cy="7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3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5E40C-6150-C5FA-9349-3BC0C68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WHO Barcelona Office and the European Observatory research: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6A248-E6A8-B106-FA38-ADA760858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33575"/>
            <a:ext cx="10791825" cy="47625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covered: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Austria, Estonia, Latvia, Lithuania, Poland, Portugal (experts identified via Health Systems and Policy Monitor network)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EU instruments countries are using:</a:t>
            </a:r>
            <a:endParaRPr lang="en-US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European Regional Development Fund (ERDF):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 instrument across all six countries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Hospital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modernisation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network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Primary health care (PHC) infrastructure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Long-term care (LTC) and nursing care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Diagnostic equipment and digital health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Recovery and Resilience Facility (RRF):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Prominent since 2021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PHC expansion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Digital transformation and resilience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REACT-EU: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Crisis-response instrument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Emergency preparedness, infection control, oxygen capacity</a:t>
            </a:r>
          </a:p>
        </p:txBody>
      </p:sp>
    </p:spTree>
    <p:extLst>
      <p:ext uri="{BB962C8B-B14F-4D97-AF65-F5344CB8AC3E}">
        <p14:creationId xmlns:p14="http://schemas.microsoft.com/office/powerpoint/2010/main" val="339887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7251-4138-EF8B-DB72-2A681A33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challenges in using EU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1D0BD-57BF-0EF8-509F-AE8279B36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388"/>
            <a:ext cx="11134725" cy="511810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complexity and timing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Complex rules, multiple implementing bodies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Delayed starts to programming periods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Tight eligibility windows and reporting burden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and market constraints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Limited competition in construction and equipment markets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Cost inflation, tender failures, supply-chain disruptions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Difficulty maintaining services during construction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readiness and uptake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Resistance to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change (e.g. solo PHC -&gt; multidisciplinary PHC)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Uneven capacity to prepare projects and meet reporting requirements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Co-financing constraints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Financially weaker providers (especially PHC) struggle to meet co-financing rules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Risk of bias toward hospitals or stronger regions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sustainability risks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Insufficient planning for: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maintenance and depreciation; staffing and workforce availability; recurrent financing through tariffs/budgets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0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E4A4-100A-A3CB-7D40-BC051643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C43A-F7B8-9376-2E50-50281072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49" y="1543050"/>
            <a:ext cx="10639425" cy="514349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 EU funds as a policy lever, not just money: capital funding is most effective when embedded in service-delivery reform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Anchor investments in clear national strategies and translate strategies into eligibility rules and appraisal criteria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Strengthen governance: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Clear division of roles between managing authorities, health ministries, purchasers and implementers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Transparent, needs-based project selection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 the purchaser early to align capital investments with future contracting and payment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workforce planning and operating costs upfront</a:t>
            </a:r>
          </a:p>
        </p:txBody>
      </p:sp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D3C8CC83-2F44-6C1F-BEFD-41F99875C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1443037"/>
            <a:ext cx="914400" cy="914400"/>
          </a:xfrm>
          <a:prstGeom prst="rect">
            <a:avLst/>
          </a:prstGeom>
        </p:spPr>
      </p:pic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D5538E37-D13D-DA56-A9B2-9655BBD64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25" y="2411413"/>
            <a:ext cx="914400" cy="914400"/>
          </a:xfrm>
          <a:prstGeom prst="rect">
            <a:avLst/>
          </a:prstGeom>
        </p:spPr>
      </p:pic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2E39F162-2599-2905-0E35-576A8C1DE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732682"/>
            <a:ext cx="914400" cy="914400"/>
          </a:xfrm>
          <a:prstGeom prst="rect">
            <a:avLst/>
          </a:prstGeom>
        </p:spPr>
      </p:pic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ED8934EA-0671-ADEC-26E0-517FF739A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25" y="5612295"/>
            <a:ext cx="914400" cy="914400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A0B28CD0-F645-6F2E-7E60-CB91F8E3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25" y="32235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6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71364" y="2081434"/>
            <a:ext cx="1144927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50" tIns="45718" rIns="91150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Thank you!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2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348</Words>
  <Application>Microsoft Office PowerPoint</Application>
  <PresentationFormat>Widescreen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Frutiger 55 Roman</vt:lpstr>
      <vt:lpstr>Montserrat</vt:lpstr>
      <vt:lpstr>Montserrat Extra-Bold Bold</vt:lpstr>
      <vt:lpstr>Montserrat Semi-Bold Bold</vt:lpstr>
      <vt:lpstr>Office Theme</vt:lpstr>
      <vt:lpstr>2_Office Theme</vt:lpstr>
      <vt:lpstr>1_Office Theme</vt:lpstr>
      <vt:lpstr>PowerPoint Presentation</vt:lpstr>
      <vt:lpstr>Joint WHO Barcelona Office and the European Observatory research:</vt:lpstr>
      <vt:lpstr>Main challenges in using EU instruments</vt:lpstr>
      <vt:lpstr>Lessons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HABICHT, Triin</dc:creator>
  <cp:lastModifiedBy>WINKELMANN, Anna Juliane</cp:lastModifiedBy>
  <cp:revision>1</cp:revision>
  <dcterms:created xsi:type="dcterms:W3CDTF">2026-01-24T05:45:58Z</dcterms:created>
  <dcterms:modified xsi:type="dcterms:W3CDTF">2026-01-28T17:47:12Z</dcterms:modified>
</cp:coreProperties>
</file>