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9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embeddedFontLst>
    <p:embeddedFont>
      <p:font typeface="Play"/>
      <p:regular r:id="rId13"/>
      <p:bold r:id="rId14"/>
    </p:embeddedFont>
    <p:embeddedFont>
      <p:font typeface="Montserrat"/>
      <p:bold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ulG5ek1iYxQCpyub3tVc3qbRT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font" Target="fonts/Play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Play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OpenSans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/>
          <p:nvPr>
            <p:ph idx="2" type="sldImg"/>
          </p:nvPr>
        </p:nvSpPr>
        <p:spPr>
          <a:xfrm>
            <a:off x="539750" y="755650"/>
            <a:ext cx="6710363" cy="3775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jpg"/><Relationship Id="rId6" Type="http://schemas.openxmlformats.org/officeDocument/2006/relationships/image" Target="../media/image26.png"/><Relationship Id="rId7" Type="http://schemas.openxmlformats.org/officeDocument/2006/relationships/image" Target="../media/image8.jpg"/><Relationship Id="rId8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5.jpg"/><Relationship Id="rId6" Type="http://schemas.openxmlformats.org/officeDocument/2006/relationships/image" Target="../media/image26.png"/><Relationship Id="rId7" Type="http://schemas.openxmlformats.org/officeDocument/2006/relationships/image" Target="../media/image15.jpg"/><Relationship Id="rId8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jpg"/><Relationship Id="rId6" Type="http://schemas.openxmlformats.org/officeDocument/2006/relationships/image" Target="../media/image26.png"/><Relationship Id="rId7" Type="http://schemas.openxmlformats.org/officeDocument/2006/relationships/image" Target="../media/image8.jpg"/><Relationship Id="rId8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jpg"/><Relationship Id="rId6" Type="http://schemas.openxmlformats.org/officeDocument/2006/relationships/image" Target="../media/image26.png"/><Relationship Id="rId7" Type="http://schemas.openxmlformats.org/officeDocument/2006/relationships/image" Target="../media/image8.jpg"/><Relationship Id="rId8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8"/>
          <p:cNvSpPr txBox="1"/>
          <p:nvPr/>
        </p:nvSpPr>
        <p:spPr>
          <a:xfrm>
            <a:off x="3048000" y="7542224"/>
            <a:ext cx="7540782" cy="1180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Autofit/>
          </a:bodyPr>
          <a:lstStyle/>
          <a:p>
            <a:pPr indent="0" lvl="0" marL="0" marR="0" rtl="0" algn="ctr">
              <a:lnSpc>
                <a:spcPct val="6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8417449" y="0"/>
            <a:ext cx="3774551" cy="2537889"/>
          </a:xfrm>
          <a:custGeom>
            <a:rect b="b" l="l" r="r" t="t"/>
            <a:pathLst>
              <a:path extrusionOk="0" h="1297940" w="1930400">
                <a:moveTo>
                  <a:pt x="0" y="0"/>
                </a:moveTo>
                <a:lnTo>
                  <a:pt x="965200" y="1297940"/>
                </a:lnTo>
                <a:lnTo>
                  <a:pt x="19304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urple and blue triangle&#10;&#10;AI-generated content may be incorrect.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" y="-27520"/>
            <a:ext cx="12190476" cy="6857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8"/>
          <p:cNvGrpSpPr/>
          <p:nvPr/>
        </p:nvGrpSpPr>
        <p:grpSpPr>
          <a:xfrm>
            <a:off x="286328" y="6070601"/>
            <a:ext cx="9200665" cy="534379"/>
            <a:chOff x="253132" y="9093456"/>
            <a:chExt cx="13800998" cy="801569"/>
          </a:xfrm>
        </p:grpSpPr>
        <p:pic>
          <p:nvPicPr>
            <p:cNvPr descr="A yellow sign with black text&#10;&#10;AI-generated content may be incorrect." id="23" name="Google Shape;2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72029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25" name="Google Shape;25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26" name="Google Shape;2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25753" y="9146964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28" name="Google Shape;28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" type="body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7" name="Google Shape;10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o.jpg" id="174" name="Google Shape;174;p12"/>
          <p:cNvPicPr preferRelativeResize="0"/>
          <p:nvPr/>
        </p:nvPicPr>
        <p:blipFill rotWithShape="1">
          <a:blip r:embed="rId2">
            <a:alphaModFix/>
          </a:blip>
          <a:srcRect b="13004" l="0" r="0" t="30055"/>
          <a:stretch/>
        </p:blipFill>
        <p:spPr>
          <a:xfrm>
            <a:off x="0" y="-54768"/>
            <a:ext cx="12188984" cy="6912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O.png"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080" y="116951"/>
            <a:ext cx="2820592" cy="141029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/>
          <p:nvPr/>
        </p:nvSpPr>
        <p:spPr>
          <a:xfrm>
            <a:off x="7320136" y="332656"/>
            <a:ext cx="4572000" cy="74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WHO Barcelona Office 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50"/>
              <a:buFont typeface="Open Sans"/>
              <a:buNone/>
            </a:pPr>
            <a:r>
              <a:rPr b="1" i="0" lang="en-US" sz="18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Health Systems Financing</a:t>
            </a:r>
            <a:endParaRPr b="1" i="0" sz="18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0" name="Google Shape;18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5" name="Google Shape;205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7" name="Google Shape;207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3" name="Google Shape;223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4" name="Google Shape;22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1" name="Google Shape;23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square with white border&#10;&#10;AI-generated content may be incorrect." id="37" name="Google Shape;3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" y="429"/>
            <a:ext cx="12190476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sign with black text&#10;&#10;AI-generated content may be incorrect." id="38" name="Google Shape;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6397" y="6457913"/>
            <a:ext cx="1086663" cy="3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944" y="6476852"/>
            <a:ext cx="771274" cy="36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tar and a wreath&#10;&#10;AI-generated content may be incorrect." id="40" name="Google Shape;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5798" y="6457913"/>
            <a:ext cx="958513" cy="365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on a black background&#10;&#10;AI-generated content may be incorrect." id="41" name="Google Shape;4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9292" y="6430820"/>
            <a:ext cx="819157" cy="4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47892" y="6476852"/>
            <a:ext cx="861959" cy="356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text on a white background&#10;&#10;AI-generated content may be incorrect." id="43" name="Google Shape;4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78449" y="6467382"/>
            <a:ext cx="1789699" cy="37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urple triangle with white background&#10;&#10;AI-generated content may be incorrect." id="48" name="Google Shape;4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" y="429"/>
            <a:ext cx="12190476" cy="6857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26"/>
          <p:cNvGrpSpPr/>
          <p:nvPr/>
        </p:nvGrpSpPr>
        <p:grpSpPr>
          <a:xfrm>
            <a:off x="168755" y="6062305"/>
            <a:ext cx="8654971" cy="534379"/>
            <a:chOff x="253132" y="9093456"/>
            <a:chExt cx="12982457" cy="801569"/>
          </a:xfrm>
        </p:grpSpPr>
        <p:pic>
          <p:nvPicPr>
            <p:cNvPr descr="A yellow sign with black text&#10;&#10;AI-generated content may be incorrect." id="50" name="Google Shape;50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8585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52" name="Google Shape;52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53" name="Google Shape;53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17483" y="9162130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55" name="Google Shape;55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urple and white triangle&#10;&#10;AI-generated content may be incorrect." id="58" name="Google Shape;5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" y="429"/>
            <a:ext cx="12190476" cy="6857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27"/>
          <p:cNvGrpSpPr/>
          <p:nvPr/>
        </p:nvGrpSpPr>
        <p:grpSpPr>
          <a:xfrm>
            <a:off x="3352801" y="6128984"/>
            <a:ext cx="8654971" cy="534379"/>
            <a:chOff x="253132" y="9093456"/>
            <a:chExt cx="12982457" cy="801569"/>
          </a:xfrm>
        </p:grpSpPr>
        <p:pic>
          <p:nvPicPr>
            <p:cNvPr descr="A yellow sign with black text&#10;&#10;AI-generated content may be incorrect." id="60" name="Google Shape;6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8585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62" name="Google Shape;6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63" name="Google Shape;63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17483" y="9162130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65" name="Google Shape;65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indent="-347154" lvl="1" marL="914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3245" lvl="3" marL="1828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indent="-313245" lvl="4" marL="22860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indent="-313245" lvl="5" marL="27432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indent="-313245" lvl="6" marL="3200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indent="-313245" lvl="7" marL="3657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indent="-313245" lvl="8" marL="4114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/>
        </p:txBody>
      </p:sp>
      <p:sp>
        <p:nvSpPr>
          <p:cNvPr id="69" name="Google Shape;69;p28"/>
          <p:cNvSpPr txBox="1"/>
          <p:nvPr>
            <p:ph idx="2" type="body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70" name="Google Shape;70;p2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b="0" i="0" sz="2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marR="0" rtl="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slide" Target="/ppt/slides/slide5.xml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/>
          <p:nvPr/>
        </p:nvSpPr>
        <p:spPr>
          <a:xfrm>
            <a:off x="9520219" y="5337313"/>
            <a:ext cx="2671782" cy="1520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487018" y="2623915"/>
            <a:ext cx="541020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33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Experiences from Estonia </a:t>
            </a:r>
            <a:endParaRPr/>
          </a:p>
        </p:txBody>
      </p:sp>
      <p:sp>
        <p:nvSpPr>
          <p:cNvPr id="252" name="Google Shape;252;p1"/>
          <p:cNvSpPr/>
          <p:nvPr/>
        </p:nvSpPr>
        <p:spPr>
          <a:xfrm>
            <a:off x="1" y="4358050"/>
            <a:ext cx="3471203" cy="743793"/>
          </a:xfrm>
          <a:custGeom>
            <a:rect b="b" l="l" r="r" t="t"/>
            <a:pathLst>
              <a:path extrusionOk="0" h="1529611" w="11304181">
                <a:moveTo>
                  <a:pt x="0" y="0"/>
                </a:moveTo>
                <a:lnTo>
                  <a:pt x="11304181" y="0"/>
                </a:lnTo>
                <a:lnTo>
                  <a:pt x="11304181" y="1529611"/>
                </a:lnTo>
                <a:lnTo>
                  <a:pt x="0" y="1529611"/>
                </a:lnTo>
                <a:close/>
              </a:path>
            </a:pathLst>
          </a:custGeom>
          <a:solidFill>
            <a:srgbClr val="E634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"/>
          <p:cNvSpPr txBox="1"/>
          <p:nvPr/>
        </p:nvSpPr>
        <p:spPr>
          <a:xfrm>
            <a:off x="368985" y="4482015"/>
            <a:ext cx="2946335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4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Capacity Building Workshop for EU instruments</a:t>
            </a:r>
            <a:endParaRPr/>
          </a:p>
        </p:txBody>
      </p:sp>
      <p:sp>
        <p:nvSpPr>
          <p:cNvPr id="254" name="Google Shape;254;p1"/>
          <p:cNvSpPr txBox="1"/>
          <p:nvPr/>
        </p:nvSpPr>
        <p:spPr>
          <a:xfrm>
            <a:off x="5096436" y="-25753"/>
            <a:ext cx="7095564" cy="5605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"/>
          <p:cNvSpPr txBox="1"/>
          <p:nvPr/>
        </p:nvSpPr>
        <p:spPr>
          <a:xfrm>
            <a:off x="487018" y="755883"/>
            <a:ext cx="5259041" cy="1744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21">
                <a:solidFill>
                  <a:srgbClr val="3F85A4"/>
                </a:solidFill>
                <a:latin typeface="Montserrat"/>
                <a:ea typeface="Montserrat"/>
                <a:cs typeface="Montserrat"/>
                <a:sym typeface="Montserrat"/>
              </a:rPr>
              <a:t>Lessons learned - Linking EU funding tools with national priorities</a:t>
            </a:r>
            <a:br>
              <a:rPr b="1" lang="en-US" sz="3521">
                <a:solidFill>
                  <a:srgbClr val="3F85A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521">
              <a:solidFill>
                <a:srgbClr val="3F85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361" y="120607"/>
            <a:ext cx="4051245" cy="524133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5817" y="3539608"/>
            <a:ext cx="2744669" cy="2733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bre de la empresa&#10;&#10;El contenido generado por IA puede ser incorrecto." id="258" name="Google Shape;258;p1"/>
          <p:cNvPicPr preferRelativeResize="0"/>
          <p:nvPr/>
        </p:nvPicPr>
        <p:blipFill rotWithShape="1">
          <a:blip r:embed="rId5">
            <a:alphaModFix/>
          </a:blip>
          <a:srcRect b="-1" l="6666" r="0" t="7767"/>
          <a:stretch/>
        </p:blipFill>
        <p:spPr>
          <a:xfrm>
            <a:off x="251514" y="5243135"/>
            <a:ext cx="2274855" cy="78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EU funding instruments for health infrastructure</a:t>
            </a:r>
            <a:endParaRPr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"/>
          <p:cNvSpPr txBox="1"/>
          <p:nvPr>
            <p:ph idx="1" type="body"/>
          </p:nvPr>
        </p:nvSpPr>
        <p:spPr>
          <a:xfrm>
            <a:off x="838200" y="1909349"/>
            <a:ext cx="10515600" cy="4759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b="1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European Regional Development Fund (ERDF) (2004–2020)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Hospital network optimisation and consolidation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Expansion of long-term care (inpatient nursing) capacity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Development of multidisciplinary PHC centres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b="1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REACT-EU (2020–2023)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Emergency preparedness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Isolation wards, oxygen capacity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Infrastructure resilience (power supply, continuity of care)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b="1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Recovery and Resilience Facility (RRF) (2020–2026)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Integrated hospital-PHC infrastructure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total €652.8 million total investment, of which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€463.8 million EU funds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(Equivalent to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~2.2% of cumulative health insurance health service spending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 txBox="1"/>
          <p:nvPr>
            <p:ph type="title"/>
          </p:nvPr>
        </p:nvSpPr>
        <p:spPr>
          <a:xfrm>
            <a:off x="619125" y="2648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Long term care investments</a:t>
            </a:r>
            <a:endParaRPr/>
          </a:p>
        </p:txBody>
      </p:sp>
      <p:pic>
        <p:nvPicPr>
          <p:cNvPr id="270" name="Google Shape;2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5033" y="2382492"/>
            <a:ext cx="5926967" cy="3143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"/>
          <p:cNvSpPr txBox="1"/>
          <p:nvPr>
            <p:ph idx="1" type="body"/>
          </p:nvPr>
        </p:nvSpPr>
        <p:spPr>
          <a:xfrm>
            <a:off x="619125" y="1470992"/>
            <a:ext cx="6047767" cy="5122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b="1" lang="en-US" sz="5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funds were used:</a:t>
            </a:r>
            <a:endParaRPr sz="5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>
                <a:latin typeface="Arial"/>
                <a:ea typeface="Arial"/>
                <a:cs typeface="Arial"/>
                <a:sym typeface="Arial"/>
              </a:rPr>
              <a:t>Repurposing a part of small acute hospitals capacity into long term care services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>
                <a:latin typeface="Arial"/>
                <a:ea typeface="Arial"/>
                <a:cs typeface="Arial"/>
                <a:sym typeface="Arial"/>
              </a:rPr>
              <a:t>Expansion of inpatient nursing beds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>
                <a:latin typeface="Arial"/>
                <a:ea typeface="Arial"/>
                <a:cs typeface="Arial"/>
                <a:sym typeface="Arial"/>
              </a:rPr>
              <a:t>County-level funding envelopes to ensure regional equity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>
                <a:latin typeface="Arial"/>
                <a:ea typeface="Arial"/>
                <a:cs typeface="Arial"/>
                <a:sym typeface="Arial"/>
              </a:rPr>
              <a:t>Alignment with the Nursing Care Network Development Plan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>
                <a:latin typeface="Arial"/>
                <a:ea typeface="Arial"/>
                <a:cs typeface="Arial"/>
                <a:sym typeface="Arial"/>
              </a:rPr>
              <a:t>Estonian Health Insurance Fund aligned purchasing strategy (increased budget allocation, contracting, payment design)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5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b="1" lang="en-US" sz="5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Impact: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>
                <a:latin typeface="Arial"/>
                <a:ea typeface="Arial"/>
                <a:cs typeface="Arial"/>
                <a:sym typeface="Arial"/>
              </a:rPr>
              <a:t>Fewer beds in total, more nursing care beds in general hospitals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>
                <a:latin typeface="Arial"/>
                <a:ea typeface="Arial"/>
                <a:cs typeface="Arial"/>
                <a:sym typeface="Arial"/>
              </a:rPr>
              <a:t>Made structural reform politically feasible by offering a “soft landing” for small hospitals</a:t>
            </a:r>
            <a:endParaRPr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Primary health care investments</a:t>
            </a:r>
            <a:endParaRPr/>
          </a:p>
        </p:txBody>
      </p:sp>
      <p:sp>
        <p:nvSpPr>
          <p:cNvPr id="277" name="Google Shape;277;p4"/>
          <p:cNvSpPr txBox="1"/>
          <p:nvPr>
            <p:ph idx="1" type="body"/>
          </p:nvPr>
        </p:nvSpPr>
        <p:spPr>
          <a:xfrm>
            <a:off x="838199" y="1530626"/>
            <a:ext cx="11247783" cy="517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funds were used: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Construction and renovation of multidisciplinary PHC centres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Alignment with the Health Care Development Plan 2020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Eligibility linked to: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Group practices (≥3-6 family doctors)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Geographic need (pre-defined </a:t>
            </a:r>
            <a:r>
              <a:rPr lang="en-US" sz="3200"/>
              <a:t>service catchment areas) 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and population Use of municipalities and hospitals as infrastructure owners where PHC providers lacked capital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Investment in PHC IT systems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Estonian Health Insurance Fund aligned contracting and payment incentives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Impact: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Modernised physical and digital PHC infrastructure (54 centres + integrated hospital-PHC site)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Enabled group practices and better working conditions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Reduced infrastructure inequality between regions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By autumn 2022, 36 % of EU funded PHC practices had not signed contracts to extend their scope of services -&gt; infrastructure ≠ service change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1041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>
            <p:ph type="title"/>
          </p:nvPr>
        </p:nvSpPr>
        <p:spPr>
          <a:xfrm>
            <a:off x="838198" y="2060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Lessons </a:t>
            </a:r>
            <a:endParaRPr/>
          </a:p>
        </p:txBody>
      </p:sp>
      <p:sp>
        <p:nvSpPr>
          <p:cNvPr id="283" name="Google Shape;283;p5"/>
          <p:cNvSpPr txBox="1"/>
          <p:nvPr>
            <p:ph idx="1" type="body"/>
          </p:nvPr>
        </p:nvSpPr>
        <p:spPr>
          <a:xfrm>
            <a:off x="1434547" y="1522757"/>
            <a:ext cx="10515599" cy="5078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 capital grants can catalyse health service provider network transformation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planning frameworks are essential for systemic impact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 regulatory arrangements protect alignment and transparency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and active stakeholder engagement enables reform uptake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Purchaser involvement is key for long-term sustainability</a:t>
            </a:r>
            <a:br>
              <a:rPr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box Checked with solid fill" id="284" name="Google Shape;2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1" y="15227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 with solid fill" id="285" name="Google Shape;2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1" y="36813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 with solid fill" id="286" name="Google Shape;2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883" y="56222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 with solid fill" id="287" name="Google Shape;2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912" y="47078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 with solid fill" id="288" name="Google Shape;2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1" y="260206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948839" y="5165035"/>
            <a:ext cx="3048000" cy="1714500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"/>
          <p:cNvSpPr txBox="1"/>
          <p:nvPr/>
        </p:nvSpPr>
        <p:spPr>
          <a:xfrm>
            <a:off x="371364" y="2081434"/>
            <a:ext cx="11449272" cy="83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150" spcFirstLastPara="1" rIns="9115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6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2026-01-23T17:46:10Z</dcterms:created>
  <dc:creator>HABICHT, Triin</dc:creator>
</cp:coreProperties>
</file>