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  <p:embeddedFont>
      <p:font typeface="Noto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oKQ/9dny+KsDNc09VB+IBAs7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NotoSans-regular.fntdata"/><Relationship Id="rId21" Type="http://schemas.openxmlformats.org/officeDocument/2006/relationships/font" Target="fonts/Play-bold.fntdata"/><Relationship Id="rId24" Type="http://schemas.openxmlformats.org/officeDocument/2006/relationships/font" Target="fonts/NotoSans-italic.fntdata"/><Relationship Id="rId23" Type="http://schemas.openxmlformats.org/officeDocument/2006/relationships/font" Target="fonts/Noto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Noto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253e4e18d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c253e4e18d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c253e4e18d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7" Type="http://schemas.openxmlformats.org/officeDocument/2006/relationships/image" Target="../media/image20.png"/><Relationship Id="rId8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with white text&#10;&#10;AI-generated content may be incorrect." id="16" name="Google Shape;16;p16"/>
          <p:cNvPicPr preferRelativeResize="0"/>
          <p:nvPr/>
        </p:nvPicPr>
        <p:blipFill rotWithShape="1">
          <a:blip r:embed="rId2">
            <a:alphaModFix/>
          </a:blip>
          <a:srcRect b="2244" l="0" r="0" t="0"/>
          <a:stretch/>
        </p:blipFill>
        <p:spPr>
          <a:xfrm>
            <a:off x="5011919" y="0"/>
            <a:ext cx="746565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/>
          <p:nvPr>
            <p:ph type="title"/>
          </p:nvPr>
        </p:nvSpPr>
        <p:spPr>
          <a:xfrm>
            <a:off x="831850" y="868363"/>
            <a:ext cx="5044294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6"/>
          <p:cNvSpPr/>
          <p:nvPr/>
        </p:nvSpPr>
        <p:spPr>
          <a:xfrm>
            <a:off x="0" y="4229897"/>
            <a:ext cx="5225143" cy="671018"/>
          </a:xfrm>
          <a:prstGeom prst="rect">
            <a:avLst/>
          </a:prstGeom>
          <a:solidFill>
            <a:srgbClr val="E734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- light blue">
  <p:cSld name="Default - light blue">
    <p:bg>
      <p:bgPr>
        <a:solidFill>
          <a:srgbClr val="D8F2C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20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30"/>
          <p:cNvSpPr txBox="1"/>
          <p:nvPr>
            <p:ph type="title"/>
          </p:nvPr>
        </p:nvSpPr>
        <p:spPr>
          <a:xfrm>
            <a:off x="457199" y="685801"/>
            <a:ext cx="7798904" cy="105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E8C"/>
              </a:buClr>
              <a:buSzPts val="4000"/>
              <a:buFont typeface="Noto Sans"/>
              <a:buNone/>
              <a:defRPr b="0" sz="4000">
                <a:solidFill>
                  <a:srgbClr val="284E8C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457199" y="1878013"/>
            <a:ext cx="11066891" cy="361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6" name="Google Shape;106;p30"/>
          <p:cNvCxnSpPr/>
          <p:nvPr/>
        </p:nvCxnSpPr>
        <p:spPr>
          <a:xfrm>
            <a:off x="457200" y="457200"/>
            <a:ext cx="7798904" cy="0"/>
          </a:xfrm>
          <a:prstGeom prst="straightConnector1">
            <a:avLst/>
          </a:prstGeom>
          <a:noFill/>
          <a:ln cap="flat" cmpd="sng" w="19050">
            <a:solidFill>
              <a:srgbClr val="284E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30"/>
          <p:cNvSpPr txBox="1"/>
          <p:nvPr/>
        </p:nvSpPr>
        <p:spPr>
          <a:xfrm>
            <a:off x="5010696" y="341784"/>
            <a:ext cx="63774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84E8C"/>
                </a:solidFill>
                <a:latin typeface="Arial"/>
                <a:ea typeface="Arial"/>
                <a:cs typeface="Arial"/>
                <a:sym typeface="Arial"/>
              </a:rPr>
              <a:t>75th session of the WHO Regional Committee for Europe</a:t>
            </a:r>
            <a:endParaRPr/>
          </a:p>
        </p:txBody>
      </p:sp>
      <p:pic>
        <p:nvPicPr>
          <p:cNvPr descr="A blue and black logo&#10;&#10;AI-generated content may be incorrect." id="108" name="Google Shape;10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15695" y="0"/>
            <a:ext cx="676305" cy="96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09" name="Google Shape;1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1" y="6033845"/>
            <a:ext cx="1170708" cy="63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- light">
  <p:cSld name="Section - light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457200" y="685801"/>
            <a:ext cx="6062870" cy="194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E8C"/>
              </a:buClr>
              <a:buSzPts val="6000"/>
              <a:buFont typeface="Noto Sans"/>
              <a:buNone/>
              <a:defRPr sz="6000">
                <a:solidFill>
                  <a:srgbClr val="284E8C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4" name="Google Shape;114;p31"/>
          <p:cNvCxnSpPr/>
          <p:nvPr/>
        </p:nvCxnSpPr>
        <p:spPr>
          <a:xfrm>
            <a:off x="457200" y="457200"/>
            <a:ext cx="7798904" cy="0"/>
          </a:xfrm>
          <a:prstGeom prst="straightConnector1">
            <a:avLst/>
          </a:prstGeom>
          <a:noFill/>
          <a:ln cap="flat" cmpd="sng" w="19050">
            <a:solidFill>
              <a:srgbClr val="284E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31"/>
          <p:cNvSpPr txBox="1"/>
          <p:nvPr/>
        </p:nvSpPr>
        <p:spPr>
          <a:xfrm>
            <a:off x="5010696" y="341784"/>
            <a:ext cx="63774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84E8C"/>
                </a:solidFill>
                <a:latin typeface="Arial"/>
                <a:ea typeface="Arial"/>
                <a:cs typeface="Arial"/>
                <a:sym typeface="Arial"/>
              </a:rPr>
              <a:t>75th session of the WHO Regional Committee for Europe</a:t>
            </a:r>
            <a:endParaRPr/>
          </a:p>
        </p:txBody>
      </p:sp>
      <p:pic>
        <p:nvPicPr>
          <p:cNvPr descr="A blue and black logo&#10;&#10;AI-generated content may be incorrect." id="116" name="Google Shape;1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15695" y="0"/>
            <a:ext cx="676305" cy="960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AI-generated content may be incorrect." id="21" name="Google Shape;2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6794" y="1348755"/>
            <a:ext cx="11377381" cy="1416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blue triangle&#10;&#10;AI-generated content may be incorrect." id="22" name="Google Shape;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2470" y="-36134"/>
            <a:ext cx="17145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triangle&#10;&#10;AI-generated content may be incorrect." id="23" name="Google Shape;2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650707"/>
            <a:ext cx="15621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logo&#10;&#10;AI-generated content may be incorrect." id="24" name="Google Shape;2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4375" y="3354369"/>
            <a:ext cx="1733550" cy="980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ribbon with text&#10;&#10;AI-generated content may be incorrect." id="25" name="Google Shape;2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5050" y="3157943"/>
            <a:ext cx="2933969" cy="141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66144" y="3136107"/>
            <a:ext cx="1382486" cy="1228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page - Europa=Noi" id="27" name="Google Shape;2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88345" y="4735529"/>
            <a:ext cx="3447140" cy="1034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pean Observatory on Health Systems and Policies - TU Berlin" id="28" name="Google Shape;28;p17"/>
          <p:cNvPicPr preferRelativeResize="0"/>
          <p:nvPr/>
        </p:nvPicPr>
        <p:blipFill rotWithShape="1">
          <a:blip r:embed="rId9">
            <a:alphaModFix/>
          </a:blip>
          <a:srcRect b="13637" l="0" r="0" t="0"/>
          <a:stretch/>
        </p:blipFill>
        <p:spPr>
          <a:xfrm>
            <a:off x="7029528" y="4757365"/>
            <a:ext cx="2902100" cy="103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pattern with white background&#10;&#10;AI-generated content may be incorrect." id="30" name="Google Shape;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23300" y="2070100"/>
            <a:ext cx="3568700" cy="4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solidFill>
          <a:srgbClr val="31356E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pattern with white background&#10;&#10;AI-generated content may be incorrect."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23300" y="2070100"/>
            <a:ext cx="3568700" cy="47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white background with logos&#10;&#10;AI-generated content may be incorrect." id="40" name="Google Shape;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7932" y="630055"/>
            <a:ext cx="10315034" cy="622794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/>
          <p:nvPr/>
        </p:nvSpPr>
        <p:spPr>
          <a:xfrm rot="-5400000">
            <a:off x="5806143" y="431178"/>
            <a:ext cx="2351314" cy="1050233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9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triangle pattern with white background&#10;&#10;AI-generated content may be incorrect." id="45" name="Google Shape;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4013200" cy="63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0"/>
          <p:cNvSpPr txBox="1"/>
          <p:nvPr>
            <p:ph type="ctrTitle"/>
          </p:nvPr>
        </p:nvSpPr>
        <p:spPr>
          <a:xfrm>
            <a:off x="3320716" y="1009520"/>
            <a:ext cx="7347284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subTitle"/>
          </p:nvPr>
        </p:nvSpPr>
        <p:spPr>
          <a:xfrm>
            <a:off x="3320714" y="3602038"/>
            <a:ext cx="734728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838200" y="1825625"/>
            <a:ext cx="51816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6172200" y="1825625"/>
            <a:ext cx="5181600" cy="4102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green and blue triangle&#10;&#10;AI-generated content may be incorrect." id="55" name="Google Shape;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22470" y="-36134"/>
            <a:ext cx="1714500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rple and white triangle&#10;&#10;AI-generated content may be incorrect." id="56" name="Google Shape;5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50707"/>
            <a:ext cx="1562100" cy="12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background with triangles&#10;&#10;AI-generated content may be incorrect." id="67" name="Google Shape;6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3"/>
          <p:cNvSpPr/>
          <p:nvPr/>
        </p:nvSpPr>
        <p:spPr>
          <a:xfrm rot="-5400000">
            <a:off x="5784371" y="409406"/>
            <a:ext cx="2394857" cy="1050233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background with triangles&#10;&#10;AI-generated content may be incorrect." id="70" name="Google Shape;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title"/>
          </p:nvPr>
        </p:nvSpPr>
        <p:spPr>
          <a:xfrm>
            <a:off x="614136" y="859293"/>
            <a:ext cx="5044294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819F"/>
              </a:buClr>
              <a:buSzPts val="3600"/>
              <a:buFont typeface="Play"/>
              <a:buNone/>
            </a:pPr>
            <a:r>
              <a:rPr b="1" lang="en-US" sz="3600">
                <a:solidFill>
                  <a:srgbClr val="3E819F"/>
                </a:solidFill>
              </a:rPr>
              <a:t>Strategic Workforce Enhancement &amp; Investment: </a:t>
            </a:r>
            <a:r>
              <a:rPr b="1" lang="en-US" sz="3200">
                <a:solidFill>
                  <a:srgbClr val="31356E"/>
                </a:solidFill>
              </a:rPr>
              <a:t>Technical Support Instrument: </a:t>
            </a:r>
            <a:br>
              <a:rPr lang="en-US" sz="3200">
                <a:solidFill>
                  <a:srgbClr val="31356E"/>
                </a:solidFill>
              </a:rPr>
            </a:br>
            <a:r>
              <a:rPr b="1" lang="en-US" sz="3200">
                <a:solidFill>
                  <a:srgbClr val="31356E"/>
                </a:solidFill>
              </a:rPr>
              <a:t>Reference documents</a:t>
            </a:r>
            <a:endParaRPr b="1" sz="3200">
              <a:solidFill>
                <a:srgbClr val="31356E"/>
              </a:solidFill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940708" y="4332514"/>
            <a:ext cx="40449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Madrid 30 January 2026 </a:t>
            </a:r>
            <a:endParaRPr/>
          </a:p>
        </p:txBody>
      </p:sp>
      <p:pic>
        <p:nvPicPr>
          <p:cNvPr descr="A blue flag with yellow stars&#10;&#10;AI-generated content may be incorrect." id="123" name="Google Shape;12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683" y="5270500"/>
            <a:ext cx="52832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blue text and yellow stars&#10;&#10;AI-generated content may be incorrect." id="124" name="Google Shape;12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8430" y="5219700"/>
            <a:ext cx="23368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What We Learn</a:t>
            </a:r>
            <a:endParaRPr/>
          </a:p>
        </p:txBody>
      </p:sp>
      <p:sp>
        <p:nvSpPr>
          <p:cNvPr id="178" name="Google Shape;178;p10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Funding follows capability, not ambition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Fragmented systems struggle to absorb investment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Preparation matters as much as infrastructure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Workforce capability is system resilience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Why This Matters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Governance is the intervention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Investment follows purpose, not projects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Workforce resilience is system resilience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Europe works when national systems are ready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What the Evidence Tells Us</a:t>
            </a:r>
            <a:endParaRPr/>
          </a:p>
        </p:txBody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Austria: investment needs continuous guidance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Belgium: learn first, build second</a:t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Slovenia: infrastructure, skills, and coordination must move together</a:t>
            </a:r>
            <a:endParaRPr/>
          </a:p>
          <a:p>
            <a:pPr indent="-1565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Reform fails when people are an afterthought</a:t>
            </a:r>
            <a:br>
              <a:rPr lang="en-US"/>
            </a:br>
            <a:endParaRPr/>
          </a:p>
          <a:p>
            <a:pPr indent="-15652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US"/>
              <a:t>TSI is a small proportion of EU and Italian investment in the Health; can catalyse wider reforms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title"/>
          </p:nvPr>
        </p:nvSpPr>
        <p:spPr>
          <a:xfrm>
            <a:off x="838200" y="176650"/>
            <a:ext cx="824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What TWG 4 Must Take Forward</a:t>
            </a:r>
            <a:endParaRPr/>
          </a:p>
        </p:txBody>
      </p:sp>
      <p:sp>
        <p:nvSpPr>
          <p:cNvPr id="196" name="Google Shape;196;p13"/>
          <p:cNvSpPr txBox="1"/>
          <p:nvPr>
            <p:ph idx="1" type="body"/>
          </p:nvPr>
        </p:nvSpPr>
        <p:spPr>
          <a:xfrm>
            <a:off x="838200" y="1502229"/>
            <a:ext cx="9145555" cy="499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US"/>
              <a:t>Think about a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en-US"/>
              <a:t>entry point for health investment</a:t>
            </a:r>
            <a:endParaRPr/>
          </a:p>
          <a:p>
            <a:pPr indent="-349885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US"/>
              <a:t>Capacity building as a permanent function</a:t>
            </a:r>
            <a:endParaRPr/>
          </a:p>
          <a:p>
            <a:pPr indent="-349885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US"/>
              <a:t>Focus on what is feasible, not theoretical</a:t>
            </a:r>
            <a:endParaRPr/>
          </a:p>
          <a:p>
            <a:pPr indent="-349885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US"/>
              <a:t>Blend funds around reform, not projects</a:t>
            </a:r>
            <a:endParaRPr/>
          </a:p>
          <a:p>
            <a:pPr indent="-349885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US"/>
              <a:t>Invest early in people and preparation</a:t>
            </a:r>
            <a:endParaRPr/>
          </a:p>
          <a:p>
            <a:pPr indent="-349885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AutoNum type="arabicPeriod"/>
            </a:pPr>
            <a:r>
              <a:rPr lang="en-US"/>
              <a:t>Embed technical support in system governance</a:t>
            </a:r>
            <a:endParaRPr/>
          </a:p>
        </p:txBody>
      </p:sp>
      <p:pic>
        <p:nvPicPr>
          <p:cNvPr id="197" name="Google Shape;1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6155" y="152400"/>
            <a:ext cx="1903444" cy="267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253e4e18d_0_3"/>
          <p:cNvSpPr txBox="1"/>
          <p:nvPr>
            <p:ph type="title"/>
          </p:nvPr>
        </p:nvSpPr>
        <p:spPr>
          <a:xfrm>
            <a:off x="838200" y="365125"/>
            <a:ext cx="8245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c253e4e18d_0_3"/>
          <p:cNvSpPr txBox="1"/>
          <p:nvPr>
            <p:ph idx="1" type="body"/>
          </p:nvPr>
        </p:nvSpPr>
        <p:spPr>
          <a:xfrm>
            <a:off x="838200" y="1825625"/>
            <a:ext cx="8245800" cy="355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g3c253e4e18d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 txBox="1"/>
          <p:nvPr>
            <p:ph type="title"/>
          </p:nvPr>
        </p:nvSpPr>
        <p:spPr>
          <a:xfrm>
            <a:off x="816428" y="2520496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b="1" lang="en-US"/>
              <a:t>Grazie Mille! </a:t>
            </a:r>
            <a:br>
              <a:rPr b="1" lang="en-US"/>
            </a:b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Key reading -&gt; to start</a:t>
            </a:r>
            <a:endParaRPr/>
          </a:p>
        </p:txBody>
      </p:sp>
      <p:pic>
        <p:nvPicPr>
          <p:cNvPr id="134" name="Google Shape;13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326" y="1443070"/>
            <a:ext cx="3382031" cy="48138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0231" y="1443070"/>
            <a:ext cx="3377701" cy="48138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1668" y="1443070"/>
            <a:ext cx="3708447" cy="48308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National Plan: Purpose &amp; Vision</a:t>
            </a:r>
            <a:endParaRPr/>
          </a:p>
        </p:txBody>
      </p:sp>
      <p:sp>
        <p:nvSpPr>
          <p:cNvPr id="142" name="Google Shape;142;p4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Positions Italy as a proactive European and global health actor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Built on One Health, Health in All Policies, and system resilience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Focuses on equity, sustainability, preparedness, and skills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Lessons from COVID-19 translated into permanent governance capacity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National Plan: Core Governance Architecture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Strong central governance led by Ministry of Health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Cabina di Regia for planning, monitoring, and accountability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ProMIS-led technical coordination across State–Regions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Emphasis on coherence across health, labour, education, research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National Plan: Strategic Objectives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Strengthen national governance and policy coherence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Enable coordinated Italian participation in EU initiatives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Increase Italian contribution to EU and international organisations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structured tools, co-programming, and technical liaison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TWG 4 Concept: What It Delivers</a:t>
            </a:r>
            <a:endParaRPr/>
          </a:p>
        </p:txBody>
      </p:sp>
      <p:sp>
        <p:nvSpPr>
          <p:cNvPr id="160" name="Google Shape;160;p7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Health Investment Hub for EU and national funds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Governance plan for sustainable health workforce investment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Roadmap for complementarity of EU, national, regional funding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 on digital skills, workforce reform, and long-term value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How TWG 4 Fits the National Plan</a:t>
            </a:r>
            <a:endParaRPr/>
          </a:p>
        </p:txBody>
      </p:sp>
      <p:sp>
        <p:nvSpPr>
          <p:cNvPr id="166" name="Google Shape;166;p8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Operational arm of the National Plan’s governance vision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Translates policy coherence into concrete investment decisions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Provides tools for co-programming and fund alignment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Anchors workforce reform within EU strategies and One Health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/>
          <p:nvPr>
            <p:ph type="title"/>
          </p:nvPr>
        </p:nvSpPr>
        <p:spPr>
          <a:xfrm>
            <a:off x="838200" y="365125"/>
            <a:ext cx="82458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From Opportunity to Impact</a:t>
            </a:r>
            <a:endParaRPr/>
          </a:p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838200" y="1825625"/>
            <a:ext cx="8245839" cy="3555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Europe does not lack money for health reform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It lacks the capacity to turn opportunity into change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Fragmentation weakens impact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Governance is the intervention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2025-06-15T07:29:54Z</dcterms:created>
  <dc:creator>Thomas Hughes-Waage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