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7"/>
  </p:notesMasterIdLst>
  <p:sldIdLst>
    <p:sldId id="266" r:id="rId5"/>
    <p:sldId id="264" r:id="rId6"/>
    <p:sldId id="263" r:id="rId7"/>
    <p:sldId id="268" r:id="rId8"/>
    <p:sldId id="270" r:id="rId9"/>
    <p:sldId id="269" r:id="rId10"/>
    <p:sldId id="271" r:id="rId11"/>
    <p:sldId id="272" r:id="rId12"/>
    <p:sldId id="273" r:id="rId13"/>
    <p:sldId id="284" r:id="rId14"/>
    <p:sldId id="277" r:id="rId15"/>
    <p:sldId id="278" r:id="rId16"/>
    <p:sldId id="279" r:id="rId17"/>
    <p:sldId id="281" r:id="rId18"/>
    <p:sldId id="285" r:id="rId19"/>
    <p:sldId id="290" r:id="rId20"/>
    <p:sldId id="292" r:id="rId21"/>
    <p:sldId id="289" r:id="rId22"/>
    <p:sldId id="293" r:id="rId23"/>
    <p:sldId id="294" r:id="rId24"/>
    <p:sldId id="262" r:id="rId25"/>
    <p:sldId id="261" r:id="rId26"/>
  </p:sldIdLst>
  <p:sldSz cx="18288000" cy="10287000"/>
  <p:notesSz cx="6858000" cy="9144000"/>
  <p:embeddedFontLst>
    <p:embeddedFont>
      <p:font typeface="Montserrat" panose="00000500000000000000" pitchFamily="2" charset="0"/>
      <p:regular r:id="rId28"/>
      <p:bold r:id="rId29"/>
      <p:italic r:id="rId30"/>
      <p:boldItalic r:id="rId31"/>
    </p:embeddedFont>
    <p:embeddedFont>
      <p:font typeface="Montserrat Extra-Bold Bold" panose="020B0604020202020204" charset="0"/>
      <p:regular r:id="rId32"/>
    </p:embeddedFont>
    <p:embeddedFont>
      <p:font typeface="Montserrat Semi-Bold" panose="020B0604020202020204" charset="0"/>
      <p:regular r:id="rId33"/>
    </p:embeddedFont>
    <p:embeddedFont>
      <p:font typeface="Montserrat Semi-Bold Bold" panose="020B0604020202020204" charset="0"/>
      <p:regular r:id="rId34"/>
    </p:embeddedFont>
    <p:embeddedFont>
      <p:font typeface="Roboto" panose="02000000000000000000" pitchFamily="2" charset="0"/>
      <p:regular r:id="rId35"/>
      <p:bold r:id="rId36"/>
      <p:italic r:id="rId37"/>
      <p:boldItalic r:id="rId38"/>
    </p:embeddedFont>
    <p:embeddedFont>
      <p:font typeface="Roboto Slab" pitchFamily="2" charset="0"/>
      <p:regular r:id="rId39"/>
      <p:bold r:id="rId40"/>
    </p:embeddedFont>
    <p:embeddedFont>
      <p:font typeface="Segoe UI" panose="020B0502040204020203" pitchFamily="34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54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684FA8-C798-496D-B8CA-B09DE0A1E40B}" v="1" dt="2026-01-22T15:50:31.794"/>
    <p1510:client id="{BA14D371-B1AF-4651-BE65-3A6BE4B15842}" v="5" dt="2026-01-22T14:07:49.3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5036" autoAdjust="0"/>
  </p:normalViewPr>
  <p:slideViewPr>
    <p:cSldViewPr>
      <p:cViewPr varScale="1">
        <p:scale>
          <a:sx n="69" d="100"/>
          <a:sy n="69" d="100"/>
        </p:scale>
        <p:origin x="114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1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2.fntdata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2.fntdata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droC\Desktop\Consultor&#237;a\OMS\Lecturas%20diagn&#243;stico\Datos%20encuesta\Tot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droC\Desktop\Consultor&#237;a\OMS\Lecturas%20diagn&#243;stico\Datos%20encuesta\Tot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Hoja3!$E$1:$E$5</c:f>
              <c:strCache>
                <c:ptCount val="5"/>
                <c:pt idx="0">
                  <c:v>No dispongo de información suficiente sobre los instrumentos de financiación de la UE disponibles</c:v>
                </c:pt>
                <c:pt idx="1">
                  <c:v>Los instrumentos de financiación de la UE son complejos y variados, lo que dificulta saber cuáles serían los adecuados para mi institución</c:v>
                </c:pt>
                <c:pt idx="2">
                  <c:v>El conocimiento sobre quiénes son y qué apoyo ofrecen las autoridades gestoras de las herramientas son insuficientes</c:v>
                </c:pt>
                <c:pt idx="3">
                  <c:v>No recibo información sobre los instrumentos de financiación de la UE a tiempo para poder evaluar si es posible solicitar proyectos</c:v>
                </c:pt>
                <c:pt idx="4">
                  <c:v>Otras</c:v>
                </c:pt>
              </c:strCache>
            </c:strRef>
          </c:cat>
          <c:val>
            <c:numRef>
              <c:f>Hoja3!$F$1:$F$5</c:f>
              <c:numCache>
                <c:formatCode>0%</c:formatCode>
                <c:ptCount val="5"/>
                <c:pt idx="0">
                  <c:v>0.33333333333333331</c:v>
                </c:pt>
                <c:pt idx="1">
                  <c:v>0.61904761904761907</c:v>
                </c:pt>
                <c:pt idx="2">
                  <c:v>0.38095238095238093</c:v>
                </c:pt>
                <c:pt idx="3">
                  <c:v>0.42857142857142855</c:v>
                </c:pt>
                <c:pt idx="4">
                  <c:v>0.23809523809523808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90-4A40-A0CF-C539F33669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08297967"/>
        <c:axId val="1183956015"/>
      </c:barChart>
      <c:catAx>
        <c:axId val="10082979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183956015"/>
        <c:crosses val="autoZero"/>
        <c:auto val="1"/>
        <c:lblAlgn val="ctr"/>
        <c:lblOffset val="100"/>
        <c:noMultiLvlLbl val="0"/>
      </c:catAx>
      <c:valAx>
        <c:axId val="11839560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082979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Hoja3!$B$84:$B$90</c:f>
              <c:strCache>
                <c:ptCount val="7"/>
                <c:pt idx="0">
                  <c:v>Mi institución carece de la capacidad para liderar consorcios</c:v>
                </c:pt>
                <c:pt idx="1">
                  <c:v>A veces es difícil saber en qué consorcios puedo participar</c:v>
                </c:pt>
                <c:pt idx="2">
                  <c:v>Es difícil obtener información sobre otros proyectos que otras regiones/instituciones desean llevar a cabo para crear sinergias y aprender</c:v>
                </c:pt>
                <c:pt idx="3">
                  <c:v>Se percibe competencia entre mi institución y otras por la misma financiación disponible de la UE</c:v>
                </c:pt>
                <c:pt idx="4">
                  <c:v>Normalmente hay problemas de coordinación con otros miembros del consorcio</c:v>
                </c:pt>
                <c:pt idx="5">
                  <c:v>Cada miembro del consorcio suele limitarse a realizar las actividades que le han sido asignadas sin tener una visión general del proyecto</c:v>
                </c:pt>
                <c:pt idx="6">
                  <c:v>Otras</c:v>
                </c:pt>
              </c:strCache>
            </c:strRef>
          </c:cat>
          <c:val>
            <c:numRef>
              <c:f>Hoja3!$C$84:$C$90</c:f>
              <c:numCache>
                <c:formatCode>0%</c:formatCode>
                <c:ptCount val="7"/>
                <c:pt idx="0">
                  <c:v>9.5238095238095233E-2</c:v>
                </c:pt>
                <c:pt idx="1">
                  <c:v>0.52380952380952384</c:v>
                </c:pt>
                <c:pt idx="2">
                  <c:v>0.52380952380952384</c:v>
                </c:pt>
                <c:pt idx="3">
                  <c:v>0.2857142857142857</c:v>
                </c:pt>
                <c:pt idx="4">
                  <c:v>0</c:v>
                </c:pt>
                <c:pt idx="5">
                  <c:v>0</c:v>
                </c:pt>
                <c:pt idx="6">
                  <c:v>0.2857142857142857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A6-472D-926B-008E24F5BB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24100095"/>
        <c:axId val="1224101535"/>
      </c:barChart>
      <c:catAx>
        <c:axId val="12241000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224101535"/>
        <c:crosses val="autoZero"/>
        <c:auto val="1"/>
        <c:lblAlgn val="ctr"/>
        <c:lblOffset val="100"/>
        <c:noMultiLvlLbl val="0"/>
      </c:catAx>
      <c:valAx>
        <c:axId val="12241015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2241000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07DE8B-2E15-4FCD-9C21-333DB0B981C4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3CF63E1-C6A9-402E-BFF9-F66AC1984A2C}">
      <dgm:prSet phldrT="[Texto]" custT="1"/>
      <dgm:spPr/>
      <dgm:t>
        <a:bodyPr/>
        <a:lstStyle/>
        <a:p>
          <a:pPr>
            <a:buNone/>
          </a:pPr>
          <a:r>
            <a:rPr lang="es-ES" sz="1800" noProof="0" dirty="0">
              <a:solidFill>
                <a:srgbClr val="15213F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rPr>
            <a:t>Identificación de herramientas de financiación</a:t>
          </a:r>
          <a:endParaRPr lang="es-ES" sz="1800" dirty="0"/>
        </a:p>
      </dgm:t>
    </dgm:pt>
    <dgm:pt modelId="{46B99ABE-C4A4-489E-8B5E-547B638F5F91}" type="parTrans" cxnId="{1F1A8BC1-2FBD-4C22-9386-E92215C255D2}">
      <dgm:prSet/>
      <dgm:spPr/>
      <dgm:t>
        <a:bodyPr/>
        <a:lstStyle/>
        <a:p>
          <a:endParaRPr lang="es-ES" sz="1800"/>
        </a:p>
      </dgm:t>
    </dgm:pt>
    <dgm:pt modelId="{EEA48AF7-D993-49D5-9F93-54765075B126}" type="sibTrans" cxnId="{1F1A8BC1-2FBD-4C22-9386-E92215C255D2}">
      <dgm:prSet/>
      <dgm:spPr/>
      <dgm:t>
        <a:bodyPr/>
        <a:lstStyle/>
        <a:p>
          <a:endParaRPr lang="es-ES" sz="1800"/>
        </a:p>
      </dgm:t>
    </dgm:pt>
    <dgm:pt modelId="{BEB24A53-8616-4B08-8536-E0E0BE05D1FA}">
      <dgm:prSet phldrT="[Texto]" custT="1"/>
      <dgm:spPr/>
      <dgm:t>
        <a:bodyPr/>
        <a:lstStyle/>
        <a:p>
          <a:pPr>
            <a:buNone/>
          </a:pPr>
          <a:r>
            <a:rPr lang="es-ES" sz="1800" noProof="0" dirty="0">
              <a:solidFill>
                <a:srgbClr val="15213F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rPr>
            <a:t>Coordinación - Estrategia</a:t>
          </a:r>
          <a:endParaRPr lang="es-ES" sz="1800" dirty="0"/>
        </a:p>
      </dgm:t>
    </dgm:pt>
    <dgm:pt modelId="{1B491D47-02BE-42AC-841F-D34DA14B7F86}" type="parTrans" cxnId="{94E858E5-7733-49D1-BEEF-19A456C462D2}">
      <dgm:prSet/>
      <dgm:spPr/>
      <dgm:t>
        <a:bodyPr/>
        <a:lstStyle/>
        <a:p>
          <a:endParaRPr lang="es-ES" sz="1800"/>
        </a:p>
      </dgm:t>
    </dgm:pt>
    <dgm:pt modelId="{8E209AB4-AB26-4B51-9ECF-4DEFD6EB824F}" type="sibTrans" cxnId="{94E858E5-7733-49D1-BEEF-19A456C462D2}">
      <dgm:prSet/>
      <dgm:spPr/>
      <dgm:t>
        <a:bodyPr/>
        <a:lstStyle/>
        <a:p>
          <a:endParaRPr lang="es-ES" sz="1800"/>
        </a:p>
      </dgm:t>
    </dgm:pt>
    <dgm:pt modelId="{7C988F46-B927-42EA-809C-424A29DF0468}">
      <dgm:prSet phldrT="[Texto]" custT="1"/>
      <dgm:spPr/>
      <dgm:t>
        <a:bodyPr/>
        <a:lstStyle/>
        <a:p>
          <a:pPr>
            <a:buNone/>
          </a:pPr>
          <a:r>
            <a:rPr lang="es-ES" sz="1800" noProof="0" dirty="0">
              <a:solidFill>
                <a:srgbClr val="15213F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rPr>
            <a:t>Preparación de la propuesta</a:t>
          </a:r>
          <a:endParaRPr lang="es-ES" sz="1800" dirty="0"/>
        </a:p>
      </dgm:t>
    </dgm:pt>
    <dgm:pt modelId="{E6E42279-F410-44DC-BA0A-583906E38E68}" type="parTrans" cxnId="{CB2E4771-0181-4158-AF88-05FC5F92FDE1}">
      <dgm:prSet/>
      <dgm:spPr/>
      <dgm:t>
        <a:bodyPr/>
        <a:lstStyle/>
        <a:p>
          <a:endParaRPr lang="es-ES" sz="1800"/>
        </a:p>
      </dgm:t>
    </dgm:pt>
    <dgm:pt modelId="{E19CD34B-2EAE-416E-A815-D272373D80BF}" type="sibTrans" cxnId="{CB2E4771-0181-4158-AF88-05FC5F92FDE1}">
      <dgm:prSet/>
      <dgm:spPr/>
      <dgm:t>
        <a:bodyPr/>
        <a:lstStyle/>
        <a:p>
          <a:endParaRPr lang="es-ES" sz="1800"/>
        </a:p>
      </dgm:t>
    </dgm:pt>
    <dgm:pt modelId="{3333B35D-A1EE-4353-A41F-425401A45E68}">
      <dgm:prSet phldrT="[Texto]" custT="1"/>
      <dgm:spPr/>
      <dgm:t>
        <a:bodyPr/>
        <a:lstStyle/>
        <a:p>
          <a:pPr>
            <a:buNone/>
          </a:pPr>
          <a:r>
            <a:rPr lang="es-ES" sz="1800" noProof="0" dirty="0">
              <a:solidFill>
                <a:srgbClr val="15213F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rPr>
            <a:t>Revisión - Reformulación</a:t>
          </a:r>
          <a:endParaRPr lang="es-ES" sz="1800" dirty="0"/>
        </a:p>
      </dgm:t>
    </dgm:pt>
    <dgm:pt modelId="{F35F9320-2E47-4A88-B222-4D1D090CA911}" type="parTrans" cxnId="{ED9CBAB2-6801-4586-A55A-40DD6533E5B5}">
      <dgm:prSet/>
      <dgm:spPr/>
      <dgm:t>
        <a:bodyPr/>
        <a:lstStyle/>
        <a:p>
          <a:endParaRPr lang="es-ES" sz="1800"/>
        </a:p>
      </dgm:t>
    </dgm:pt>
    <dgm:pt modelId="{4D7176D6-7FB7-4C23-A50B-3E2DFBA91C6B}" type="sibTrans" cxnId="{ED9CBAB2-6801-4586-A55A-40DD6533E5B5}">
      <dgm:prSet/>
      <dgm:spPr/>
      <dgm:t>
        <a:bodyPr/>
        <a:lstStyle/>
        <a:p>
          <a:endParaRPr lang="es-ES" sz="1800"/>
        </a:p>
      </dgm:t>
    </dgm:pt>
    <dgm:pt modelId="{68CD337C-E16F-4FF4-9F90-D1087FC1D012}">
      <dgm:prSet phldrT="[Texto]" custT="1"/>
      <dgm:spPr/>
      <dgm:t>
        <a:bodyPr/>
        <a:lstStyle/>
        <a:p>
          <a:pPr>
            <a:buNone/>
          </a:pPr>
          <a:r>
            <a:rPr lang="es-ES" sz="1800" noProof="0" dirty="0">
              <a:solidFill>
                <a:srgbClr val="15213F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rPr>
            <a:t>Ejecución y supervisión</a:t>
          </a:r>
          <a:endParaRPr lang="es-ES" sz="1800" dirty="0"/>
        </a:p>
      </dgm:t>
    </dgm:pt>
    <dgm:pt modelId="{105E9C9E-FD1D-4FB2-93DC-57B3B5975F27}" type="parTrans" cxnId="{CCC65FC2-44EE-42A7-9285-5D923A83805F}">
      <dgm:prSet/>
      <dgm:spPr/>
      <dgm:t>
        <a:bodyPr/>
        <a:lstStyle/>
        <a:p>
          <a:endParaRPr lang="es-ES" sz="1800"/>
        </a:p>
      </dgm:t>
    </dgm:pt>
    <dgm:pt modelId="{E01147A5-C449-4F39-A2DD-7A07C87833B0}" type="sibTrans" cxnId="{CCC65FC2-44EE-42A7-9285-5D923A83805F}">
      <dgm:prSet/>
      <dgm:spPr/>
      <dgm:t>
        <a:bodyPr/>
        <a:lstStyle/>
        <a:p>
          <a:endParaRPr lang="es-ES" sz="1800"/>
        </a:p>
      </dgm:t>
    </dgm:pt>
    <dgm:pt modelId="{4AE7DAA4-6EC0-4061-B650-892242A30313}">
      <dgm:prSet phldrT="[Texto]" custT="1"/>
      <dgm:spPr/>
      <dgm:t>
        <a:bodyPr/>
        <a:lstStyle/>
        <a:p>
          <a:r>
            <a:rPr lang="es-ES" sz="2000" noProof="0" dirty="0">
              <a:solidFill>
                <a:srgbClr val="15213F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rPr>
            <a:t>Justificación</a:t>
          </a:r>
          <a:endParaRPr lang="es-ES" sz="1800" dirty="0"/>
        </a:p>
      </dgm:t>
    </dgm:pt>
    <dgm:pt modelId="{7E7936E6-401F-4CFB-8DE6-A0005AE09C70}" type="parTrans" cxnId="{3F6BB8E1-B548-4DB4-AAFD-576FA64B8984}">
      <dgm:prSet/>
      <dgm:spPr/>
      <dgm:t>
        <a:bodyPr/>
        <a:lstStyle/>
        <a:p>
          <a:endParaRPr lang="es-ES" sz="1800"/>
        </a:p>
      </dgm:t>
    </dgm:pt>
    <dgm:pt modelId="{90C70E7E-019A-44E9-BC48-1D6775EB6410}" type="sibTrans" cxnId="{3F6BB8E1-B548-4DB4-AAFD-576FA64B8984}">
      <dgm:prSet/>
      <dgm:spPr/>
      <dgm:t>
        <a:bodyPr/>
        <a:lstStyle/>
        <a:p>
          <a:endParaRPr lang="es-ES" sz="1800"/>
        </a:p>
      </dgm:t>
    </dgm:pt>
    <dgm:pt modelId="{EAE33E59-18CC-4CC2-ACDD-C33A8F9C6312}" type="pres">
      <dgm:prSet presAssocID="{B107DE8B-2E15-4FCD-9C21-333DB0B981C4}" presName="cycle" presStyleCnt="0">
        <dgm:presLayoutVars>
          <dgm:dir/>
          <dgm:resizeHandles val="exact"/>
        </dgm:presLayoutVars>
      </dgm:prSet>
      <dgm:spPr/>
    </dgm:pt>
    <dgm:pt modelId="{AA4BDC75-BF9B-4A95-BD22-7EF2671B2A17}" type="pres">
      <dgm:prSet presAssocID="{63CF63E1-C6A9-402E-BFF9-F66AC1984A2C}" presName="dummy" presStyleCnt="0"/>
      <dgm:spPr/>
    </dgm:pt>
    <dgm:pt modelId="{63DE816D-0CFE-4019-9927-41711177AE85}" type="pres">
      <dgm:prSet presAssocID="{63CF63E1-C6A9-402E-BFF9-F66AC1984A2C}" presName="node" presStyleLbl="revTx" presStyleIdx="0" presStyleCnt="6">
        <dgm:presLayoutVars>
          <dgm:bulletEnabled val="1"/>
        </dgm:presLayoutVars>
      </dgm:prSet>
      <dgm:spPr/>
    </dgm:pt>
    <dgm:pt modelId="{AA9A88CD-5497-453A-9F11-929F5D755A30}" type="pres">
      <dgm:prSet presAssocID="{EEA48AF7-D993-49D5-9F93-54765075B126}" presName="sibTrans" presStyleLbl="node1" presStyleIdx="0" presStyleCnt="6"/>
      <dgm:spPr/>
    </dgm:pt>
    <dgm:pt modelId="{FA0F9693-ADAA-420F-94B0-A44F80C8E110}" type="pres">
      <dgm:prSet presAssocID="{BEB24A53-8616-4B08-8536-E0E0BE05D1FA}" presName="dummy" presStyleCnt="0"/>
      <dgm:spPr/>
    </dgm:pt>
    <dgm:pt modelId="{12F54C4A-8EF4-4D18-8634-14BBB78934E7}" type="pres">
      <dgm:prSet presAssocID="{BEB24A53-8616-4B08-8536-E0E0BE05D1FA}" presName="node" presStyleLbl="revTx" presStyleIdx="1" presStyleCnt="6">
        <dgm:presLayoutVars>
          <dgm:bulletEnabled val="1"/>
        </dgm:presLayoutVars>
      </dgm:prSet>
      <dgm:spPr/>
    </dgm:pt>
    <dgm:pt modelId="{1D18EA60-D5A4-4BDA-AC2E-8D69084B51A0}" type="pres">
      <dgm:prSet presAssocID="{8E209AB4-AB26-4B51-9ECF-4DEFD6EB824F}" presName="sibTrans" presStyleLbl="node1" presStyleIdx="1" presStyleCnt="6"/>
      <dgm:spPr/>
    </dgm:pt>
    <dgm:pt modelId="{F8EAB887-87B4-4DFD-B618-6E206D154DBF}" type="pres">
      <dgm:prSet presAssocID="{7C988F46-B927-42EA-809C-424A29DF0468}" presName="dummy" presStyleCnt="0"/>
      <dgm:spPr/>
    </dgm:pt>
    <dgm:pt modelId="{A574604D-9711-45F1-830B-6491C2D02CE2}" type="pres">
      <dgm:prSet presAssocID="{7C988F46-B927-42EA-809C-424A29DF0468}" presName="node" presStyleLbl="revTx" presStyleIdx="2" presStyleCnt="6">
        <dgm:presLayoutVars>
          <dgm:bulletEnabled val="1"/>
        </dgm:presLayoutVars>
      </dgm:prSet>
      <dgm:spPr/>
    </dgm:pt>
    <dgm:pt modelId="{7F8BA475-5EDA-44EF-B188-B15413C2E03C}" type="pres">
      <dgm:prSet presAssocID="{E19CD34B-2EAE-416E-A815-D272373D80BF}" presName="sibTrans" presStyleLbl="node1" presStyleIdx="2" presStyleCnt="6"/>
      <dgm:spPr/>
    </dgm:pt>
    <dgm:pt modelId="{4E4421F7-29D1-4C39-A1A4-BCFA1EF209E0}" type="pres">
      <dgm:prSet presAssocID="{3333B35D-A1EE-4353-A41F-425401A45E68}" presName="dummy" presStyleCnt="0"/>
      <dgm:spPr/>
    </dgm:pt>
    <dgm:pt modelId="{9D9A3DB7-DF55-42B1-A443-61F2E2143F49}" type="pres">
      <dgm:prSet presAssocID="{3333B35D-A1EE-4353-A41F-425401A45E68}" presName="node" presStyleLbl="revTx" presStyleIdx="3" presStyleCnt="6">
        <dgm:presLayoutVars>
          <dgm:bulletEnabled val="1"/>
        </dgm:presLayoutVars>
      </dgm:prSet>
      <dgm:spPr/>
    </dgm:pt>
    <dgm:pt modelId="{0FB6E576-CBB8-4AAA-A44B-EDDF467EB251}" type="pres">
      <dgm:prSet presAssocID="{4D7176D6-7FB7-4C23-A50B-3E2DFBA91C6B}" presName="sibTrans" presStyleLbl="node1" presStyleIdx="3" presStyleCnt="6"/>
      <dgm:spPr/>
    </dgm:pt>
    <dgm:pt modelId="{BA0F1759-63BB-448C-9F47-84FBF0232DBA}" type="pres">
      <dgm:prSet presAssocID="{68CD337C-E16F-4FF4-9F90-D1087FC1D012}" presName="dummy" presStyleCnt="0"/>
      <dgm:spPr/>
    </dgm:pt>
    <dgm:pt modelId="{B61A64AB-6CBE-45F9-8514-92E94DFB150F}" type="pres">
      <dgm:prSet presAssocID="{68CD337C-E16F-4FF4-9F90-D1087FC1D012}" presName="node" presStyleLbl="revTx" presStyleIdx="4" presStyleCnt="6">
        <dgm:presLayoutVars>
          <dgm:bulletEnabled val="1"/>
        </dgm:presLayoutVars>
      </dgm:prSet>
      <dgm:spPr/>
    </dgm:pt>
    <dgm:pt modelId="{205626DB-DE7A-4A44-AAD1-3FA495F0BA71}" type="pres">
      <dgm:prSet presAssocID="{E01147A5-C449-4F39-A2DD-7A07C87833B0}" presName="sibTrans" presStyleLbl="node1" presStyleIdx="4" presStyleCnt="6"/>
      <dgm:spPr/>
    </dgm:pt>
    <dgm:pt modelId="{EBB1DA15-A139-4B86-AEC0-51B7F89D0398}" type="pres">
      <dgm:prSet presAssocID="{4AE7DAA4-6EC0-4061-B650-892242A30313}" presName="dummy" presStyleCnt="0"/>
      <dgm:spPr/>
    </dgm:pt>
    <dgm:pt modelId="{93EF760E-7D08-4D25-82FE-9D34652735A8}" type="pres">
      <dgm:prSet presAssocID="{4AE7DAA4-6EC0-4061-B650-892242A30313}" presName="node" presStyleLbl="revTx" presStyleIdx="5" presStyleCnt="6">
        <dgm:presLayoutVars>
          <dgm:bulletEnabled val="1"/>
        </dgm:presLayoutVars>
      </dgm:prSet>
      <dgm:spPr/>
    </dgm:pt>
    <dgm:pt modelId="{A36C262B-C7D8-4B10-9E07-786B5F12CD53}" type="pres">
      <dgm:prSet presAssocID="{90C70E7E-019A-44E9-BC48-1D6775EB6410}" presName="sibTrans" presStyleLbl="node1" presStyleIdx="5" presStyleCnt="6"/>
      <dgm:spPr/>
    </dgm:pt>
  </dgm:ptLst>
  <dgm:cxnLst>
    <dgm:cxn modelId="{8EE32D25-0957-471C-96C3-207F4AC35F2F}" type="presOf" srcId="{8E209AB4-AB26-4B51-9ECF-4DEFD6EB824F}" destId="{1D18EA60-D5A4-4BDA-AC2E-8D69084B51A0}" srcOrd="0" destOrd="0" presId="urn:microsoft.com/office/officeart/2005/8/layout/cycle1"/>
    <dgm:cxn modelId="{6C044D3A-9837-4FA0-9BA2-C9A626231D3D}" type="presOf" srcId="{E01147A5-C449-4F39-A2DD-7A07C87833B0}" destId="{205626DB-DE7A-4A44-AAD1-3FA495F0BA71}" srcOrd="0" destOrd="0" presId="urn:microsoft.com/office/officeart/2005/8/layout/cycle1"/>
    <dgm:cxn modelId="{3A373F3D-F7E9-41F8-945C-6C4CD70F5B35}" type="presOf" srcId="{3333B35D-A1EE-4353-A41F-425401A45E68}" destId="{9D9A3DB7-DF55-42B1-A443-61F2E2143F49}" srcOrd="0" destOrd="0" presId="urn:microsoft.com/office/officeart/2005/8/layout/cycle1"/>
    <dgm:cxn modelId="{8CEEB564-7073-461E-8815-77E39FC398A3}" type="presOf" srcId="{68CD337C-E16F-4FF4-9F90-D1087FC1D012}" destId="{B61A64AB-6CBE-45F9-8514-92E94DFB150F}" srcOrd="0" destOrd="0" presId="urn:microsoft.com/office/officeart/2005/8/layout/cycle1"/>
    <dgm:cxn modelId="{D965A44F-5214-457F-9049-B77203504B17}" type="presOf" srcId="{E19CD34B-2EAE-416E-A815-D272373D80BF}" destId="{7F8BA475-5EDA-44EF-B188-B15413C2E03C}" srcOrd="0" destOrd="0" presId="urn:microsoft.com/office/officeart/2005/8/layout/cycle1"/>
    <dgm:cxn modelId="{CB2E4771-0181-4158-AF88-05FC5F92FDE1}" srcId="{B107DE8B-2E15-4FCD-9C21-333DB0B981C4}" destId="{7C988F46-B927-42EA-809C-424A29DF0468}" srcOrd="2" destOrd="0" parTransId="{E6E42279-F410-44DC-BA0A-583906E38E68}" sibTransId="{E19CD34B-2EAE-416E-A815-D272373D80BF}"/>
    <dgm:cxn modelId="{3D31325A-33FD-4858-91B4-1037051F68FE}" type="presOf" srcId="{4D7176D6-7FB7-4C23-A50B-3E2DFBA91C6B}" destId="{0FB6E576-CBB8-4AAA-A44B-EDDF467EB251}" srcOrd="0" destOrd="0" presId="urn:microsoft.com/office/officeart/2005/8/layout/cycle1"/>
    <dgm:cxn modelId="{F5A861A0-6F31-4866-BB06-B40C0D20C577}" type="presOf" srcId="{4AE7DAA4-6EC0-4061-B650-892242A30313}" destId="{93EF760E-7D08-4D25-82FE-9D34652735A8}" srcOrd="0" destOrd="0" presId="urn:microsoft.com/office/officeart/2005/8/layout/cycle1"/>
    <dgm:cxn modelId="{ED9CBAB2-6801-4586-A55A-40DD6533E5B5}" srcId="{B107DE8B-2E15-4FCD-9C21-333DB0B981C4}" destId="{3333B35D-A1EE-4353-A41F-425401A45E68}" srcOrd="3" destOrd="0" parTransId="{F35F9320-2E47-4A88-B222-4D1D090CA911}" sibTransId="{4D7176D6-7FB7-4C23-A50B-3E2DFBA91C6B}"/>
    <dgm:cxn modelId="{E5F010B4-027D-41AD-BDE9-C364834DAE4E}" type="presOf" srcId="{BEB24A53-8616-4B08-8536-E0E0BE05D1FA}" destId="{12F54C4A-8EF4-4D18-8634-14BBB78934E7}" srcOrd="0" destOrd="0" presId="urn:microsoft.com/office/officeart/2005/8/layout/cycle1"/>
    <dgm:cxn modelId="{BE9BA6BD-DB07-4A42-967E-2FAFEB260A5E}" type="presOf" srcId="{90C70E7E-019A-44E9-BC48-1D6775EB6410}" destId="{A36C262B-C7D8-4B10-9E07-786B5F12CD53}" srcOrd="0" destOrd="0" presId="urn:microsoft.com/office/officeart/2005/8/layout/cycle1"/>
    <dgm:cxn modelId="{D04C9DBF-7647-4553-9099-259E78F503FD}" type="presOf" srcId="{B107DE8B-2E15-4FCD-9C21-333DB0B981C4}" destId="{EAE33E59-18CC-4CC2-ACDD-C33A8F9C6312}" srcOrd="0" destOrd="0" presId="urn:microsoft.com/office/officeart/2005/8/layout/cycle1"/>
    <dgm:cxn modelId="{1F1A8BC1-2FBD-4C22-9386-E92215C255D2}" srcId="{B107DE8B-2E15-4FCD-9C21-333DB0B981C4}" destId="{63CF63E1-C6A9-402E-BFF9-F66AC1984A2C}" srcOrd="0" destOrd="0" parTransId="{46B99ABE-C4A4-489E-8B5E-547B638F5F91}" sibTransId="{EEA48AF7-D993-49D5-9F93-54765075B126}"/>
    <dgm:cxn modelId="{CCC65FC2-44EE-42A7-9285-5D923A83805F}" srcId="{B107DE8B-2E15-4FCD-9C21-333DB0B981C4}" destId="{68CD337C-E16F-4FF4-9F90-D1087FC1D012}" srcOrd="4" destOrd="0" parTransId="{105E9C9E-FD1D-4FB2-93DC-57B3B5975F27}" sibTransId="{E01147A5-C449-4F39-A2DD-7A07C87833B0}"/>
    <dgm:cxn modelId="{95C565C2-BDE0-41B1-A1C8-62E6B743FDBC}" type="presOf" srcId="{7C988F46-B927-42EA-809C-424A29DF0468}" destId="{A574604D-9711-45F1-830B-6491C2D02CE2}" srcOrd="0" destOrd="0" presId="urn:microsoft.com/office/officeart/2005/8/layout/cycle1"/>
    <dgm:cxn modelId="{CF9687D7-DAC9-4B4D-9FFA-5C1FB8134C3C}" type="presOf" srcId="{63CF63E1-C6A9-402E-BFF9-F66AC1984A2C}" destId="{63DE816D-0CFE-4019-9927-41711177AE85}" srcOrd="0" destOrd="0" presId="urn:microsoft.com/office/officeart/2005/8/layout/cycle1"/>
    <dgm:cxn modelId="{F7E5DBDB-E4C0-45E0-875E-CDC694AFFDA0}" type="presOf" srcId="{EEA48AF7-D993-49D5-9F93-54765075B126}" destId="{AA9A88CD-5497-453A-9F11-929F5D755A30}" srcOrd="0" destOrd="0" presId="urn:microsoft.com/office/officeart/2005/8/layout/cycle1"/>
    <dgm:cxn modelId="{3F6BB8E1-B548-4DB4-AAFD-576FA64B8984}" srcId="{B107DE8B-2E15-4FCD-9C21-333DB0B981C4}" destId="{4AE7DAA4-6EC0-4061-B650-892242A30313}" srcOrd="5" destOrd="0" parTransId="{7E7936E6-401F-4CFB-8DE6-A0005AE09C70}" sibTransId="{90C70E7E-019A-44E9-BC48-1D6775EB6410}"/>
    <dgm:cxn modelId="{94E858E5-7733-49D1-BEEF-19A456C462D2}" srcId="{B107DE8B-2E15-4FCD-9C21-333DB0B981C4}" destId="{BEB24A53-8616-4B08-8536-E0E0BE05D1FA}" srcOrd="1" destOrd="0" parTransId="{1B491D47-02BE-42AC-841F-D34DA14B7F86}" sibTransId="{8E209AB4-AB26-4B51-9ECF-4DEFD6EB824F}"/>
    <dgm:cxn modelId="{5DC27074-E275-480E-8EB3-468708914F46}" type="presParOf" srcId="{EAE33E59-18CC-4CC2-ACDD-C33A8F9C6312}" destId="{AA4BDC75-BF9B-4A95-BD22-7EF2671B2A17}" srcOrd="0" destOrd="0" presId="urn:microsoft.com/office/officeart/2005/8/layout/cycle1"/>
    <dgm:cxn modelId="{A74A3D54-7BCD-42D4-860C-3F9B6F0347F9}" type="presParOf" srcId="{EAE33E59-18CC-4CC2-ACDD-C33A8F9C6312}" destId="{63DE816D-0CFE-4019-9927-41711177AE85}" srcOrd="1" destOrd="0" presId="urn:microsoft.com/office/officeart/2005/8/layout/cycle1"/>
    <dgm:cxn modelId="{AC181144-0071-4AD8-95E7-7BE2F0FB1DD8}" type="presParOf" srcId="{EAE33E59-18CC-4CC2-ACDD-C33A8F9C6312}" destId="{AA9A88CD-5497-453A-9F11-929F5D755A30}" srcOrd="2" destOrd="0" presId="urn:microsoft.com/office/officeart/2005/8/layout/cycle1"/>
    <dgm:cxn modelId="{581F0576-55C7-438B-8E10-DCDDA461D936}" type="presParOf" srcId="{EAE33E59-18CC-4CC2-ACDD-C33A8F9C6312}" destId="{FA0F9693-ADAA-420F-94B0-A44F80C8E110}" srcOrd="3" destOrd="0" presId="urn:microsoft.com/office/officeart/2005/8/layout/cycle1"/>
    <dgm:cxn modelId="{F745C692-2A6A-44E5-BF70-FED2F4AF9270}" type="presParOf" srcId="{EAE33E59-18CC-4CC2-ACDD-C33A8F9C6312}" destId="{12F54C4A-8EF4-4D18-8634-14BBB78934E7}" srcOrd="4" destOrd="0" presId="urn:microsoft.com/office/officeart/2005/8/layout/cycle1"/>
    <dgm:cxn modelId="{6C82F6ED-2359-4758-A985-9E0F08E8FC43}" type="presParOf" srcId="{EAE33E59-18CC-4CC2-ACDD-C33A8F9C6312}" destId="{1D18EA60-D5A4-4BDA-AC2E-8D69084B51A0}" srcOrd="5" destOrd="0" presId="urn:microsoft.com/office/officeart/2005/8/layout/cycle1"/>
    <dgm:cxn modelId="{50E3112E-3479-40FD-B1B6-5B4FBB3013DC}" type="presParOf" srcId="{EAE33E59-18CC-4CC2-ACDD-C33A8F9C6312}" destId="{F8EAB887-87B4-4DFD-B618-6E206D154DBF}" srcOrd="6" destOrd="0" presId="urn:microsoft.com/office/officeart/2005/8/layout/cycle1"/>
    <dgm:cxn modelId="{45FE1CC7-6D97-4840-BA66-AC4F605763D2}" type="presParOf" srcId="{EAE33E59-18CC-4CC2-ACDD-C33A8F9C6312}" destId="{A574604D-9711-45F1-830B-6491C2D02CE2}" srcOrd="7" destOrd="0" presId="urn:microsoft.com/office/officeart/2005/8/layout/cycle1"/>
    <dgm:cxn modelId="{0214A9C5-B16E-4D67-A58B-62DF72B33DE9}" type="presParOf" srcId="{EAE33E59-18CC-4CC2-ACDD-C33A8F9C6312}" destId="{7F8BA475-5EDA-44EF-B188-B15413C2E03C}" srcOrd="8" destOrd="0" presId="urn:microsoft.com/office/officeart/2005/8/layout/cycle1"/>
    <dgm:cxn modelId="{35E27C07-1A18-4FAA-ACEE-C5198EA76AEC}" type="presParOf" srcId="{EAE33E59-18CC-4CC2-ACDD-C33A8F9C6312}" destId="{4E4421F7-29D1-4C39-A1A4-BCFA1EF209E0}" srcOrd="9" destOrd="0" presId="urn:microsoft.com/office/officeart/2005/8/layout/cycle1"/>
    <dgm:cxn modelId="{E7483524-4757-4FE1-8A89-98792070D10F}" type="presParOf" srcId="{EAE33E59-18CC-4CC2-ACDD-C33A8F9C6312}" destId="{9D9A3DB7-DF55-42B1-A443-61F2E2143F49}" srcOrd="10" destOrd="0" presId="urn:microsoft.com/office/officeart/2005/8/layout/cycle1"/>
    <dgm:cxn modelId="{1C5E81B6-C3ED-4219-906D-55491A82490B}" type="presParOf" srcId="{EAE33E59-18CC-4CC2-ACDD-C33A8F9C6312}" destId="{0FB6E576-CBB8-4AAA-A44B-EDDF467EB251}" srcOrd="11" destOrd="0" presId="urn:microsoft.com/office/officeart/2005/8/layout/cycle1"/>
    <dgm:cxn modelId="{FE52BDDA-DE6E-46BC-B9C8-C528544CA10E}" type="presParOf" srcId="{EAE33E59-18CC-4CC2-ACDD-C33A8F9C6312}" destId="{BA0F1759-63BB-448C-9F47-84FBF0232DBA}" srcOrd="12" destOrd="0" presId="urn:microsoft.com/office/officeart/2005/8/layout/cycle1"/>
    <dgm:cxn modelId="{0D69CF6E-32C8-4937-AE17-4236BC2BE3D6}" type="presParOf" srcId="{EAE33E59-18CC-4CC2-ACDD-C33A8F9C6312}" destId="{B61A64AB-6CBE-45F9-8514-92E94DFB150F}" srcOrd="13" destOrd="0" presId="urn:microsoft.com/office/officeart/2005/8/layout/cycle1"/>
    <dgm:cxn modelId="{70948067-8D32-4FD2-8986-8EB1C9CAB7F7}" type="presParOf" srcId="{EAE33E59-18CC-4CC2-ACDD-C33A8F9C6312}" destId="{205626DB-DE7A-4A44-AAD1-3FA495F0BA71}" srcOrd="14" destOrd="0" presId="urn:microsoft.com/office/officeart/2005/8/layout/cycle1"/>
    <dgm:cxn modelId="{11B5CC9C-2838-48A2-BCBE-D35B48BE1944}" type="presParOf" srcId="{EAE33E59-18CC-4CC2-ACDD-C33A8F9C6312}" destId="{EBB1DA15-A139-4B86-AEC0-51B7F89D0398}" srcOrd="15" destOrd="0" presId="urn:microsoft.com/office/officeart/2005/8/layout/cycle1"/>
    <dgm:cxn modelId="{DF4623D6-3AC4-461C-A12B-A4E310BEB8F7}" type="presParOf" srcId="{EAE33E59-18CC-4CC2-ACDD-C33A8F9C6312}" destId="{93EF760E-7D08-4D25-82FE-9D34652735A8}" srcOrd="16" destOrd="0" presId="urn:microsoft.com/office/officeart/2005/8/layout/cycle1"/>
    <dgm:cxn modelId="{B295331B-933A-47C1-A011-9CB16AEE6174}" type="presParOf" srcId="{EAE33E59-18CC-4CC2-ACDD-C33A8F9C6312}" destId="{A36C262B-C7D8-4B10-9E07-786B5F12CD53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E816D-0CFE-4019-9927-41711177AE85}">
      <dsp:nvSpPr>
        <dsp:cNvPr id="0" name=""/>
        <dsp:cNvSpPr/>
      </dsp:nvSpPr>
      <dsp:spPr>
        <a:xfrm>
          <a:off x="9189447" y="21457"/>
          <a:ext cx="1668249" cy="1668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noProof="0" dirty="0">
              <a:solidFill>
                <a:srgbClr val="15213F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rPr>
            <a:t>Identificación de herramientas de financiación</a:t>
          </a:r>
          <a:endParaRPr lang="es-ES" sz="1800" kern="1200" dirty="0"/>
        </a:p>
      </dsp:txBody>
      <dsp:txXfrm>
        <a:off x="9189447" y="21457"/>
        <a:ext cx="1668249" cy="1668249"/>
      </dsp:txXfrm>
    </dsp:sp>
    <dsp:sp modelId="{AA9A88CD-5497-453A-9F11-929F5D755A30}">
      <dsp:nvSpPr>
        <dsp:cNvPr id="0" name=""/>
        <dsp:cNvSpPr/>
      </dsp:nvSpPr>
      <dsp:spPr>
        <a:xfrm>
          <a:off x="4092015" y="4855"/>
          <a:ext cx="8143687" cy="8143687"/>
        </a:xfrm>
        <a:prstGeom prst="circularArrow">
          <a:avLst>
            <a:gd name="adj1" fmla="val 3995"/>
            <a:gd name="adj2" fmla="val 250616"/>
            <a:gd name="adj3" fmla="val 20571816"/>
            <a:gd name="adj4" fmla="val 18984448"/>
            <a:gd name="adj5" fmla="val 46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54C4A-8EF4-4D18-8634-14BBB78934E7}">
      <dsp:nvSpPr>
        <dsp:cNvPr id="0" name=""/>
        <dsp:cNvSpPr/>
      </dsp:nvSpPr>
      <dsp:spPr>
        <a:xfrm>
          <a:off x="11049160" y="3242574"/>
          <a:ext cx="1668249" cy="1668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noProof="0" dirty="0">
              <a:solidFill>
                <a:srgbClr val="15213F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rPr>
            <a:t>Coordinación - Estrategia</a:t>
          </a:r>
          <a:endParaRPr lang="es-ES" sz="1800" kern="1200" dirty="0"/>
        </a:p>
      </dsp:txBody>
      <dsp:txXfrm>
        <a:off x="11049160" y="3242574"/>
        <a:ext cx="1668249" cy="1668249"/>
      </dsp:txXfrm>
    </dsp:sp>
    <dsp:sp modelId="{1D18EA60-D5A4-4BDA-AC2E-8D69084B51A0}">
      <dsp:nvSpPr>
        <dsp:cNvPr id="0" name=""/>
        <dsp:cNvSpPr/>
      </dsp:nvSpPr>
      <dsp:spPr>
        <a:xfrm>
          <a:off x="4092015" y="4855"/>
          <a:ext cx="8143687" cy="8143687"/>
        </a:xfrm>
        <a:prstGeom prst="circularArrow">
          <a:avLst>
            <a:gd name="adj1" fmla="val 3995"/>
            <a:gd name="adj2" fmla="val 250616"/>
            <a:gd name="adj3" fmla="val 2364936"/>
            <a:gd name="adj4" fmla="val 777568"/>
            <a:gd name="adj5" fmla="val 46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74604D-9711-45F1-830B-6491C2D02CE2}">
      <dsp:nvSpPr>
        <dsp:cNvPr id="0" name=""/>
        <dsp:cNvSpPr/>
      </dsp:nvSpPr>
      <dsp:spPr>
        <a:xfrm>
          <a:off x="9189447" y="6463692"/>
          <a:ext cx="1668249" cy="1668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noProof="0" dirty="0">
              <a:solidFill>
                <a:srgbClr val="15213F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rPr>
            <a:t>Preparación de la propuesta</a:t>
          </a:r>
          <a:endParaRPr lang="es-ES" sz="1800" kern="1200" dirty="0"/>
        </a:p>
      </dsp:txBody>
      <dsp:txXfrm>
        <a:off x="9189447" y="6463692"/>
        <a:ext cx="1668249" cy="1668249"/>
      </dsp:txXfrm>
    </dsp:sp>
    <dsp:sp modelId="{7F8BA475-5EDA-44EF-B188-B15413C2E03C}">
      <dsp:nvSpPr>
        <dsp:cNvPr id="0" name=""/>
        <dsp:cNvSpPr/>
      </dsp:nvSpPr>
      <dsp:spPr>
        <a:xfrm>
          <a:off x="4092015" y="4855"/>
          <a:ext cx="8143687" cy="8143687"/>
        </a:xfrm>
        <a:prstGeom prst="circularArrow">
          <a:avLst>
            <a:gd name="adj1" fmla="val 3995"/>
            <a:gd name="adj2" fmla="val 250616"/>
            <a:gd name="adj3" fmla="val 6109745"/>
            <a:gd name="adj4" fmla="val 4439639"/>
            <a:gd name="adj5" fmla="val 46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9A3DB7-DF55-42B1-A443-61F2E2143F49}">
      <dsp:nvSpPr>
        <dsp:cNvPr id="0" name=""/>
        <dsp:cNvSpPr/>
      </dsp:nvSpPr>
      <dsp:spPr>
        <a:xfrm>
          <a:off x="5470021" y="6463692"/>
          <a:ext cx="1668249" cy="1668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noProof="0" dirty="0">
              <a:solidFill>
                <a:srgbClr val="15213F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rPr>
            <a:t>Revisión - Reformulación</a:t>
          </a:r>
          <a:endParaRPr lang="es-ES" sz="1800" kern="1200" dirty="0"/>
        </a:p>
      </dsp:txBody>
      <dsp:txXfrm>
        <a:off x="5470021" y="6463692"/>
        <a:ext cx="1668249" cy="1668249"/>
      </dsp:txXfrm>
    </dsp:sp>
    <dsp:sp modelId="{0FB6E576-CBB8-4AAA-A44B-EDDF467EB251}">
      <dsp:nvSpPr>
        <dsp:cNvPr id="0" name=""/>
        <dsp:cNvSpPr/>
      </dsp:nvSpPr>
      <dsp:spPr>
        <a:xfrm>
          <a:off x="4092015" y="4855"/>
          <a:ext cx="8143687" cy="8143687"/>
        </a:xfrm>
        <a:prstGeom prst="circularArrow">
          <a:avLst>
            <a:gd name="adj1" fmla="val 3995"/>
            <a:gd name="adj2" fmla="val 250616"/>
            <a:gd name="adj3" fmla="val 9771816"/>
            <a:gd name="adj4" fmla="val 8184448"/>
            <a:gd name="adj5" fmla="val 46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1A64AB-6CBE-45F9-8514-92E94DFB150F}">
      <dsp:nvSpPr>
        <dsp:cNvPr id="0" name=""/>
        <dsp:cNvSpPr/>
      </dsp:nvSpPr>
      <dsp:spPr>
        <a:xfrm>
          <a:off x="3610307" y="3242574"/>
          <a:ext cx="1668249" cy="1668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noProof="0" dirty="0">
              <a:solidFill>
                <a:srgbClr val="15213F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rPr>
            <a:t>Ejecución y supervisión</a:t>
          </a:r>
          <a:endParaRPr lang="es-ES" sz="1800" kern="1200" dirty="0"/>
        </a:p>
      </dsp:txBody>
      <dsp:txXfrm>
        <a:off x="3610307" y="3242574"/>
        <a:ext cx="1668249" cy="1668249"/>
      </dsp:txXfrm>
    </dsp:sp>
    <dsp:sp modelId="{205626DB-DE7A-4A44-AAD1-3FA495F0BA71}">
      <dsp:nvSpPr>
        <dsp:cNvPr id="0" name=""/>
        <dsp:cNvSpPr/>
      </dsp:nvSpPr>
      <dsp:spPr>
        <a:xfrm>
          <a:off x="4092015" y="4855"/>
          <a:ext cx="8143687" cy="8143687"/>
        </a:xfrm>
        <a:prstGeom prst="circularArrow">
          <a:avLst>
            <a:gd name="adj1" fmla="val 3995"/>
            <a:gd name="adj2" fmla="val 250616"/>
            <a:gd name="adj3" fmla="val 13164936"/>
            <a:gd name="adj4" fmla="val 11577568"/>
            <a:gd name="adj5" fmla="val 46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EF760E-7D08-4D25-82FE-9D34652735A8}">
      <dsp:nvSpPr>
        <dsp:cNvPr id="0" name=""/>
        <dsp:cNvSpPr/>
      </dsp:nvSpPr>
      <dsp:spPr>
        <a:xfrm>
          <a:off x="5470021" y="21457"/>
          <a:ext cx="1668249" cy="1668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noProof="0" dirty="0">
              <a:solidFill>
                <a:srgbClr val="15213F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rPr>
            <a:t>Justificación</a:t>
          </a:r>
          <a:endParaRPr lang="es-ES" sz="1800" kern="1200" dirty="0"/>
        </a:p>
      </dsp:txBody>
      <dsp:txXfrm>
        <a:off x="5470021" y="21457"/>
        <a:ext cx="1668249" cy="1668249"/>
      </dsp:txXfrm>
    </dsp:sp>
    <dsp:sp modelId="{A36C262B-C7D8-4B10-9E07-786B5F12CD53}">
      <dsp:nvSpPr>
        <dsp:cNvPr id="0" name=""/>
        <dsp:cNvSpPr/>
      </dsp:nvSpPr>
      <dsp:spPr>
        <a:xfrm>
          <a:off x="4092015" y="4855"/>
          <a:ext cx="8143687" cy="8143687"/>
        </a:xfrm>
        <a:prstGeom prst="circularArrow">
          <a:avLst>
            <a:gd name="adj1" fmla="val 3995"/>
            <a:gd name="adj2" fmla="val 250616"/>
            <a:gd name="adj3" fmla="val 16909745"/>
            <a:gd name="adj4" fmla="val 15239639"/>
            <a:gd name="adj5" fmla="val 46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BFC1F-B9B7-42D6-950B-D147B501D71E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55D29-70D6-448E-8A07-1EDE9CAF9DE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94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fif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fif"/><Relationship Id="rId7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fif"/><Relationship Id="rId7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fif"/><Relationship Id="rId7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square with white border&#10;&#10;AI-generated content may be incorrect.">
            <a:extLst>
              <a:ext uri="{FF2B5EF4-FFF2-40B4-BE49-F238E27FC236}">
                <a16:creationId xmlns:a16="http://schemas.microsoft.com/office/drawing/2014/main" id="{A90BE7BC-ED8C-AD3C-65D8-843A1D6C58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pic>
        <p:nvPicPr>
          <p:cNvPr id="8" name="Picture 7" descr="A yellow sign with black text&#10;&#10;AI-generated content may be incorrect.">
            <a:extLst>
              <a:ext uri="{FF2B5EF4-FFF2-40B4-BE49-F238E27FC236}">
                <a16:creationId xmlns:a16="http://schemas.microsoft.com/office/drawing/2014/main" id="{C0D90B0D-9828-0344-7C8E-52A417A378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84596" y="9686869"/>
            <a:ext cx="1629994" cy="526537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ED04E323-F680-8BFB-933C-01334EECAF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415" y="9715277"/>
            <a:ext cx="1156911" cy="54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logo with a star and a wreath&#10;&#10;AI-generated content may be incorrect.">
            <a:extLst>
              <a:ext uri="{FF2B5EF4-FFF2-40B4-BE49-F238E27FC236}">
                <a16:creationId xmlns:a16="http://schemas.microsoft.com/office/drawing/2014/main" id="{3DEF7A0F-AA6D-E86B-9E78-D53105796B2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38696" y="9686869"/>
            <a:ext cx="1437770" cy="547981"/>
          </a:xfrm>
          <a:prstGeom prst="rect">
            <a:avLst/>
          </a:prstGeom>
        </p:spPr>
      </p:pic>
      <p:pic>
        <p:nvPicPr>
          <p:cNvPr id="12" name="Picture 11" descr="A blue logo on a black background&#10;&#10;AI-generated content may be incorrect.">
            <a:extLst>
              <a:ext uri="{FF2B5EF4-FFF2-40B4-BE49-F238E27FC236}">
                <a16:creationId xmlns:a16="http://schemas.microsoft.com/office/drawing/2014/main" id="{D5FBCB26-7362-C12E-59E6-C730DACE5D6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338937" y="9646230"/>
            <a:ext cx="1228736" cy="671300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CF63DA20-3E17-6138-0910-63A1661CB6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1837" y="9715277"/>
            <a:ext cx="1292939" cy="53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Blue text on a white background&#10;&#10;AI-generated content may be incorrect.">
            <a:extLst>
              <a:ext uri="{FF2B5EF4-FFF2-40B4-BE49-F238E27FC236}">
                <a16:creationId xmlns:a16="http://schemas.microsoft.com/office/drawing/2014/main" id="{51B82940-2CA8-05AA-D689-981213DA8AD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5567673" y="9701072"/>
            <a:ext cx="2684548" cy="5632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11" name="Picture 10" descr="A purple triangle with white background&#10;&#10;AI-generated content may be incorrect.">
            <a:extLst>
              <a:ext uri="{FF2B5EF4-FFF2-40B4-BE49-F238E27FC236}">
                <a16:creationId xmlns:a16="http://schemas.microsoft.com/office/drawing/2014/main" id="{27A6C055-86AC-1BD9-7DA2-911A3FF6A0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5FD2F35-E5D9-9ADA-3267-D557B0B153B9}"/>
              </a:ext>
            </a:extLst>
          </p:cNvPr>
          <p:cNvGrpSpPr/>
          <p:nvPr userDrawn="1"/>
        </p:nvGrpSpPr>
        <p:grpSpPr>
          <a:xfrm>
            <a:off x="253132" y="9093456"/>
            <a:ext cx="12982457" cy="801569"/>
            <a:chOff x="253132" y="9093456"/>
            <a:chExt cx="12982457" cy="801569"/>
          </a:xfrm>
        </p:grpSpPr>
        <p:pic>
          <p:nvPicPr>
            <p:cNvPr id="12" name="Picture 11" descr="A yellow sign with black text&#10;&#10;AI-generated content may be incorrect.">
              <a:extLst>
                <a:ext uri="{FF2B5EF4-FFF2-40B4-BE49-F238E27FC236}">
                  <a16:creationId xmlns:a16="http://schemas.microsoft.com/office/drawing/2014/main" id="{A4B71A9E-A34B-B490-E133-B0B54B0FAB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53132" y="9093456"/>
              <a:ext cx="2337668" cy="755137"/>
            </a:xfrm>
            <a:prstGeom prst="rect">
              <a:avLst/>
            </a:prstGeom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6897D1F6-FF4A-6249-3A7F-31A83F8A918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8585" y="9093456"/>
              <a:ext cx="1597033" cy="755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A logo with a star and a wreath&#10;&#10;AI-generated content may be incorrect.">
              <a:extLst>
                <a:ext uri="{FF2B5EF4-FFF2-40B4-BE49-F238E27FC236}">
                  <a16:creationId xmlns:a16="http://schemas.microsoft.com/office/drawing/2014/main" id="{D181C68A-AEC2-552C-984D-2D7AF60770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4548205" y="9162129"/>
              <a:ext cx="1761327" cy="671299"/>
            </a:xfrm>
            <a:prstGeom prst="rect">
              <a:avLst/>
            </a:prstGeom>
          </p:spPr>
        </p:pic>
        <p:pic>
          <p:nvPicPr>
            <p:cNvPr id="15" name="Picture 14" descr="A blue logo on a black background&#10;&#10;AI-generated content may be incorrect.">
              <a:extLst>
                <a:ext uri="{FF2B5EF4-FFF2-40B4-BE49-F238E27FC236}">
                  <a16:creationId xmlns:a16="http://schemas.microsoft.com/office/drawing/2014/main" id="{08C35000-194B-8CA0-0564-D5BD113663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182641" y="9093456"/>
              <a:ext cx="1467178" cy="801569"/>
            </a:xfrm>
            <a:prstGeom prst="rect">
              <a:avLst/>
            </a:prstGeom>
          </p:spPr>
        </p:pic>
        <p:pic>
          <p:nvPicPr>
            <p:cNvPr id="16" name="Picture 5">
              <a:extLst>
                <a:ext uri="{FF2B5EF4-FFF2-40B4-BE49-F238E27FC236}">
                  <a16:creationId xmlns:a16="http://schemas.microsoft.com/office/drawing/2014/main" id="{DECD16C5-E334-D2FE-9F5F-F64D9380DA9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7483" y="9162130"/>
              <a:ext cx="1659613" cy="686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 descr="Blue text on a white background&#10;&#10;AI-generated content may be incorrect.">
              <a:extLst>
                <a:ext uri="{FF2B5EF4-FFF2-40B4-BE49-F238E27FC236}">
                  <a16:creationId xmlns:a16="http://schemas.microsoft.com/office/drawing/2014/main" id="{FCC0EE58-7EB1-77EC-332A-EE957B7F7F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9742199" y="9162129"/>
              <a:ext cx="3493390" cy="73289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A purple and white triangle&#10;&#10;AI-generated content may be incorrect.">
            <a:extLst>
              <a:ext uri="{FF2B5EF4-FFF2-40B4-BE49-F238E27FC236}">
                <a16:creationId xmlns:a16="http://schemas.microsoft.com/office/drawing/2014/main" id="{3DD78B9E-3114-8A49-C256-C2C5D7BC7D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744B216-67C6-90D9-5C12-B03073ECFA7B}"/>
              </a:ext>
            </a:extLst>
          </p:cNvPr>
          <p:cNvGrpSpPr/>
          <p:nvPr userDrawn="1"/>
        </p:nvGrpSpPr>
        <p:grpSpPr>
          <a:xfrm>
            <a:off x="5029200" y="9193475"/>
            <a:ext cx="12982457" cy="801569"/>
            <a:chOff x="253132" y="9093456"/>
            <a:chExt cx="12982457" cy="801569"/>
          </a:xfrm>
        </p:grpSpPr>
        <p:pic>
          <p:nvPicPr>
            <p:cNvPr id="9" name="Picture 8" descr="A yellow sign with black text&#10;&#10;AI-generated content may be incorrect.">
              <a:extLst>
                <a:ext uri="{FF2B5EF4-FFF2-40B4-BE49-F238E27FC236}">
                  <a16:creationId xmlns:a16="http://schemas.microsoft.com/office/drawing/2014/main" id="{AC820E99-1FF1-5F15-AF04-FB9D163C8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53132" y="9093456"/>
              <a:ext cx="2337668" cy="755137"/>
            </a:xfrm>
            <a:prstGeom prst="rect">
              <a:avLst/>
            </a:prstGeom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A7CD7264-2C68-7066-137B-C74CD533CCB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8585" y="9093456"/>
              <a:ext cx="1597033" cy="755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A logo with a star and a wreath&#10;&#10;AI-generated content may be incorrect.">
              <a:extLst>
                <a:ext uri="{FF2B5EF4-FFF2-40B4-BE49-F238E27FC236}">
                  <a16:creationId xmlns:a16="http://schemas.microsoft.com/office/drawing/2014/main" id="{99A40787-F336-2AFB-8B7B-2718821112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4548205" y="9162129"/>
              <a:ext cx="1761327" cy="671299"/>
            </a:xfrm>
            <a:prstGeom prst="rect">
              <a:avLst/>
            </a:prstGeom>
          </p:spPr>
        </p:pic>
        <p:pic>
          <p:nvPicPr>
            <p:cNvPr id="12" name="Picture 11" descr="A blue logo on a black background&#10;&#10;AI-generated content may be incorrect.">
              <a:extLst>
                <a:ext uri="{FF2B5EF4-FFF2-40B4-BE49-F238E27FC236}">
                  <a16:creationId xmlns:a16="http://schemas.microsoft.com/office/drawing/2014/main" id="{60257153-C77A-69E6-D19C-DD7EB381B6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182641" y="9093456"/>
              <a:ext cx="1467178" cy="801569"/>
            </a:xfrm>
            <a:prstGeom prst="rect">
              <a:avLst/>
            </a:prstGeom>
          </p:spPr>
        </p:pic>
        <p:pic>
          <p:nvPicPr>
            <p:cNvPr id="13" name="Picture 5">
              <a:extLst>
                <a:ext uri="{FF2B5EF4-FFF2-40B4-BE49-F238E27FC236}">
                  <a16:creationId xmlns:a16="http://schemas.microsoft.com/office/drawing/2014/main" id="{E3029CF9-3AF3-B8BB-91A3-0F61CACBD5E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7483" y="9162130"/>
              <a:ext cx="1659613" cy="686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Blue text on a white background&#10;&#10;AI-generated content may be incorrect.">
              <a:extLst>
                <a:ext uri="{FF2B5EF4-FFF2-40B4-BE49-F238E27FC236}">
                  <a16:creationId xmlns:a16="http://schemas.microsoft.com/office/drawing/2014/main" id="{3DAAE3B4-330A-F163-9197-4352BA8831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9742199" y="9162129"/>
              <a:ext cx="3493390" cy="73289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3" name="TextBox 18">
            <a:extLst>
              <a:ext uri="{FF2B5EF4-FFF2-40B4-BE49-F238E27FC236}">
                <a16:creationId xmlns:a16="http://schemas.microsoft.com/office/drawing/2014/main" id="{21BA582D-A599-2781-F2DB-665D3C126876}"/>
              </a:ext>
            </a:extLst>
          </p:cNvPr>
          <p:cNvSpPr txBox="1"/>
          <p:nvPr/>
        </p:nvSpPr>
        <p:spPr>
          <a:xfrm>
            <a:off x="4572000" y="11313336"/>
            <a:ext cx="11311173" cy="177125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247"/>
              </a:lnSpc>
            </a:pPr>
            <a:endParaRPr/>
          </a:p>
        </p:txBody>
      </p:sp>
      <p:grpSp>
        <p:nvGrpSpPr>
          <p:cNvPr id="18" name="Group 7">
            <a:extLst>
              <a:ext uri="{FF2B5EF4-FFF2-40B4-BE49-F238E27FC236}">
                <a16:creationId xmlns:a16="http://schemas.microsoft.com/office/drawing/2014/main" id="{8E3EFFF6-C204-9273-8622-AD5AF4D6B203}"/>
              </a:ext>
            </a:extLst>
          </p:cNvPr>
          <p:cNvGrpSpPr/>
          <p:nvPr userDrawn="1"/>
        </p:nvGrpSpPr>
        <p:grpSpPr>
          <a:xfrm>
            <a:off x="12626174" y="0"/>
            <a:ext cx="5661826" cy="3806833"/>
            <a:chOff x="0" y="0"/>
            <a:chExt cx="1930400" cy="1297940"/>
          </a:xfrm>
        </p:grpSpPr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8138BAAD-8171-92C9-54DF-99236A485E87}"/>
                </a:ext>
              </a:extLst>
            </p:cNvPr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3" name="Picture 22" descr="A purple and blue triangle&#10;&#10;AI-generated content may be incorrect.">
            <a:extLst>
              <a:ext uri="{FF2B5EF4-FFF2-40B4-BE49-F238E27FC236}">
                <a16:creationId xmlns:a16="http://schemas.microsoft.com/office/drawing/2014/main" id="{9F32A34B-275D-59F0-1F66-41E80C103C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-41279"/>
            <a:ext cx="18285714" cy="1028571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077E7A4-C8E9-6399-1BA5-803D018A3DDE}"/>
              </a:ext>
            </a:extLst>
          </p:cNvPr>
          <p:cNvGrpSpPr/>
          <p:nvPr userDrawn="1"/>
        </p:nvGrpSpPr>
        <p:grpSpPr>
          <a:xfrm>
            <a:off x="429491" y="9105900"/>
            <a:ext cx="13800998" cy="801569"/>
            <a:chOff x="253132" y="9093456"/>
            <a:chExt cx="13800998" cy="801569"/>
          </a:xfrm>
        </p:grpSpPr>
        <p:pic>
          <p:nvPicPr>
            <p:cNvPr id="14" name="Picture 13" descr="A yellow sign with black text&#10;&#10;AI-generated content may be incorrect.">
              <a:extLst>
                <a:ext uri="{FF2B5EF4-FFF2-40B4-BE49-F238E27FC236}">
                  <a16:creationId xmlns:a16="http://schemas.microsoft.com/office/drawing/2014/main" id="{220F16E1-5629-0B50-1D4E-84C0AE1FEE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53132" y="9093456"/>
              <a:ext cx="2337668" cy="755137"/>
            </a:xfrm>
            <a:prstGeom prst="rect">
              <a:avLst/>
            </a:prstGeom>
          </p:spPr>
        </p:pic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77F858F2-5E1B-F490-C39C-F1BE0841A3F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2029" y="9093456"/>
              <a:ext cx="1597033" cy="755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A logo with a star and a wreath&#10;&#10;AI-generated content may be incorrect.">
              <a:extLst>
                <a:ext uri="{FF2B5EF4-FFF2-40B4-BE49-F238E27FC236}">
                  <a16:creationId xmlns:a16="http://schemas.microsoft.com/office/drawing/2014/main" id="{B9EABB42-F3D3-DAD9-9DD6-B99DE1C636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4732694" y="9162129"/>
              <a:ext cx="1761327" cy="671299"/>
            </a:xfrm>
            <a:prstGeom prst="rect">
              <a:avLst/>
            </a:prstGeom>
          </p:spPr>
        </p:pic>
        <p:pic>
          <p:nvPicPr>
            <p:cNvPr id="17" name="Picture 16" descr="A blue logo on a black background&#10;&#10;AI-generated content may be incorrect.">
              <a:extLst>
                <a:ext uri="{FF2B5EF4-FFF2-40B4-BE49-F238E27FC236}">
                  <a16:creationId xmlns:a16="http://schemas.microsoft.com/office/drawing/2014/main" id="{3A042192-09FE-4DF6-1B47-84FAA177C7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817098" y="9093456"/>
              <a:ext cx="1467178" cy="801569"/>
            </a:xfrm>
            <a:prstGeom prst="rect">
              <a:avLst/>
            </a:prstGeom>
          </p:spPr>
        </p:pic>
        <p:pic>
          <p:nvPicPr>
            <p:cNvPr id="20" name="Picture 5">
              <a:extLst>
                <a:ext uri="{FF2B5EF4-FFF2-40B4-BE49-F238E27FC236}">
                  <a16:creationId xmlns:a16="http://schemas.microsoft.com/office/drawing/2014/main" id="{9CCC7492-25E0-8AEB-F121-A751677723D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5753" y="9146964"/>
              <a:ext cx="1659613" cy="686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 descr="Blue text on a white background&#10;&#10;AI-generated content may be incorrect.">
              <a:extLst>
                <a:ext uri="{FF2B5EF4-FFF2-40B4-BE49-F238E27FC236}">
                  <a16:creationId xmlns:a16="http://schemas.microsoft.com/office/drawing/2014/main" id="{7008C17F-FAE7-73EB-FE59-2965DC8C64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10560740" y="9162129"/>
              <a:ext cx="3493390" cy="73289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4ACA4344-8BC8-D17A-0085-6CCF9A5B2D13}"/>
              </a:ext>
            </a:extLst>
          </p:cNvPr>
          <p:cNvSpPr txBox="1"/>
          <p:nvPr/>
        </p:nvSpPr>
        <p:spPr>
          <a:xfrm>
            <a:off x="928206" y="1263209"/>
            <a:ext cx="7888561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70"/>
              </a:lnSpc>
            </a:pPr>
            <a:r>
              <a:rPr lang="en-US" sz="4800" b="1" spc="-105" dirty="0">
                <a:solidFill>
                  <a:srgbClr val="3F85A4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TSI Project ‘EU Health Hub – Investing in resilient health systems’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C8783097-0CAE-9CCB-0786-7483F52CDAE4}"/>
              </a:ext>
            </a:extLst>
          </p:cNvPr>
          <p:cNvSpPr txBox="1"/>
          <p:nvPr/>
        </p:nvSpPr>
        <p:spPr>
          <a:xfrm>
            <a:off x="931835" y="3512805"/>
            <a:ext cx="8817664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Montserrat Semi-Bold Bold" panose="020B0604020202020204" charset="0"/>
              </a:rPr>
              <a:t>First cluster meeting between Spain and Italy &amp; Capacity Building Workshop for EU instruments :</a:t>
            </a:r>
          </a:p>
          <a:p>
            <a:pPr algn="l"/>
            <a:r>
              <a:rPr lang="es-ES" sz="2800" dirty="0">
                <a:solidFill>
                  <a:srgbClr val="002060"/>
                </a:solidFill>
                <a:latin typeface="Montserrat Semi-Bold Bold" panose="020B0604020202020204" charset="0"/>
                <a:sym typeface="Montserrat Semi-Bold Bold"/>
              </a:rPr>
              <a:t>Sesión 2: ¿Qué necesita España para reforzar la gestión de las inversiones de la UE en todas las regiones?</a:t>
            </a:r>
            <a:endParaRPr lang="en-US" sz="2800" dirty="0">
              <a:solidFill>
                <a:srgbClr val="002060"/>
              </a:solidFill>
              <a:latin typeface="Montserrat Semi-Bold Bold" panose="020B0604020202020204" charset="0"/>
              <a:sym typeface="Montserrat Semi-Bold Bold"/>
            </a:endParaRP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64B8F1BF-D541-2406-BA2F-6052F20254CA}"/>
              </a:ext>
            </a:extLst>
          </p:cNvPr>
          <p:cNvSpPr txBox="1"/>
          <p:nvPr/>
        </p:nvSpPr>
        <p:spPr>
          <a:xfrm>
            <a:off x="228600" y="6833207"/>
            <a:ext cx="5791200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58"/>
              </a:lnSpc>
            </a:pPr>
            <a:r>
              <a:rPr lang="en-US" sz="2507" spc="-5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ES-IT Cluster meeting &amp; Capacity Building Workshop, 29.-30.01.2026</a:t>
            </a: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AF98B634-ADB4-2E1B-305C-651703C3DB5D}"/>
              </a:ext>
            </a:extLst>
          </p:cNvPr>
          <p:cNvGrpSpPr/>
          <p:nvPr/>
        </p:nvGrpSpPr>
        <p:grpSpPr>
          <a:xfrm>
            <a:off x="0" y="7065429"/>
            <a:ext cx="6248400" cy="1115689"/>
            <a:chOff x="0" y="0"/>
            <a:chExt cx="11304181" cy="1529611"/>
          </a:xfrm>
        </p:grpSpPr>
        <p:sp>
          <p:nvSpPr>
            <p:cNvPr id="4" name="Freeform 13">
              <a:extLst>
                <a:ext uri="{FF2B5EF4-FFF2-40B4-BE49-F238E27FC236}">
                  <a16:creationId xmlns:a16="http://schemas.microsoft.com/office/drawing/2014/main" id="{0BF3670E-8AEA-B005-D52D-DF71AFCA7B45}"/>
                </a:ext>
              </a:extLst>
            </p:cNvPr>
            <p:cNvSpPr/>
            <p:nvPr/>
          </p:nvSpPr>
          <p:spPr>
            <a:xfrm>
              <a:off x="0" y="0"/>
              <a:ext cx="11304181" cy="1529611"/>
            </a:xfrm>
            <a:custGeom>
              <a:avLst/>
              <a:gdLst/>
              <a:ahLst/>
              <a:cxnLst/>
              <a:rect l="l" t="t" r="r" b="b"/>
              <a:pathLst>
                <a:path w="11304181" h="1529611">
                  <a:moveTo>
                    <a:pt x="0" y="0"/>
                  </a:moveTo>
                  <a:lnTo>
                    <a:pt x="11304181" y="0"/>
                  </a:lnTo>
                  <a:lnTo>
                    <a:pt x="11304181" y="1529611"/>
                  </a:lnTo>
                  <a:lnTo>
                    <a:pt x="0" y="1529611"/>
                  </a:lnTo>
                  <a:close/>
                </a:path>
              </a:pathLst>
            </a:custGeom>
            <a:solidFill>
              <a:srgbClr val="E6348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14">
            <a:extLst>
              <a:ext uri="{FF2B5EF4-FFF2-40B4-BE49-F238E27FC236}">
                <a16:creationId xmlns:a16="http://schemas.microsoft.com/office/drawing/2014/main" id="{F86FEE6A-D5E5-DA52-C2A7-073FD89BFCA1}"/>
              </a:ext>
            </a:extLst>
          </p:cNvPr>
          <p:cNvSpPr txBox="1"/>
          <p:nvPr/>
        </p:nvSpPr>
        <p:spPr>
          <a:xfrm>
            <a:off x="228600" y="7251378"/>
            <a:ext cx="5791200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58"/>
              </a:lnSpc>
            </a:pPr>
            <a:r>
              <a:rPr lang="en-US" sz="2507" spc="-5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ES-IT Cluster meeting &amp; Capacity Building Workshop, 29.-30.01.2026</a:t>
            </a:r>
          </a:p>
        </p:txBody>
      </p:sp>
      <p:pic>
        <p:nvPicPr>
          <p:cNvPr id="7" name="Imagen 6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969C2ED0-434C-6409-068C-D313AC967B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66" t="7767" b="-1"/>
          <a:stretch>
            <a:fillRect/>
          </a:stretch>
        </p:blipFill>
        <p:spPr>
          <a:xfrm>
            <a:off x="381000" y="8278244"/>
            <a:ext cx="2209800" cy="75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36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D44C6-6A19-FAF5-8256-1FB65FE52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>
            <a:extLst>
              <a:ext uri="{FF2B5EF4-FFF2-40B4-BE49-F238E27FC236}">
                <a16:creationId xmlns:a16="http://schemas.microsoft.com/office/drawing/2014/main" id="{CAF32EDB-9F39-2A66-FEE7-78F305DC584E}"/>
              </a:ext>
            </a:extLst>
          </p:cNvPr>
          <p:cNvSpPr txBox="1"/>
          <p:nvPr/>
        </p:nvSpPr>
        <p:spPr>
          <a:xfrm>
            <a:off x="1028700" y="876300"/>
            <a:ext cx="8115300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90"/>
              </a:lnSpc>
            </a:pPr>
            <a:r>
              <a:rPr lang="es-ES" sz="4000" spc="-76" dirty="0">
                <a:solidFill>
                  <a:srgbClr val="31356E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Coordinación - Estrategia</a:t>
            </a:r>
            <a:endParaRPr lang="en-US" sz="3800" b="1" spc="-76" dirty="0">
              <a:solidFill>
                <a:srgbClr val="31356E"/>
              </a:solidFill>
              <a:latin typeface="Montserrat Semi-Bold Bold"/>
              <a:ea typeface="Montserrat Semi-Bold Bold"/>
              <a:cs typeface="Montserrat Semi-Bold Bold"/>
              <a:sym typeface="Montserrat Semi-Bold Bold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5EE660E0-5111-AB7F-B0CF-39AEFFCE79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149868"/>
              </p:ext>
            </p:extLst>
          </p:nvPr>
        </p:nvGraphicFramePr>
        <p:xfrm>
          <a:off x="85221" y="2095500"/>
          <a:ext cx="16145379" cy="5654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Imagen 1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308D4A3F-7DC6-D367-9E46-1517E3087B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666" t="7767" b="-1"/>
          <a:stretch>
            <a:fillRect/>
          </a:stretch>
        </p:blipFill>
        <p:spPr>
          <a:xfrm>
            <a:off x="304800" y="8191500"/>
            <a:ext cx="2209800" cy="75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66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EF918-692D-86D6-5B47-A44755ABE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>
            <a:extLst>
              <a:ext uri="{FF2B5EF4-FFF2-40B4-BE49-F238E27FC236}">
                <a16:creationId xmlns:a16="http://schemas.microsoft.com/office/drawing/2014/main" id="{2C06612D-F2DB-8FCB-3FD1-CC644681785F}"/>
              </a:ext>
            </a:extLst>
          </p:cNvPr>
          <p:cNvSpPr txBox="1"/>
          <p:nvPr/>
        </p:nvSpPr>
        <p:spPr>
          <a:xfrm>
            <a:off x="4800600" y="2176021"/>
            <a:ext cx="11811000" cy="64889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Tx/>
              <a:buChar char="-"/>
            </a:pPr>
            <a:r>
              <a:rPr lang="es-ES" sz="4000" dirty="0"/>
              <a:t>Falta de incentivos para maximizar la financiación europea.</a:t>
            </a:r>
          </a:p>
          <a:p>
            <a:pPr marL="571500" indent="-571500">
              <a:buFontTx/>
              <a:buChar char="-"/>
            </a:pPr>
            <a:r>
              <a:rPr lang="es-ES" sz="4000" dirty="0"/>
              <a:t>Asimetría entre la consecución de financiación y el refuerzo de los equipos de trabajo.</a:t>
            </a:r>
          </a:p>
          <a:p>
            <a:pPr marL="571500" indent="-571500">
              <a:buFontTx/>
              <a:buChar char="-"/>
            </a:pPr>
            <a:r>
              <a:rPr lang="es-ES" sz="4000" dirty="0">
                <a:sym typeface="Montserrat Semi-Bold"/>
              </a:rPr>
              <a:t>Reticencias para presentarse a todas las posibilidades (o a liderar consorcios) por la futura carga de trabajo.</a:t>
            </a:r>
          </a:p>
          <a:p>
            <a:pPr marL="571500" indent="-571500">
              <a:buFontTx/>
              <a:buChar char="-"/>
            </a:pPr>
            <a:endParaRPr lang="es-ES" sz="4000" dirty="0">
              <a:sym typeface="Montserrat Semi-Bold"/>
            </a:endParaRPr>
          </a:p>
          <a:p>
            <a:r>
              <a:rPr lang="es-ES" sz="4000" dirty="0">
                <a:sym typeface="Montserrat Semi-Bold"/>
              </a:rPr>
              <a:t>La presentación de nuevas propuestas a veces supone una carga difícil de gestionar por el equipo 72%</a:t>
            </a:r>
          </a:p>
          <a:p>
            <a:pPr algn="l">
              <a:lnSpc>
                <a:spcPts val="3675"/>
              </a:lnSpc>
            </a:pPr>
            <a:endParaRPr lang="en-US" sz="3600" spc="-70" dirty="0">
              <a:solidFill>
                <a:srgbClr val="525471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  <a:p>
            <a:pPr algn="l">
              <a:lnSpc>
                <a:spcPts val="3675"/>
              </a:lnSpc>
            </a:pPr>
            <a:r>
              <a:rPr lang="en-US" sz="3600" spc="-70" dirty="0">
                <a:solidFill>
                  <a:srgbClr val="52547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</a:t>
            </a: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8F11F61B-A881-4E13-A9B7-94A0591BEBF7}"/>
              </a:ext>
            </a:extLst>
          </p:cNvPr>
          <p:cNvSpPr txBox="1"/>
          <p:nvPr/>
        </p:nvSpPr>
        <p:spPr>
          <a:xfrm>
            <a:off x="5486400" y="1371834"/>
            <a:ext cx="8115300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90"/>
              </a:lnSpc>
            </a:pPr>
            <a:r>
              <a:rPr lang="es-ES" sz="3800" b="1" spc="-76" dirty="0">
                <a:solidFill>
                  <a:srgbClr val="31356E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Preparación de la propuesta</a:t>
            </a:r>
            <a:r>
              <a:rPr lang="en-US" sz="3800" b="1" spc="-76" dirty="0">
                <a:solidFill>
                  <a:srgbClr val="31356E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 </a:t>
            </a:r>
          </a:p>
        </p:txBody>
      </p:sp>
      <p:pic>
        <p:nvPicPr>
          <p:cNvPr id="2" name="Imagen 1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FB2A0ADD-BD90-7D69-36FD-59C8B898AF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66" t="7767" b="-1"/>
          <a:stretch>
            <a:fillRect/>
          </a:stretch>
        </p:blipFill>
        <p:spPr>
          <a:xfrm>
            <a:off x="2247900" y="9258300"/>
            <a:ext cx="2209800" cy="75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34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789DB-A12A-ED54-BF7E-B13F1F455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>
            <a:extLst>
              <a:ext uri="{FF2B5EF4-FFF2-40B4-BE49-F238E27FC236}">
                <a16:creationId xmlns:a16="http://schemas.microsoft.com/office/drawing/2014/main" id="{21014CDD-EAAB-F533-AC84-F1333296504B}"/>
              </a:ext>
            </a:extLst>
          </p:cNvPr>
          <p:cNvSpPr txBox="1"/>
          <p:nvPr/>
        </p:nvSpPr>
        <p:spPr>
          <a:xfrm>
            <a:off x="609600" y="284686"/>
            <a:ext cx="811530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s-ES" sz="4000" spc="-76" dirty="0">
                <a:solidFill>
                  <a:srgbClr val="31356E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Ejecución y supervisión</a:t>
            </a:r>
            <a:endParaRPr lang="es-ES" sz="4000" dirty="0"/>
          </a:p>
        </p:txBody>
      </p:sp>
      <p:sp>
        <p:nvSpPr>
          <p:cNvPr id="20" name="Marcador de texto 3">
            <a:extLst>
              <a:ext uri="{FF2B5EF4-FFF2-40B4-BE49-F238E27FC236}">
                <a16:creationId xmlns:a16="http://schemas.microsoft.com/office/drawing/2014/main" id="{B8F7C85D-BBFE-93A0-3573-AA24BFB500B9}"/>
              </a:ext>
            </a:extLst>
          </p:cNvPr>
          <p:cNvSpPr txBox="1">
            <a:spLocks/>
          </p:cNvSpPr>
          <p:nvPr/>
        </p:nvSpPr>
        <p:spPr>
          <a:xfrm>
            <a:off x="319953" y="1591280"/>
            <a:ext cx="9113694" cy="482437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lnSpc>
                <a:spcPts val="3675"/>
              </a:lnSpc>
              <a:buFontTx/>
              <a:buChar char="-"/>
            </a:pPr>
            <a:r>
              <a:rPr lang="es-ES" dirty="0"/>
              <a:t>Sensación de sobrecarga, especialmente frente a distintas solicitudes de información con plazos cortos</a:t>
            </a:r>
          </a:p>
          <a:p>
            <a:pPr marL="571500" indent="-571500">
              <a:lnSpc>
                <a:spcPts val="3675"/>
              </a:lnSpc>
              <a:buFontTx/>
              <a:buChar char="-"/>
            </a:pPr>
            <a:r>
              <a:rPr lang="es-ES" dirty="0">
                <a:sym typeface="Montserrat Semi-Bold"/>
              </a:rPr>
              <a:t>Heterogeneidad de herramientas de seguimiento.</a:t>
            </a:r>
          </a:p>
          <a:p>
            <a:pPr marL="571500" indent="-571500">
              <a:lnSpc>
                <a:spcPts val="3675"/>
              </a:lnSpc>
              <a:buFontTx/>
              <a:buChar char="-"/>
            </a:pPr>
            <a:r>
              <a:rPr lang="es-ES" dirty="0">
                <a:sym typeface="Montserrat Semi-Bold"/>
              </a:rPr>
              <a:t>Dificultades en tener presentes distintas normativas al mismo tiempo.</a:t>
            </a:r>
          </a:p>
          <a:p>
            <a:endParaRPr lang="es-ES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3E4705A5-1D7D-D896-A7BA-31BA035C89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354" t="22180"/>
          <a:stretch>
            <a:fillRect/>
          </a:stretch>
        </p:blipFill>
        <p:spPr>
          <a:xfrm>
            <a:off x="4114800" y="6536266"/>
            <a:ext cx="2450676" cy="1792799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19AFC559-7AEB-8183-D67D-E0F679F15B69}"/>
              </a:ext>
            </a:extLst>
          </p:cNvPr>
          <p:cNvSpPr txBox="1"/>
          <p:nvPr/>
        </p:nvSpPr>
        <p:spPr>
          <a:xfrm>
            <a:off x="3833894" y="720944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l"/>
            <a:r>
              <a:rPr lang="es-ES" sz="3600" dirty="0"/>
              <a:t>No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BA90BA9A-95B3-74DD-E584-0631A3301E74}"/>
              </a:ext>
            </a:extLst>
          </p:cNvPr>
          <p:cNvSpPr txBox="1"/>
          <p:nvPr/>
        </p:nvSpPr>
        <p:spPr>
          <a:xfrm>
            <a:off x="5914190" y="749648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l"/>
            <a:r>
              <a:rPr lang="es-ES" sz="3600" dirty="0"/>
              <a:t>Sí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41D1720D-EE2D-E59B-8CB3-AD7D7D45B894}"/>
              </a:ext>
            </a:extLst>
          </p:cNvPr>
          <p:cNvSpPr txBox="1"/>
          <p:nvPr/>
        </p:nvSpPr>
        <p:spPr>
          <a:xfrm>
            <a:off x="5872626" y="619229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l"/>
            <a:r>
              <a:rPr lang="es-ES" sz="3600" dirty="0"/>
              <a:t>En desarrollo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09B550D-370A-FDA0-121A-889157D55E55}"/>
              </a:ext>
            </a:extLst>
          </p:cNvPr>
          <p:cNvSpPr txBox="1"/>
          <p:nvPr/>
        </p:nvSpPr>
        <p:spPr>
          <a:xfrm>
            <a:off x="4876800" y="511925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s-ES" sz="2800" b="1" dirty="0"/>
              <a:t> Sistema interno de control y seguimiento de los fondos europeos </a:t>
            </a:r>
          </a:p>
          <a:p>
            <a:pPr algn="ctr"/>
            <a:r>
              <a:rPr lang="es-ES" sz="2800" b="1" dirty="0"/>
              <a:t>en salud específicos del órgano gestor</a:t>
            </a:r>
          </a:p>
        </p:txBody>
      </p:sp>
      <p:pic>
        <p:nvPicPr>
          <p:cNvPr id="6" name="Imagen 5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AF966428-7A12-7313-F9DF-736FA5ABB8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666" t="7767" b="-1"/>
          <a:stretch>
            <a:fillRect/>
          </a:stretch>
        </p:blipFill>
        <p:spPr>
          <a:xfrm>
            <a:off x="457200" y="8250258"/>
            <a:ext cx="2362200" cy="81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5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458B5-3E96-A221-8127-BE37FC020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2">
            <a:extLst>
              <a:ext uri="{FF2B5EF4-FFF2-40B4-BE49-F238E27FC236}">
                <a16:creationId xmlns:a16="http://schemas.microsoft.com/office/drawing/2014/main" id="{57C09D0F-6E01-5808-5847-02FAA9703C83}"/>
              </a:ext>
            </a:extLst>
          </p:cNvPr>
          <p:cNvSpPr txBox="1">
            <a:spLocks/>
          </p:cNvSpPr>
          <p:nvPr/>
        </p:nvSpPr>
        <p:spPr>
          <a:xfrm>
            <a:off x="-2209800" y="495300"/>
            <a:ext cx="10515600" cy="7791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pc="-76" dirty="0">
                <a:solidFill>
                  <a:srgbClr val="31356E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Justificación</a:t>
            </a:r>
            <a:endParaRPr lang="es-ES" dirty="0"/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04BCD457-04D4-769D-C340-EFA64B57509E}"/>
              </a:ext>
            </a:extLst>
          </p:cNvPr>
          <p:cNvSpPr txBox="1">
            <a:spLocks/>
          </p:cNvSpPr>
          <p:nvPr/>
        </p:nvSpPr>
        <p:spPr>
          <a:xfrm>
            <a:off x="762000" y="1562100"/>
            <a:ext cx="14554200" cy="6781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lnSpc>
                <a:spcPct val="110000"/>
              </a:lnSpc>
              <a:buFontTx/>
              <a:buChar char="-"/>
            </a:pPr>
            <a:r>
              <a:rPr lang="es-ES" sz="3600" dirty="0">
                <a:sym typeface="Montserrat Semi-Bold"/>
              </a:rPr>
              <a:t>Especial preocupación por el cambio de normativas durante el proceso de ejecución.</a:t>
            </a:r>
          </a:p>
          <a:p>
            <a:pPr marL="571500" indent="-571500">
              <a:lnSpc>
                <a:spcPct val="110000"/>
              </a:lnSpc>
              <a:buFontTx/>
              <a:buChar char="-"/>
            </a:pPr>
            <a:r>
              <a:rPr lang="es-ES" sz="3600" dirty="0">
                <a:sym typeface="Montserrat Semi-Bold"/>
              </a:rPr>
              <a:t>Valoración general negativa del sistema </a:t>
            </a:r>
            <a:r>
              <a:rPr lang="es-ES" sz="3600" dirty="0" err="1">
                <a:sym typeface="Montserrat Semi-Bold"/>
              </a:rPr>
              <a:t>CoFFEE</a:t>
            </a:r>
            <a:endParaRPr lang="es-ES" sz="3600" dirty="0">
              <a:sym typeface="Montserrat Semi-Bold"/>
            </a:endParaRPr>
          </a:p>
          <a:p>
            <a:pPr marL="571500" indent="-571500">
              <a:lnSpc>
                <a:spcPct val="110000"/>
              </a:lnSpc>
              <a:buFontTx/>
              <a:buChar char="-"/>
            </a:pPr>
            <a:r>
              <a:rPr lang="es-ES" sz="3600" dirty="0">
                <a:sym typeface="Montserrat Semi-Bold"/>
              </a:rPr>
              <a:t>Altas cargas de trabajo en labores de justificación, que no siempre se consideran asumibles.</a:t>
            </a:r>
          </a:p>
          <a:p>
            <a:pPr marL="571500" indent="-571500">
              <a:lnSpc>
                <a:spcPct val="110000"/>
              </a:lnSpc>
              <a:buFontTx/>
              <a:buChar char="-"/>
            </a:pPr>
            <a:r>
              <a:rPr lang="es-ES" sz="3600" dirty="0">
                <a:sym typeface="Montserrat Semi-Bold"/>
              </a:rPr>
              <a:t>Valoración positiva de los apoyos del Ministerio en las consultas</a:t>
            </a:r>
          </a:p>
          <a:p>
            <a:pPr marL="571500" indent="-571500">
              <a:lnSpc>
                <a:spcPct val="110000"/>
              </a:lnSpc>
              <a:buFontTx/>
              <a:buChar char="-"/>
            </a:pPr>
            <a:r>
              <a:rPr lang="es-ES" sz="3600" dirty="0">
                <a:sym typeface="Montserrat Semi-Bold"/>
              </a:rPr>
              <a:t>Percepción de solapamiento y exceso en el número de instituciones que auditan</a:t>
            </a:r>
          </a:p>
          <a:p>
            <a:pPr marL="571500" indent="-571500">
              <a:lnSpc>
                <a:spcPct val="110000"/>
              </a:lnSpc>
              <a:buFontTx/>
              <a:buChar char="-"/>
            </a:pPr>
            <a:r>
              <a:rPr lang="es-ES" sz="3600" dirty="0">
                <a:sym typeface="Montserrat Semi-Bold"/>
              </a:rPr>
              <a:t>Foco en la justificación del gasto y no en la implementación o efectividad de la intervención.</a:t>
            </a:r>
            <a:endParaRPr lang="es-ES" sz="3600" dirty="0"/>
          </a:p>
        </p:txBody>
      </p:sp>
      <p:pic>
        <p:nvPicPr>
          <p:cNvPr id="2" name="Imagen 1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9FB0FF90-2504-7CA1-4EA5-D699EF454F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66" t="7767" b="-1"/>
          <a:stretch>
            <a:fillRect/>
          </a:stretch>
        </p:blipFill>
        <p:spPr>
          <a:xfrm>
            <a:off x="228600" y="8226427"/>
            <a:ext cx="2362200" cy="81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38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D19F5-F667-9898-87F8-65739C6FF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>
            <a:extLst>
              <a:ext uri="{FF2B5EF4-FFF2-40B4-BE49-F238E27FC236}">
                <a16:creationId xmlns:a16="http://schemas.microsoft.com/office/drawing/2014/main" id="{CE75CE0F-7C84-27FB-E449-AF7F8AAD7B0C}"/>
              </a:ext>
            </a:extLst>
          </p:cNvPr>
          <p:cNvSpPr txBox="1">
            <a:spLocks/>
          </p:cNvSpPr>
          <p:nvPr/>
        </p:nvSpPr>
        <p:spPr>
          <a:xfrm>
            <a:off x="-542599" y="1104900"/>
            <a:ext cx="10515600" cy="7791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6600" spc="-76" dirty="0">
                <a:solidFill>
                  <a:srgbClr val="31356E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Coordinación</a:t>
            </a:r>
            <a:endParaRPr lang="es-ES" sz="6600" dirty="0"/>
          </a:p>
        </p:txBody>
      </p:sp>
      <p:sp>
        <p:nvSpPr>
          <p:cNvPr id="6" name="Marcador de número de diapositiva 4">
            <a:extLst>
              <a:ext uri="{FF2B5EF4-FFF2-40B4-BE49-F238E27FC236}">
                <a16:creationId xmlns:a16="http://schemas.microsoft.com/office/drawing/2014/main" id="{C366EE97-496C-7367-41AF-EE586EC4A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691477" y="8072864"/>
            <a:ext cx="701559" cy="540036"/>
          </a:xfrm>
        </p:spPr>
        <p:txBody>
          <a:bodyPr/>
          <a:lstStyle/>
          <a:p>
            <a:fld id="{9C03D8D2-A7AE-404E-9A85-DB8DB2E7AF09}" type="slidenum">
              <a:rPr lang="es-ES" noProof="0" smtClean="0"/>
              <a:pPr/>
              <a:t>14</a:t>
            </a:fld>
            <a:endParaRPr lang="es-ES" noProof="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B1EE071-2895-33EF-EDB2-E81790925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88" y="4068416"/>
            <a:ext cx="10554412" cy="1856794"/>
          </a:xfrm>
          <a:prstGeom prst="rect">
            <a:avLst/>
          </a:prstGeom>
        </p:spPr>
      </p:pic>
      <p:sp>
        <p:nvSpPr>
          <p:cNvPr id="10" name="TextBox 10">
            <a:extLst>
              <a:ext uri="{FF2B5EF4-FFF2-40B4-BE49-F238E27FC236}">
                <a16:creationId xmlns:a16="http://schemas.microsoft.com/office/drawing/2014/main" id="{C7A5E5E7-0474-0B65-A2AF-E910F62D28E7}"/>
              </a:ext>
            </a:extLst>
          </p:cNvPr>
          <p:cNvSpPr txBox="1"/>
          <p:nvPr/>
        </p:nvSpPr>
        <p:spPr>
          <a:xfrm>
            <a:off x="515004" y="3572272"/>
            <a:ext cx="8400395" cy="1423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5"/>
              </a:lnSpc>
            </a:pPr>
            <a:r>
              <a:rPr lang="es-ES" sz="3200" spc="-70" noProof="0" dirty="0">
                <a:solidFill>
                  <a:srgbClr val="52547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Valoración de la Ponencia de Fondos Europeos</a:t>
            </a:r>
          </a:p>
          <a:p>
            <a:pPr algn="l">
              <a:lnSpc>
                <a:spcPts val="3675"/>
              </a:lnSpc>
            </a:pPr>
            <a:endParaRPr lang="es-ES" sz="3200" spc="-70" noProof="0" dirty="0">
              <a:solidFill>
                <a:srgbClr val="525471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  <a:p>
            <a:pPr algn="l">
              <a:lnSpc>
                <a:spcPts val="3675"/>
              </a:lnSpc>
            </a:pPr>
            <a:r>
              <a:rPr lang="es-ES" sz="3200" spc="-70" noProof="0" dirty="0">
                <a:solidFill>
                  <a:srgbClr val="52547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87DA62-5180-3834-B9FD-5655FDD9AB51}"/>
              </a:ext>
            </a:extLst>
          </p:cNvPr>
          <p:cNvSpPr txBox="1"/>
          <p:nvPr/>
        </p:nvSpPr>
        <p:spPr>
          <a:xfrm>
            <a:off x="515004" y="6103279"/>
            <a:ext cx="12954000" cy="1423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5"/>
              </a:lnSpc>
            </a:pPr>
            <a:r>
              <a:rPr lang="es-ES" sz="3200" spc="-70" noProof="0" dirty="0">
                <a:solidFill>
                  <a:srgbClr val="52547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Valoración de la coordinación con el Ministerio</a:t>
            </a:r>
          </a:p>
          <a:p>
            <a:pPr algn="l">
              <a:lnSpc>
                <a:spcPts val="3675"/>
              </a:lnSpc>
            </a:pPr>
            <a:endParaRPr lang="es-ES" sz="3200" spc="-70" noProof="0" dirty="0">
              <a:solidFill>
                <a:srgbClr val="525471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  <a:p>
            <a:pPr algn="l">
              <a:lnSpc>
                <a:spcPts val="3675"/>
              </a:lnSpc>
            </a:pPr>
            <a:r>
              <a:rPr lang="es-ES" sz="3200" spc="-70" noProof="0" dirty="0">
                <a:solidFill>
                  <a:srgbClr val="52547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0BDEBEA-1848-986A-494B-CBBAC6054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63" y="6723011"/>
            <a:ext cx="10170037" cy="1123295"/>
          </a:xfrm>
          <a:prstGeom prst="rect">
            <a:avLst/>
          </a:prstGeom>
        </p:spPr>
      </p:pic>
      <p:pic>
        <p:nvPicPr>
          <p:cNvPr id="2" name="Imagen 1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1CA192AF-35F0-776C-11A9-106B1C63852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666" t="7767" b="-1"/>
          <a:stretch>
            <a:fillRect/>
          </a:stretch>
        </p:blipFill>
        <p:spPr>
          <a:xfrm>
            <a:off x="381000" y="8255127"/>
            <a:ext cx="2362200" cy="81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55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053BC-2945-9143-59DD-99A7B6377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número de diapositiva 4">
            <a:extLst>
              <a:ext uri="{FF2B5EF4-FFF2-40B4-BE49-F238E27FC236}">
                <a16:creationId xmlns:a16="http://schemas.microsoft.com/office/drawing/2014/main" id="{2A7DBCCE-EBBF-25A1-C3E4-34F74E3D9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0440" y="6317965"/>
            <a:ext cx="701559" cy="540036"/>
          </a:xfrm>
        </p:spPr>
        <p:txBody>
          <a:bodyPr/>
          <a:lstStyle/>
          <a:p>
            <a:fld id="{9C03D8D2-A7AE-404E-9A85-DB8DB2E7AF09}" type="slidenum">
              <a:rPr lang="es-ES" noProof="0" smtClean="0"/>
              <a:pPr/>
              <a:t>15</a:t>
            </a:fld>
            <a:endParaRPr lang="es-ES" noProof="0" dirty="0"/>
          </a:p>
        </p:txBody>
      </p:sp>
      <p:sp>
        <p:nvSpPr>
          <p:cNvPr id="5" name="Título 2">
            <a:extLst>
              <a:ext uri="{FF2B5EF4-FFF2-40B4-BE49-F238E27FC236}">
                <a16:creationId xmlns:a16="http://schemas.microsoft.com/office/drawing/2014/main" id="{94D894C7-CA16-A061-8B21-B8828F6839DE}"/>
              </a:ext>
            </a:extLst>
          </p:cNvPr>
          <p:cNvSpPr txBox="1">
            <a:spLocks/>
          </p:cNvSpPr>
          <p:nvPr/>
        </p:nvSpPr>
        <p:spPr>
          <a:xfrm>
            <a:off x="1066800" y="921448"/>
            <a:ext cx="4876800" cy="7791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pc="-76" dirty="0">
                <a:solidFill>
                  <a:srgbClr val="31356E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Coordinación</a:t>
            </a:r>
            <a:endParaRPr lang="es-ES" dirty="0"/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CFFF6A58-F24D-A034-BCBE-5943E3EA66C4}"/>
              </a:ext>
            </a:extLst>
          </p:cNvPr>
          <p:cNvSpPr txBox="1"/>
          <p:nvPr/>
        </p:nvSpPr>
        <p:spPr>
          <a:xfrm>
            <a:off x="1066800" y="723900"/>
            <a:ext cx="15087600" cy="82241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endParaRPr lang="es-ES" sz="3600" spc="-70" noProof="0" dirty="0">
              <a:solidFill>
                <a:srgbClr val="525471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s-ES" sz="3600" noProof="0" dirty="0"/>
              <a:t>Multiplicidad de espacios de coordinación con diferentes actores involucrados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s-ES" sz="3600" noProof="0" dirty="0">
                <a:sym typeface="Montserrat Semi-Bold"/>
              </a:rPr>
              <a:t>Valoración positiva general de la Ponencia proponiendo aumentar su presencialidad aumentar sus recursos técnicos, personal especializado y canales de comunicación estables, creación de grupos de trabajo y reuniones bilaterales.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s-ES" sz="3600" noProof="0" dirty="0">
                <a:sym typeface="Montserrat Semi-Bold"/>
              </a:rPr>
              <a:t>Riesgo de que quede en solo un espacio consultivo/informativo.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s-ES" sz="3600" noProof="0" dirty="0">
                <a:sym typeface="Montserrat Semi-Bold"/>
              </a:rPr>
              <a:t>Se identifica el PRTR como un elemento que ha mejorado los procesos de coordinación.</a:t>
            </a:r>
          </a:p>
          <a:p>
            <a:pPr>
              <a:lnSpc>
                <a:spcPct val="150000"/>
              </a:lnSpc>
            </a:pPr>
            <a:endParaRPr lang="es-ES" sz="3600" noProof="0" dirty="0">
              <a:sym typeface="Montserrat Semi-Bold"/>
            </a:endParaRPr>
          </a:p>
        </p:txBody>
      </p:sp>
      <p:pic>
        <p:nvPicPr>
          <p:cNvPr id="2" name="Imagen 1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BD36318D-6403-0871-4732-9972A688AB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66" t="7767" b="-1"/>
          <a:stretch>
            <a:fillRect/>
          </a:stretch>
        </p:blipFill>
        <p:spPr>
          <a:xfrm>
            <a:off x="228600" y="8267700"/>
            <a:ext cx="2362200" cy="81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50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6050B-39DD-E98F-6FFA-1B9FC7556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>
            <a:extLst>
              <a:ext uri="{FF2B5EF4-FFF2-40B4-BE49-F238E27FC236}">
                <a16:creationId xmlns:a16="http://schemas.microsoft.com/office/drawing/2014/main" id="{12EA85F8-6802-F267-6EBB-694494DDB6CB}"/>
              </a:ext>
            </a:extLst>
          </p:cNvPr>
          <p:cNvSpPr txBox="1">
            <a:spLocks/>
          </p:cNvSpPr>
          <p:nvPr/>
        </p:nvSpPr>
        <p:spPr>
          <a:xfrm>
            <a:off x="-1371600" y="266700"/>
            <a:ext cx="10515600" cy="7791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6000" spc="-76" dirty="0">
                <a:solidFill>
                  <a:srgbClr val="31356E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Propuestas</a:t>
            </a:r>
            <a:endParaRPr lang="es-ES" sz="6000" dirty="0"/>
          </a:p>
        </p:txBody>
      </p:sp>
      <p:sp>
        <p:nvSpPr>
          <p:cNvPr id="6" name="Marcador de número de diapositiva 4">
            <a:extLst>
              <a:ext uri="{FF2B5EF4-FFF2-40B4-BE49-F238E27FC236}">
                <a16:creationId xmlns:a16="http://schemas.microsoft.com/office/drawing/2014/main" id="{4BAA1E98-D6F7-048C-6FE0-E83D6E4F6737}"/>
              </a:ext>
            </a:extLst>
          </p:cNvPr>
          <p:cNvSpPr txBox="1">
            <a:spLocks/>
          </p:cNvSpPr>
          <p:nvPr/>
        </p:nvSpPr>
        <p:spPr>
          <a:xfrm>
            <a:off x="15378667" y="7771001"/>
            <a:ext cx="701559" cy="5400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03D8D2-A7AE-404E-9A85-DB8DB2E7AF09}" type="slidenum">
              <a:rPr lang="es-ES" smtClean="0"/>
              <a:pPr/>
              <a:t>16</a:t>
            </a:fld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727525F-E176-F033-E19C-51CDE1C83E5B}"/>
              </a:ext>
            </a:extLst>
          </p:cNvPr>
          <p:cNvSpPr txBox="1"/>
          <p:nvPr/>
        </p:nvSpPr>
        <p:spPr>
          <a:xfrm>
            <a:off x="1341379" y="1194920"/>
            <a:ext cx="14388067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s-ES" sz="4000" noProof="0" dirty="0">
                <a:effectLst/>
                <a:latin typeface="+mn-lt"/>
              </a:rPr>
              <a:t>Fortalecer los espacios de coordinación, buscando un modelo “</a:t>
            </a:r>
            <a:r>
              <a:rPr lang="es-ES" sz="4000" noProof="0" dirty="0" err="1">
                <a:effectLst/>
                <a:latin typeface="+mn-lt"/>
              </a:rPr>
              <a:t>One</a:t>
            </a:r>
            <a:r>
              <a:rPr lang="es-ES" sz="4000" dirty="0"/>
              <a:t>-</a:t>
            </a:r>
            <a:r>
              <a:rPr lang="es-ES" sz="4000" noProof="0" dirty="0">
                <a:effectLst/>
                <a:latin typeface="+mn-lt"/>
              </a:rPr>
              <a:t>stop shop”</a:t>
            </a:r>
          </a:p>
          <a:p>
            <a:pPr marL="1028700" lvl="1" indent="-571500">
              <a:buFontTx/>
              <a:buChar char="-"/>
            </a:pPr>
            <a:r>
              <a:rPr lang="es-ES" sz="4000" noProof="0" dirty="0">
                <a:effectLst/>
                <a:latin typeface="+mn-lt"/>
              </a:rPr>
              <a:t>Creación de un mapa de puntos focales, en distintos niveles de la administración, de los diferentes instrumentos de financiación en relación la financiación Europea en Salud</a:t>
            </a:r>
          </a:p>
          <a:p>
            <a:pPr marL="571500" indent="-571500">
              <a:buFontTx/>
              <a:buChar char="-"/>
            </a:pPr>
            <a:r>
              <a:rPr lang="es-ES" sz="4000" noProof="0" dirty="0"/>
              <a:t>Mejorar la gobernanza de datos en relación con la gestión de proyectos europeos. </a:t>
            </a:r>
            <a:endParaRPr lang="es-ES" sz="4000" noProof="0" dirty="0">
              <a:effectLst/>
              <a:latin typeface="+mn-lt"/>
            </a:endParaRPr>
          </a:p>
          <a:p>
            <a:pPr marL="571500" indent="-571500">
              <a:buFontTx/>
              <a:buChar char="-"/>
            </a:pPr>
            <a:r>
              <a:rPr lang="es-ES" sz="4000" noProof="0" dirty="0"/>
              <a:t>Mejorar la capacitación en la búsqueda de Fondos Europeos. (Aportando herramientas y espacios de formación).</a:t>
            </a:r>
          </a:p>
          <a:p>
            <a:pPr marL="571500" indent="-571500">
              <a:buFontTx/>
              <a:buChar char="-"/>
            </a:pPr>
            <a:r>
              <a:rPr lang="es-ES" sz="4000" noProof="0" dirty="0"/>
              <a:t>Aprendizaje en base a estudios de caso: Priorización de búsqueda de financiación para tres prioridades </a:t>
            </a:r>
            <a:endParaRPr lang="es-ES" sz="4000" noProof="0" dirty="0">
              <a:effectLst/>
              <a:latin typeface="+mn-lt"/>
            </a:endParaRPr>
          </a:p>
        </p:txBody>
      </p:sp>
      <p:pic>
        <p:nvPicPr>
          <p:cNvPr id="2" name="Imagen 1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0B094D6E-7437-3EAC-B830-80C812D21C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66" t="7767" b="-1"/>
          <a:stretch>
            <a:fillRect/>
          </a:stretch>
        </p:blipFill>
        <p:spPr>
          <a:xfrm>
            <a:off x="228600" y="8281847"/>
            <a:ext cx="2362200" cy="81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61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533F6-5305-BDDF-CD88-20DEAF0F7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>
            <a:extLst>
              <a:ext uri="{FF2B5EF4-FFF2-40B4-BE49-F238E27FC236}">
                <a16:creationId xmlns:a16="http://schemas.microsoft.com/office/drawing/2014/main" id="{52005097-D825-1699-A838-8E02D9721D93}"/>
              </a:ext>
            </a:extLst>
          </p:cNvPr>
          <p:cNvSpPr txBox="1">
            <a:spLocks/>
          </p:cNvSpPr>
          <p:nvPr/>
        </p:nvSpPr>
        <p:spPr>
          <a:xfrm>
            <a:off x="609600" y="1714500"/>
            <a:ext cx="7467600" cy="7791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spc="-76" dirty="0">
                <a:solidFill>
                  <a:srgbClr val="31356E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DEBATE Y CONSTRUCCIÓN CONJUNTA</a:t>
            </a:r>
            <a:endParaRPr lang="es-ES" sz="5400" dirty="0"/>
          </a:p>
        </p:txBody>
      </p:sp>
      <p:sp>
        <p:nvSpPr>
          <p:cNvPr id="6" name="Marcador de número de diapositiva 4">
            <a:extLst>
              <a:ext uri="{FF2B5EF4-FFF2-40B4-BE49-F238E27FC236}">
                <a16:creationId xmlns:a16="http://schemas.microsoft.com/office/drawing/2014/main" id="{99FBDBB2-0EB6-0D85-1044-8610F8F0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691477" y="8072864"/>
            <a:ext cx="701559" cy="540036"/>
          </a:xfrm>
        </p:spPr>
        <p:txBody>
          <a:bodyPr/>
          <a:lstStyle/>
          <a:p>
            <a:fld id="{9C03D8D2-A7AE-404E-9A85-DB8DB2E7AF09}" type="slidenum">
              <a:rPr lang="es-ES" noProof="0" smtClean="0"/>
              <a:pPr/>
              <a:t>17</a:t>
            </a:fld>
            <a:endParaRPr lang="es-E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2F44641-BE74-1E6E-6D49-FEA8C683D57D}"/>
              </a:ext>
            </a:extLst>
          </p:cNvPr>
          <p:cNvSpPr txBox="1"/>
          <p:nvPr/>
        </p:nvSpPr>
        <p:spPr>
          <a:xfrm>
            <a:off x="914400" y="4838700"/>
            <a:ext cx="109728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spc="-76" dirty="0">
                <a:solidFill>
                  <a:srgbClr val="31356E"/>
                </a:solidFill>
                <a:latin typeface="Montserrat Semi-Bold Bold"/>
                <a:sym typeface="Montserrat Semi-Bold Bold"/>
              </a:rPr>
              <a:t>¿Qué necesita España para reforzar la gestión de las inversiones de la UE?</a:t>
            </a:r>
            <a:endParaRPr lang="es-ES" sz="4800" spc="-76" dirty="0">
              <a:solidFill>
                <a:srgbClr val="31356E"/>
              </a:solidFill>
              <a:latin typeface="Montserrat Semi-Bold Bold"/>
            </a:endParaRPr>
          </a:p>
        </p:txBody>
      </p:sp>
      <p:pic>
        <p:nvPicPr>
          <p:cNvPr id="2" name="Imagen 1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BD43E059-71F6-50A1-094D-5DAACFA5B7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66" t="7767" b="-1"/>
          <a:stretch>
            <a:fillRect/>
          </a:stretch>
        </p:blipFill>
        <p:spPr>
          <a:xfrm>
            <a:off x="381000" y="8250258"/>
            <a:ext cx="2362200" cy="81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8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11B00-EF3C-CE52-FCFE-09C0170E6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>
            <a:extLst>
              <a:ext uri="{FF2B5EF4-FFF2-40B4-BE49-F238E27FC236}">
                <a16:creationId xmlns:a16="http://schemas.microsoft.com/office/drawing/2014/main" id="{346B5709-43A6-5EAA-C79A-DB0B661E01E6}"/>
              </a:ext>
            </a:extLst>
          </p:cNvPr>
          <p:cNvSpPr txBox="1">
            <a:spLocks/>
          </p:cNvSpPr>
          <p:nvPr/>
        </p:nvSpPr>
        <p:spPr>
          <a:xfrm>
            <a:off x="685800" y="500668"/>
            <a:ext cx="14725826" cy="7791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spc="-76" dirty="0">
                <a:solidFill>
                  <a:srgbClr val="31356E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BLOQUE 1: ¿Cómo podría ser el </a:t>
            </a:r>
            <a:r>
              <a:rPr lang="es-ES" sz="5400" spc="-76" dirty="0" err="1">
                <a:solidFill>
                  <a:srgbClr val="31356E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Spanish</a:t>
            </a:r>
            <a:r>
              <a:rPr lang="es-ES" sz="5400" spc="-76" dirty="0">
                <a:solidFill>
                  <a:srgbClr val="31356E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 </a:t>
            </a:r>
            <a:r>
              <a:rPr lang="es-ES" sz="5400" spc="-76" dirty="0" err="1">
                <a:solidFill>
                  <a:srgbClr val="31356E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Health</a:t>
            </a:r>
            <a:r>
              <a:rPr lang="es-ES" sz="5400" spc="-76" dirty="0">
                <a:solidFill>
                  <a:srgbClr val="31356E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 Hub?</a:t>
            </a:r>
            <a:endParaRPr lang="es-ES" sz="5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712148E-E45C-A999-1AD5-B7091226A576}"/>
              </a:ext>
            </a:extLst>
          </p:cNvPr>
          <p:cNvSpPr txBox="1"/>
          <p:nvPr/>
        </p:nvSpPr>
        <p:spPr>
          <a:xfrm>
            <a:off x="762000" y="2552700"/>
            <a:ext cx="10972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400" spc="-76" dirty="0">
                <a:solidFill>
                  <a:srgbClr val="31356E"/>
                </a:solidFill>
                <a:latin typeface="Montserrat Semi-Bold Bold"/>
                <a:sym typeface="Montserrat Semi-Bold Bold"/>
              </a:rPr>
              <a:t>¿Qué funciones debería tener?</a:t>
            </a:r>
            <a:endParaRPr lang="es-ES" sz="4400" spc="-76" dirty="0">
              <a:solidFill>
                <a:srgbClr val="31356E"/>
              </a:solidFill>
              <a:latin typeface="Montserrat Semi-Bold Bold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8876F49-2536-0E05-A3E8-278B8F372C2C}"/>
              </a:ext>
            </a:extLst>
          </p:cNvPr>
          <p:cNvSpPr txBox="1"/>
          <p:nvPr/>
        </p:nvSpPr>
        <p:spPr>
          <a:xfrm>
            <a:off x="762000" y="3747987"/>
            <a:ext cx="134874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400" spc="-76" dirty="0">
                <a:solidFill>
                  <a:srgbClr val="31356E"/>
                </a:solidFill>
                <a:latin typeface="Montserrat Semi-Bold Bold"/>
                <a:sym typeface="Montserrat Semi-Bold Bold"/>
              </a:rPr>
              <a:t>¿Qué características debería tener?</a:t>
            </a:r>
            <a:endParaRPr lang="es-ES" sz="4400" spc="-76" dirty="0">
              <a:solidFill>
                <a:srgbClr val="31356E"/>
              </a:solidFill>
              <a:latin typeface="Montserrat Semi-Bold Bold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91F59AB-AADB-D9E2-1BC0-60B8BDBB102B}"/>
              </a:ext>
            </a:extLst>
          </p:cNvPr>
          <p:cNvSpPr txBox="1"/>
          <p:nvPr/>
        </p:nvSpPr>
        <p:spPr>
          <a:xfrm>
            <a:off x="762000" y="4967519"/>
            <a:ext cx="1348740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400" spc="-76" dirty="0">
                <a:solidFill>
                  <a:srgbClr val="31356E"/>
                </a:solidFill>
                <a:latin typeface="Montserrat Semi-Bold Bold"/>
                <a:sym typeface="Montserrat Semi-Bold Bold"/>
              </a:rPr>
              <a:t>¿Cómo contribuiría a reforzar la gestión de las inversiones de la UE?</a:t>
            </a:r>
            <a:endParaRPr lang="es-ES" sz="4400" spc="-76" dirty="0">
              <a:solidFill>
                <a:srgbClr val="31356E"/>
              </a:solidFill>
              <a:latin typeface="Montserrat Semi-Bold Bold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B68EA3F-8A24-531B-E596-66BA0AA8DA72}"/>
              </a:ext>
            </a:extLst>
          </p:cNvPr>
          <p:cNvSpPr txBox="1"/>
          <p:nvPr/>
        </p:nvSpPr>
        <p:spPr>
          <a:xfrm>
            <a:off x="762001" y="6737479"/>
            <a:ext cx="1348740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400" spc="-76" dirty="0">
                <a:solidFill>
                  <a:srgbClr val="31356E"/>
                </a:solidFill>
                <a:latin typeface="Montserrat Semi-Bold Bold"/>
                <a:sym typeface="Montserrat Semi-Bold Bold"/>
              </a:rPr>
              <a:t>¿Dónde estaría ubicado? ¿A qué institución estaría adscrito?</a:t>
            </a:r>
            <a:endParaRPr lang="es-ES" sz="4400" spc="-76" dirty="0">
              <a:solidFill>
                <a:srgbClr val="31356E"/>
              </a:solidFill>
              <a:latin typeface="Montserrat Semi-Bold Bold"/>
            </a:endParaRPr>
          </a:p>
        </p:txBody>
      </p:sp>
      <p:pic>
        <p:nvPicPr>
          <p:cNvPr id="2" name="Imagen 1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7ED60DC1-1624-BA99-0C39-6E47A82958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66" t="7767" b="-1"/>
          <a:stretch>
            <a:fillRect/>
          </a:stretch>
        </p:blipFill>
        <p:spPr>
          <a:xfrm>
            <a:off x="228600" y="8229003"/>
            <a:ext cx="2362200" cy="81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12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409F1-5961-CEAC-B419-8717F775C7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>
            <a:extLst>
              <a:ext uri="{FF2B5EF4-FFF2-40B4-BE49-F238E27FC236}">
                <a16:creationId xmlns:a16="http://schemas.microsoft.com/office/drawing/2014/main" id="{017BDDB7-41AE-E1BF-79E6-E46DA3966DF6}"/>
              </a:ext>
            </a:extLst>
          </p:cNvPr>
          <p:cNvSpPr txBox="1">
            <a:spLocks/>
          </p:cNvSpPr>
          <p:nvPr/>
        </p:nvSpPr>
        <p:spPr>
          <a:xfrm>
            <a:off x="685800" y="500668"/>
            <a:ext cx="14725826" cy="7791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spc="-76" dirty="0">
                <a:solidFill>
                  <a:srgbClr val="31356E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BLOQUE 2: ¿Quién debería formar parte del </a:t>
            </a:r>
            <a:r>
              <a:rPr lang="es-ES" sz="5400" spc="-76" dirty="0" err="1">
                <a:solidFill>
                  <a:srgbClr val="31356E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Spanish</a:t>
            </a:r>
            <a:r>
              <a:rPr lang="es-ES" sz="5400" spc="-76" dirty="0">
                <a:solidFill>
                  <a:srgbClr val="31356E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 </a:t>
            </a:r>
            <a:r>
              <a:rPr lang="es-ES" sz="5400" spc="-76" dirty="0" err="1">
                <a:solidFill>
                  <a:srgbClr val="31356E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Health</a:t>
            </a:r>
            <a:r>
              <a:rPr lang="es-ES" sz="5400" spc="-76" dirty="0">
                <a:solidFill>
                  <a:srgbClr val="31356E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 Hub?</a:t>
            </a:r>
            <a:endParaRPr lang="es-ES" sz="5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7D9901F-0837-6F3D-7DC6-1A36C4A36FB3}"/>
              </a:ext>
            </a:extLst>
          </p:cNvPr>
          <p:cNvSpPr txBox="1"/>
          <p:nvPr/>
        </p:nvSpPr>
        <p:spPr>
          <a:xfrm>
            <a:off x="990598" y="4914900"/>
            <a:ext cx="147258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800" spc="-76" dirty="0">
                <a:solidFill>
                  <a:srgbClr val="31356E"/>
                </a:solidFill>
                <a:latin typeface="Montserrat Semi-Bold Bold"/>
                <a:sym typeface="Montserrat Semi-Bold Bold"/>
              </a:rPr>
              <a:t>¿Qué funciones debería tener los puntos focales?</a:t>
            </a:r>
            <a:endParaRPr lang="es-ES" sz="4800" spc="-76" dirty="0">
              <a:solidFill>
                <a:srgbClr val="31356E"/>
              </a:solidFill>
              <a:latin typeface="Montserrat Semi-Bold Bold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B39E020-A63E-95C3-87E0-AC4A977EFECA}"/>
              </a:ext>
            </a:extLst>
          </p:cNvPr>
          <p:cNvSpPr txBox="1"/>
          <p:nvPr/>
        </p:nvSpPr>
        <p:spPr>
          <a:xfrm>
            <a:off x="1004454" y="4000500"/>
            <a:ext cx="15925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800" spc="-76" dirty="0">
                <a:solidFill>
                  <a:srgbClr val="31356E"/>
                </a:solidFill>
                <a:latin typeface="Montserrat Semi-Bold Bold"/>
                <a:sym typeface="Montserrat Semi-Bold Bold"/>
              </a:rPr>
              <a:t>¿Qué perfil deberían tener los puntos focales?</a:t>
            </a:r>
            <a:endParaRPr lang="es-ES" sz="4800" spc="-76" dirty="0">
              <a:solidFill>
                <a:srgbClr val="31356E"/>
              </a:solidFill>
              <a:latin typeface="Montserrat Semi-Bold Bold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BBD31EB-8CB9-BD89-50A0-A2B9C58E3109}"/>
              </a:ext>
            </a:extLst>
          </p:cNvPr>
          <p:cNvSpPr txBox="1"/>
          <p:nvPr/>
        </p:nvSpPr>
        <p:spPr>
          <a:xfrm>
            <a:off x="990599" y="6438900"/>
            <a:ext cx="134874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800" spc="-76" dirty="0">
                <a:solidFill>
                  <a:srgbClr val="31356E"/>
                </a:solidFill>
                <a:latin typeface="Montserrat Semi-Bold Bold"/>
                <a:sym typeface="Montserrat Semi-Bold Bold"/>
              </a:rPr>
              <a:t>¿Cómo equilibrar la participación entre perfiles estratégicos y técnicos? </a:t>
            </a:r>
            <a:endParaRPr lang="es-ES" sz="4800" spc="-76" dirty="0">
              <a:solidFill>
                <a:srgbClr val="31356E"/>
              </a:solidFill>
              <a:latin typeface="Montserrat Semi-Bold Bold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2F2D3D5-1673-1616-E7BE-15B015514BA6}"/>
              </a:ext>
            </a:extLst>
          </p:cNvPr>
          <p:cNvSpPr txBox="1"/>
          <p:nvPr/>
        </p:nvSpPr>
        <p:spPr>
          <a:xfrm>
            <a:off x="1004454" y="2324100"/>
            <a:ext cx="164592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800" spc="-76" dirty="0">
                <a:solidFill>
                  <a:srgbClr val="31356E"/>
                </a:solidFill>
                <a:latin typeface="Montserrat Semi-Bold Bold"/>
                <a:sym typeface="Montserrat Semi-Bold Bold"/>
              </a:rPr>
              <a:t>¿Qué perfil deberían los miembros estables </a:t>
            </a:r>
            <a:r>
              <a:rPr lang="es-ES" sz="4800" spc="-76" dirty="0">
                <a:solidFill>
                  <a:srgbClr val="31356E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del </a:t>
            </a:r>
            <a:r>
              <a:rPr lang="es-ES" sz="4800" spc="-76" dirty="0" err="1">
                <a:solidFill>
                  <a:srgbClr val="31356E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Spanish</a:t>
            </a:r>
            <a:r>
              <a:rPr lang="es-ES" sz="4800" spc="-76" dirty="0">
                <a:solidFill>
                  <a:srgbClr val="31356E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 </a:t>
            </a:r>
            <a:r>
              <a:rPr lang="es-ES" sz="4800" spc="-76" dirty="0" err="1">
                <a:solidFill>
                  <a:srgbClr val="31356E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Health</a:t>
            </a:r>
            <a:r>
              <a:rPr lang="es-ES" sz="4800" spc="-76" dirty="0">
                <a:solidFill>
                  <a:srgbClr val="31356E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 Hub?</a:t>
            </a:r>
            <a:endParaRPr lang="es-ES" sz="4800" spc="-76" dirty="0">
              <a:solidFill>
                <a:srgbClr val="31356E"/>
              </a:solidFill>
              <a:latin typeface="Montserrat Semi-Bold Bold"/>
            </a:endParaRPr>
          </a:p>
        </p:txBody>
      </p:sp>
      <p:pic>
        <p:nvPicPr>
          <p:cNvPr id="3" name="Imagen 2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CF47C56A-7090-9E9F-42BE-3101B38544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66" t="7767" b="-1"/>
          <a:stretch>
            <a:fillRect/>
          </a:stretch>
        </p:blipFill>
        <p:spPr>
          <a:xfrm>
            <a:off x="228600" y="8267700"/>
            <a:ext cx="2362200" cy="81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79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>
            <a:extLst>
              <a:ext uri="{FF2B5EF4-FFF2-40B4-BE49-F238E27FC236}">
                <a16:creationId xmlns:a16="http://schemas.microsoft.com/office/drawing/2014/main" id="{7A9BB653-7678-D4FE-80B0-938DE9689411}"/>
              </a:ext>
            </a:extLst>
          </p:cNvPr>
          <p:cNvSpPr txBox="1"/>
          <p:nvPr/>
        </p:nvSpPr>
        <p:spPr>
          <a:xfrm>
            <a:off x="865094" y="964226"/>
            <a:ext cx="16916400" cy="8080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5"/>
              </a:lnSpc>
            </a:pPr>
            <a:r>
              <a:rPr lang="es-ES" sz="3600" spc="-70" dirty="0">
                <a:solidFill>
                  <a:srgbClr val="52547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Encuesta</a:t>
            </a:r>
            <a:endParaRPr lang="en-US" sz="3500" spc="-70" dirty="0">
              <a:solidFill>
                <a:srgbClr val="525471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ES" sz="3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Incluyó diferentes secciones: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ES" sz="3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Identificación de las partes interesadas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ES" sz="3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Composición de los equipos dedicados a Fondos EU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ES" sz="3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Conocimiento de las diferentes herramientas de financiación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ES" sz="3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Retos en las diferentes fases del proceso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ES" sz="3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Alineación de prioridades con la planificación general del Ministerio de Sanidad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ES" sz="3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Valoración de herramientas de planificación y seguimiento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ES" sz="3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Valoración de la coordinación con el Ministerio de Sanidad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ES" sz="3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Buenas prácticas y lecciones aprendidas identificadas</a:t>
            </a:r>
          </a:p>
          <a:p>
            <a:pPr algn="l">
              <a:lnSpc>
                <a:spcPts val="3675"/>
              </a:lnSpc>
            </a:pPr>
            <a:endParaRPr lang="en-US" sz="3500" spc="-70" dirty="0">
              <a:solidFill>
                <a:srgbClr val="525471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  <a:p>
            <a:pPr algn="l">
              <a:lnSpc>
                <a:spcPts val="3675"/>
              </a:lnSpc>
            </a:pPr>
            <a:r>
              <a:rPr lang="en-US" sz="3500" spc="-70" dirty="0">
                <a:solidFill>
                  <a:srgbClr val="52547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</a:t>
            </a: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7FCAD341-7F21-A1E4-5D78-F4BC5D74383E}"/>
              </a:ext>
            </a:extLst>
          </p:cNvPr>
          <p:cNvSpPr txBox="1"/>
          <p:nvPr/>
        </p:nvSpPr>
        <p:spPr>
          <a:xfrm>
            <a:off x="838200" y="342900"/>
            <a:ext cx="8115300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90"/>
              </a:lnSpc>
            </a:pPr>
            <a:r>
              <a:rPr lang="es-ES" sz="3600" spc="-76" dirty="0">
                <a:solidFill>
                  <a:srgbClr val="31356E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METODOLOGÍA</a:t>
            </a:r>
            <a:endParaRPr lang="en-US" sz="3600" b="1" spc="-76" dirty="0">
              <a:solidFill>
                <a:srgbClr val="31356E"/>
              </a:solidFill>
              <a:latin typeface="Montserrat Semi-Bold Bold"/>
              <a:ea typeface="Montserrat Semi-Bold Bold"/>
              <a:cs typeface="Montserrat Semi-Bold Bold"/>
              <a:sym typeface="Montserrat Semi-Bold Bold"/>
            </a:endParaRPr>
          </a:p>
        </p:txBody>
      </p:sp>
      <p:pic>
        <p:nvPicPr>
          <p:cNvPr id="4" name="Imagen 3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98D7A5B4-549D-B39D-4DD1-BC8C06ADA7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66" t="7767" b="-1"/>
          <a:stretch>
            <a:fillRect/>
          </a:stretch>
        </p:blipFill>
        <p:spPr>
          <a:xfrm>
            <a:off x="381000" y="8278244"/>
            <a:ext cx="2209800" cy="75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24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802FE-CD1E-0353-2734-A7184CCFB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>
            <a:extLst>
              <a:ext uri="{FF2B5EF4-FFF2-40B4-BE49-F238E27FC236}">
                <a16:creationId xmlns:a16="http://schemas.microsoft.com/office/drawing/2014/main" id="{BBF0328E-C020-67D9-AB2D-5560093E9BA6}"/>
              </a:ext>
            </a:extLst>
          </p:cNvPr>
          <p:cNvSpPr txBox="1">
            <a:spLocks/>
          </p:cNvSpPr>
          <p:nvPr/>
        </p:nvSpPr>
        <p:spPr>
          <a:xfrm>
            <a:off x="609600" y="952500"/>
            <a:ext cx="14725826" cy="7791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spc="-76" dirty="0">
                <a:solidFill>
                  <a:srgbClr val="31356E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BLOQUE 3: ¿Qué dificultades presenta el desarrollo del </a:t>
            </a:r>
            <a:r>
              <a:rPr lang="es-ES" sz="5400" spc="-76" dirty="0" err="1">
                <a:solidFill>
                  <a:srgbClr val="31356E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Spanish</a:t>
            </a:r>
            <a:r>
              <a:rPr lang="es-ES" sz="5400" spc="-76" dirty="0">
                <a:solidFill>
                  <a:srgbClr val="31356E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 </a:t>
            </a:r>
            <a:r>
              <a:rPr lang="es-ES" sz="5400" spc="-76" dirty="0" err="1">
                <a:solidFill>
                  <a:srgbClr val="31356E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Health</a:t>
            </a:r>
            <a:r>
              <a:rPr lang="es-ES" sz="5400" spc="-76" dirty="0">
                <a:solidFill>
                  <a:srgbClr val="31356E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 Hub?</a:t>
            </a:r>
            <a:endParaRPr lang="es-ES" sz="5400" dirty="0"/>
          </a:p>
        </p:txBody>
      </p:sp>
      <p:pic>
        <p:nvPicPr>
          <p:cNvPr id="2" name="Imagen 1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C5BBC50E-E3F2-78F7-21ED-2E3641E1C6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66" t="7767" b="-1"/>
          <a:stretch>
            <a:fillRect/>
          </a:stretch>
        </p:blipFill>
        <p:spPr>
          <a:xfrm>
            <a:off x="228600" y="8191500"/>
            <a:ext cx="2362200" cy="81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89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>
            <a:extLst>
              <a:ext uri="{FF2B5EF4-FFF2-40B4-BE49-F238E27FC236}">
                <a16:creationId xmlns:a16="http://schemas.microsoft.com/office/drawing/2014/main" id="{729A4DF2-8955-78E3-56A9-6535ECA15088}"/>
              </a:ext>
            </a:extLst>
          </p:cNvPr>
          <p:cNvSpPr txBox="1"/>
          <p:nvPr/>
        </p:nvSpPr>
        <p:spPr>
          <a:xfrm>
            <a:off x="5086350" y="5143500"/>
            <a:ext cx="8115300" cy="520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0"/>
              </a:lnSpc>
            </a:pPr>
            <a:r>
              <a:rPr lang="en-US" sz="3800" b="1" spc="-76" dirty="0">
                <a:solidFill>
                  <a:schemeClr val="bg1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Closing slide: THANK YOU</a:t>
            </a:r>
          </a:p>
        </p:txBody>
      </p:sp>
    </p:spTree>
    <p:extLst>
      <p:ext uri="{BB962C8B-B14F-4D97-AF65-F5344CB8AC3E}">
        <p14:creationId xmlns:p14="http://schemas.microsoft.com/office/powerpoint/2010/main" val="2588738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1430000"/>
          </a:xfrm>
          <a:custGeom>
            <a:avLst/>
            <a:gdLst/>
            <a:ahLst/>
            <a:cxnLst/>
            <a:rect l="l" t="t" r="r" b="b"/>
            <a:pathLst>
              <a:path w="18288000" h="11430000">
                <a:moveTo>
                  <a:pt x="0" y="0"/>
                </a:moveTo>
                <a:lnTo>
                  <a:pt x="18288000" y="0"/>
                </a:lnTo>
                <a:lnTo>
                  <a:pt x="18288000" y="11430000"/>
                </a:lnTo>
                <a:lnTo>
                  <a:pt x="0" y="1143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>
            <a:extLst>
              <a:ext uri="{FF2B5EF4-FFF2-40B4-BE49-F238E27FC236}">
                <a16:creationId xmlns:a16="http://schemas.microsoft.com/office/drawing/2014/main" id="{BECED874-62C3-FB2D-344C-4E54075137EE}"/>
              </a:ext>
            </a:extLst>
          </p:cNvPr>
          <p:cNvSpPr txBox="1"/>
          <p:nvPr/>
        </p:nvSpPr>
        <p:spPr>
          <a:xfrm>
            <a:off x="6050797" y="1790700"/>
            <a:ext cx="8115300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90"/>
              </a:lnSpc>
            </a:pPr>
            <a:r>
              <a:rPr lang="es-ES" sz="4000" spc="-76" dirty="0">
                <a:solidFill>
                  <a:srgbClr val="31356E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METODOLOGÍA</a:t>
            </a:r>
            <a:endParaRPr lang="en-US" sz="3800" b="1" spc="-76" dirty="0">
              <a:solidFill>
                <a:srgbClr val="31356E"/>
              </a:solidFill>
              <a:latin typeface="Montserrat Semi-Bold Bold"/>
              <a:ea typeface="Montserrat Semi-Bold Bold"/>
              <a:cs typeface="Montserrat Semi-Bold Bold"/>
              <a:sym typeface="Montserrat Semi-Bold Bold"/>
            </a:endParaRPr>
          </a:p>
        </p:txBody>
      </p:sp>
      <p:sp>
        <p:nvSpPr>
          <p:cNvPr id="2" name="TextBox 10, chunk 1">
            <a:extLst>
              <a:ext uri="{FF2B5EF4-FFF2-40B4-BE49-F238E27FC236}">
                <a16:creationId xmlns:a16="http://schemas.microsoft.com/office/drawing/2014/main" id="{EBBC3043-57C1-C541-CE60-96DEA293ADF6}"/>
              </a:ext>
            </a:extLst>
          </p:cNvPr>
          <p:cNvSpPr txBox="1"/>
          <p:nvPr/>
        </p:nvSpPr>
        <p:spPr>
          <a:xfrm>
            <a:off x="6025776" y="2476500"/>
            <a:ext cx="11500224" cy="474489"/>
          </a:xfrm>
          <a:prstGeom prst="rect">
            <a:avLst/>
          </a:prstGeom>
        </p:spPr>
        <p:txBody>
          <a:bodyPr wrap="square" lIns="0" tIns="0" rIns="0" bIns="0" numCol="1" rtlCol="0" anchor="t">
            <a:spAutoFit/>
          </a:bodyPr>
          <a:lstStyle>
            <a:defPPr>
              <a:defRPr lang="en-US"/>
            </a:defPPr>
            <a:lvl1pPr>
              <a:lnSpc>
                <a:spcPts val="3675"/>
              </a:lnSpc>
              <a:defRPr sz="3600" spc="-70">
                <a:solidFill>
                  <a:srgbClr val="525471"/>
                </a:solidFill>
                <a:latin typeface="Montserrat Semi-Bold"/>
                <a:ea typeface="Montserrat Semi-Bold"/>
                <a:cs typeface="Montserrat Semi-Bold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6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-70" normalizeH="0" baseline="0" noProof="0" dirty="0">
                <a:ln>
                  <a:noFill/>
                </a:ln>
                <a:solidFill>
                  <a:srgbClr val="525471"/>
                </a:solidFill>
                <a:effectLst/>
                <a:uLnTx/>
                <a:uFillTx/>
                <a:latin typeface="Montserrat Semi-Bold"/>
                <a:ea typeface="Montserrat Semi-Bold"/>
                <a:cs typeface="Montserrat Semi-Bold"/>
                <a:sym typeface="Montserrat Semi-Bold"/>
              </a:rPr>
              <a:t>Entrevistas</a:t>
            </a:r>
          </a:p>
        </p:txBody>
      </p:sp>
      <p:sp>
        <p:nvSpPr>
          <p:cNvPr id="5" name="TextBox 10, chunk 2">
            <a:extLst>
              <a:ext uri="{FF2B5EF4-FFF2-40B4-BE49-F238E27FC236}">
                <a16:creationId xmlns:a16="http://schemas.microsoft.com/office/drawing/2014/main" id="{0BFC1836-1938-5840-E930-B495C2517C22}"/>
              </a:ext>
            </a:extLst>
          </p:cNvPr>
          <p:cNvSpPr txBox="1"/>
          <p:nvPr/>
        </p:nvSpPr>
        <p:spPr>
          <a:xfrm>
            <a:off x="6025776" y="3314700"/>
            <a:ext cx="11500224" cy="4718728"/>
          </a:xfrm>
          <a:prstGeom prst="rect">
            <a:avLst/>
          </a:prstGeom>
        </p:spPr>
        <p:txBody>
          <a:bodyPr wrap="square" lIns="0" tIns="0" rIns="0" bIns="0" numCol="1" rtlCol="0" anchor="t">
            <a:spAutoFit/>
          </a:bodyPr>
          <a:lstStyle>
            <a:defPPr>
              <a:defRPr lang="en-US"/>
            </a:defPPr>
            <a:lvl1pPr>
              <a:lnSpc>
                <a:spcPts val="3675"/>
              </a:lnSpc>
              <a:defRPr sz="3600" spc="-70">
                <a:solidFill>
                  <a:srgbClr val="525471"/>
                </a:solidFill>
                <a:latin typeface="Montserrat Semi-Bold"/>
                <a:ea typeface="Montserrat Semi-Bold"/>
                <a:cs typeface="Montserrat Semi-Bold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Entrevistas semiestructuradas con secciones:</a:t>
            </a:r>
          </a:p>
          <a:p>
            <a:pPr marL="742950" marR="0" lvl="0" indent="-7429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Rol institucional y responsabilidades </a:t>
            </a:r>
          </a:p>
          <a:p>
            <a:pPr marL="742950" marR="0" lvl="0" indent="-7429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Mecanismos de aprobación y coordinación </a:t>
            </a:r>
          </a:p>
          <a:p>
            <a:pPr marL="742950" marR="0" lvl="0" indent="-7429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Herramientas de gestión</a:t>
            </a:r>
          </a:p>
          <a:p>
            <a:pPr marL="742950" marR="0" lvl="0" indent="-7429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Lecciones aprendidas </a:t>
            </a:r>
          </a:p>
          <a:p>
            <a:pPr marL="742950" marR="0" lvl="0" indent="-7429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Recomendaciones</a:t>
            </a:r>
          </a:p>
        </p:txBody>
      </p:sp>
      <p:sp>
        <p:nvSpPr>
          <p:cNvPr id="11" name="TextBox 10, chunk 8">
            <a:extLst>
              <a:ext uri="{FF2B5EF4-FFF2-40B4-BE49-F238E27FC236}">
                <a16:creationId xmlns:a16="http://schemas.microsoft.com/office/drawing/2014/main" id="{944DDC76-19BF-833D-0851-CBB39268D5CE}"/>
              </a:ext>
            </a:extLst>
          </p:cNvPr>
          <p:cNvSpPr txBox="1"/>
          <p:nvPr/>
        </p:nvSpPr>
        <p:spPr>
          <a:xfrm>
            <a:off x="6025776" y="6585063"/>
            <a:ext cx="11500224" cy="474489"/>
          </a:xfrm>
          <a:prstGeom prst="rect">
            <a:avLst/>
          </a:prstGeom>
        </p:spPr>
        <p:txBody>
          <a:bodyPr wrap="square" lIns="0" tIns="0" rIns="0" bIns="0" numCol="1" rtlCol="0" anchor="t">
            <a:spAutoFit/>
          </a:bodyPr>
          <a:lstStyle>
            <a:defPPr>
              <a:defRPr lang="en-US"/>
            </a:defPPr>
            <a:lvl1pPr>
              <a:lnSpc>
                <a:spcPts val="3675"/>
              </a:lnSpc>
              <a:defRPr sz="3600" spc="-70">
                <a:solidFill>
                  <a:srgbClr val="525471"/>
                </a:solidFill>
                <a:latin typeface="Montserrat Semi-Bold"/>
                <a:ea typeface="Montserrat Semi-Bold"/>
                <a:cs typeface="Montserrat Semi-Bold"/>
              </a:defRPr>
            </a:lvl1pPr>
          </a:lstStyle>
          <a:p>
            <a:r>
              <a:rPr kumimoji="0" lang="en-US" sz="3500" b="0" i="0" u="none" strike="noStrike" kern="1200" cap="none" spc="-70" normalizeH="0" baseline="0" noProof="0">
                <a:ln>
                  <a:noFill/>
                </a:ln>
                <a:solidFill>
                  <a:srgbClr val="525471"/>
                </a:solidFill>
                <a:effectLst/>
                <a:uLnTx/>
                <a:uFillTx/>
                <a:latin typeface="Montserrat Semi-Bold"/>
                <a:ea typeface="Montserrat Semi-Bold"/>
                <a:cs typeface="Montserrat Semi-Bold"/>
                <a:sym typeface="Montserrat Semi-Bold"/>
              </a:rPr>
              <a:t> </a:t>
            </a:r>
            <a:endParaRPr lang="es-ES"/>
          </a:p>
        </p:txBody>
      </p:sp>
      <p:pic>
        <p:nvPicPr>
          <p:cNvPr id="3" name="Imagen 2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7A38D2B0-BA91-01D7-88F6-5E670B05B9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66" t="7767" b="-1"/>
          <a:stretch>
            <a:fillRect/>
          </a:stretch>
        </p:blipFill>
        <p:spPr>
          <a:xfrm>
            <a:off x="2667000" y="9182100"/>
            <a:ext cx="2209800" cy="75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06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B1664-662A-FABE-D1F2-54CDC148E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>
            <a:extLst>
              <a:ext uri="{FF2B5EF4-FFF2-40B4-BE49-F238E27FC236}">
                <a16:creationId xmlns:a16="http://schemas.microsoft.com/office/drawing/2014/main" id="{9EB172CA-A812-95B8-A433-6EFD7DA084D9}"/>
              </a:ext>
            </a:extLst>
          </p:cNvPr>
          <p:cNvSpPr txBox="1"/>
          <p:nvPr/>
        </p:nvSpPr>
        <p:spPr>
          <a:xfrm>
            <a:off x="4419600" y="2651792"/>
            <a:ext cx="13411200" cy="7073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3200" b="1" dirty="0">
                <a:solidFill>
                  <a:srgbClr val="212121"/>
                </a:solidFill>
                <a:latin typeface="Segoe UI" panose="020B0502040204020203" pitchFamily="34" charset="0"/>
              </a:rPr>
              <a:t>Número de personas implicadas de forma específica en la gestión de fondos europeos y en las diferentes fases:</a:t>
            </a:r>
            <a:endParaRPr lang="es-ES" sz="3200" b="1" dirty="0"/>
          </a:p>
          <a:p>
            <a:pPr algn="l">
              <a:lnSpc>
                <a:spcPts val="3675"/>
              </a:lnSpc>
            </a:pPr>
            <a:endParaRPr lang="en-US" sz="3500" spc="-70" dirty="0">
              <a:solidFill>
                <a:srgbClr val="525471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  <a:p>
            <a:pPr marL="571500" lvl="0" indent="-5715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36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Gran variedad en la composición y tamaño de los equipos (2-20), en casi la totalidad dedicaciones parciales con poca especialización en Fondos Europeos</a:t>
            </a:r>
          </a:p>
          <a:p>
            <a:pPr marL="571500" lvl="0" indent="-5715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36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En la fase de formulación de propuestas: en ocasiones se definen claramente los equipos, en ocasiones con apoyo de oficinas específicas y especializadas. En otras, respuestas más inespecíficas.</a:t>
            </a:r>
            <a:endParaRPr lang="es-ES" sz="3600" spc="-70" dirty="0">
              <a:solidFill>
                <a:srgbClr val="525471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  <a:p>
            <a:pPr algn="l">
              <a:lnSpc>
                <a:spcPts val="3675"/>
              </a:lnSpc>
            </a:pPr>
            <a:endParaRPr lang="en-US" sz="3500" spc="-70" dirty="0">
              <a:solidFill>
                <a:srgbClr val="525471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  <a:p>
            <a:pPr algn="l">
              <a:lnSpc>
                <a:spcPts val="3675"/>
              </a:lnSpc>
            </a:pPr>
            <a:r>
              <a:rPr lang="en-US" sz="3500" spc="-70" dirty="0">
                <a:solidFill>
                  <a:srgbClr val="52547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</a:t>
            </a: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A9AB731A-AE2F-8744-C4DF-DF33388060AB}"/>
              </a:ext>
            </a:extLst>
          </p:cNvPr>
          <p:cNvSpPr txBox="1"/>
          <p:nvPr/>
        </p:nvSpPr>
        <p:spPr>
          <a:xfrm>
            <a:off x="5181600" y="1638300"/>
            <a:ext cx="8115300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90"/>
              </a:lnSpc>
            </a:pPr>
            <a:r>
              <a:rPr lang="es-ES" sz="4000" spc="-76" dirty="0">
                <a:solidFill>
                  <a:srgbClr val="31356E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Resultados encuesta</a:t>
            </a:r>
            <a:endParaRPr lang="en-US" sz="3800" b="1" spc="-76" dirty="0">
              <a:solidFill>
                <a:srgbClr val="31356E"/>
              </a:solidFill>
              <a:latin typeface="Montserrat Semi-Bold Bold"/>
              <a:ea typeface="Montserrat Semi-Bold Bold"/>
              <a:cs typeface="Montserrat Semi-Bold Bold"/>
              <a:sym typeface="Montserrat Semi-Bold Bold"/>
            </a:endParaRPr>
          </a:p>
        </p:txBody>
      </p:sp>
      <p:pic>
        <p:nvPicPr>
          <p:cNvPr id="5" name="Imagen 4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823D2C85-0A0F-F37C-EEEE-172182811D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66" t="7767" b="-1"/>
          <a:stretch>
            <a:fillRect/>
          </a:stretch>
        </p:blipFill>
        <p:spPr>
          <a:xfrm>
            <a:off x="2667000" y="9182100"/>
            <a:ext cx="2209800" cy="75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27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B192D-C05D-6245-40D7-85FE3C539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2">
            <a:extLst>
              <a:ext uri="{FF2B5EF4-FFF2-40B4-BE49-F238E27FC236}">
                <a16:creationId xmlns:a16="http://schemas.microsoft.com/office/drawing/2014/main" id="{3D59EB9E-7BE0-1519-2EB8-5B5B02114A76}"/>
              </a:ext>
            </a:extLst>
          </p:cNvPr>
          <p:cNvSpPr txBox="1">
            <a:spLocks/>
          </p:cNvSpPr>
          <p:nvPr/>
        </p:nvSpPr>
        <p:spPr>
          <a:xfrm>
            <a:off x="817283" y="217610"/>
            <a:ext cx="6750704" cy="56501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pc="-76" dirty="0">
                <a:solidFill>
                  <a:srgbClr val="31356E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Ciclo del proyecto</a:t>
            </a:r>
            <a:r>
              <a:rPr lang="es-ES" dirty="0"/>
              <a:t> 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E61CEEE2-6F8D-9D87-540B-7DA4BF6AA866}"/>
              </a:ext>
            </a:extLst>
          </p:cNvPr>
          <p:cNvCxnSpPr>
            <a:cxnSpLocks/>
          </p:cNvCxnSpPr>
          <p:nvPr/>
        </p:nvCxnSpPr>
        <p:spPr>
          <a:xfrm flipH="1">
            <a:off x="3580619" y="-938783"/>
            <a:ext cx="2273" cy="565018"/>
          </a:xfrm>
          <a:prstGeom prst="line">
            <a:avLst/>
          </a:prstGeom>
          <a:ln w="76200">
            <a:solidFill>
              <a:srgbClr val="1D54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2">
            <a:extLst>
              <a:ext uri="{FF2B5EF4-FFF2-40B4-BE49-F238E27FC236}">
                <a16:creationId xmlns:a16="http://schemas.microsoft.com/office/drawing/2014/main" id="{956AF861-6F96-720F-9458-BC514D25DC3F}"/>
              </a:ext>
            </a:extLst>
          </p:cNvPr>
          <p:cNvSpPr/>
          <p:nvPr/>
        </p:nvSpPr>
        <p:spPr>
          <a:xfrm>
            <a:off x="3241022" y="1329111"/>
            <a:ext cx="2255857" cy="797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endParaRPr lang="es-ES" sz="2400" noProof="0" dirty="0"/>
          </a:p>
        </p:txBody>
      </p:sp>
      <p:sp>
        <p:nvSpPr>
          <p:cNvPr id="16" name="Text 8">
            <a:extLst>
              <a:ext uri="{FF2B5EF4-FFF2-40B4-BE49-F238E27FC236}">
                <a16:creationId xmlns:a16="http://schemas.microsoft.com/office/drawing/2014/main" id="{03798A19-8F06-D106-238A-0BE4BC45987B}"/>
              </a:ext>
            </a:extLst>
          </p:cNvPr>
          <p:cNvSpPr/>
          <p:nvPr/>
        </p:nvSpPr>
        <p:spPr>
          <a:xfrm>
            <a:off x="9490658" y="5866706"/>
            <a:ext cx="2255924" cy="797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s-ES" sz="2400" noProof="0" dirty="0"/>
          </a:p>
        </p:txBody>
      </p:sp>
      <p:pic>
        <p:nvPicPr>
          <p:cNvPr id="21" name="Image 1" descr="preencoded.png">
            <a:extLst>
              <a:ext uri="{FF2B5EF4-FFF2-40B4-BE49-F238E27FC236}">
                <a16:creationId xmlns:a16="http://schemas.microsoft.com/office/drawing/2014/main" id="{85F0D67F-71E1-6202-BFE4-14AED0171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154" y="2781297"/>
            <a:ext cx="193548" cy="241970"/>
          </a:xfrm>
          <a:prstGeom prst="rect">
            <a:avLst/>
          </a:prstGeom>
        </p:spPr>
      </p:pic>
      <p:graphicFrame>
        <p:nvGraphicFramePr>
          <p:cNvPr id="28" name="Diagrama 27">
            <a:extLst>
              <a:ext uri="{FF2B5EF4-FFF2-40B4-BE49-F238E27FC236}">
                <a16:creationId xmlns:a16="http://schemas.microsoft.com/office/drawing/2014/main" id="{D200E576-DF04-7F71-4BA3-44AC93061E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2066383"/>
              </p:ext>
            </p:extLst>
          </p:nvPr>
        </p:nvGraphicFramePr>
        <p:xfrm>
          <a:off x="817282" y="766937"/>
          <a:ext cx="16327718" cy="8153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" name="Rectángulo 28">
            <a:extLst>
              <a:ext uri="{FF2B5EF4-FFF2-40B4-BE49-F238E27FC236}">
                <a16:creationId xmlns:a16="http://schemas.microsoft.com/office/drawing/2014/main" id="{D5A0FEB2-A45A-A85D-1054-D6792E0DBD15}"/>
              </a:ext>
            </a:extLst>
          </p:cNvPr>
          <p:cNvSpPr/>
          <p:nvPr/>
        </p:nvSpPr>
        <p:spPr>
          <a:xfrm>
            <a:off x="7567987" y="4296643"/>
            <a:ext cx="3048000" cy="1295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bg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Aprendizaje y evaluación + Coordinación</a:t>
            </a: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2" name="Imagen 1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A1F8BD82-EB32-5566-9735-E34CB3E8EE8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6666" t="7767" b="-1"/>
          <a:stretch>
            <a:fillRect/>
          </a:stretch>
        </p:blipFill>
        <p:spPr>
          <a:xfrm>
            <a:off x="304800" y="8162376"/>
            <a:ext cx="2209800" cy="75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84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EF2CA-52BC-31E0-D898-987BB699B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>
            <a:extLst>
              <a:ext uri="{FF2B5EF4-FFF2-40B4-BE49-F238E27FC236}">
                <a16:creationId xmlns:a16="http://schemas.microsoft.com/office/drawing/2014/main" id="{AB981A0D-CA98-ECF8-B054-CEFCE2792D94}"/>
              </a:ext>
            </a:extLst>
          </p:cNvPr>
          <p:cNvSpPr txBox="1"/>
          <p:nvPr/>
        </p:nvSpPr>
        <p:spPr>
          <a:xfrm>
            <a:off x="685800" y="1732255"/>
            <a:ext cx="9296400" cy="72968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5"/>
              </a:lnSpc>
            </a:pPr>
            <a:r>
              <a:rPr lang="es-ES" sz="3600" b="1" spc="-70" dirty="0">
                <a:solidFill>
                  <a:srgbClr val="52547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Comprensión de los instrumentos de financiación disponibles</a:t>
            </a:r>
          </a:p>
          <a:p>
            <a:pPr algn="l">
              <a:lnSpc>
                <a:spcPts val="3675"/>
              </a:lnSpc>
            </a:pPr>
            <a:endParaRPr lang="en-US" sz="3600" spc="-70" dirty="0">
              <a:solidFill>
                <a:srgbClr val="525471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  <a:p>
            <a:pPr marL="571500" indent="-571500">
              <a:lnSpc>
                <a:spcPct val="100000"/>
              </a:lnSpc>
              <a:buFontTx/>
              <a:buChar char="-"/>
            </a:pPr>
            <a:r>
              <a:rPr lang="es-ES" sz="3200" dirty="0">
                <a:sym typeface="Montserrat Semi-Bold"/>
              </a:rPr>
              <a:t>A</a:t>
            </a:r>
            <a:r>
              <a:rPr lang="es-ES" sz="3200" dirty="0"/>
              <a:t>simetría clara en el conocimiento de los instrumentos europeos según tamaño y especialización del organismo. </a:t>
            </a:r>
          </a:p>
          <a:p>
            <a:pPr marL="571500" indent="-571500">
              <a:lnSpc>
                <a:spcPct val="100000"/>
              </a:lnSpc>
              <a:buFontTx/>
              <a:buChar char="-"/>
            </a:pPr>
            <a:r>
              <a:rPr lang="es-ES" sz="3200" dirty="0"/>
              <a:t>No siempre se difunde eficazmente hacia los niveles operativos.</a:t>
            </a:r>
          </a:p>
          <a:p>
            <a:pPr marL="571500" indent="-571500">
              <a:lnSpc>
                <a:spcPct val="100000"/>
              </a:lnSpc>
              <a:buFontTx/>
              <a:buChar char="-"/>
            </a:pPr>
            <a:r>
              <a:rPr lang="es-ES" sz="3200" dirty="0"/>
              <a:t>Se valora mucho la notificación de nuevas oportunidades, el análisis previo a la comunicación y apoyo en las consultas.</a:t>
            </a:r>
          </a:p>
          <a:p>
            <a:pPr marL="571500" indent="-571500">
              <a:lnSpc>
                <a:spcPct val="100000"/>
              </a:lnSpc>
              <a:buFontTx/>
              <a:buChar char="-"/>
            </a:pPr>
            <a:r>
              <a:rPr lang="es-ES" sz="3200" dirty="0">
                <a:sym typeface="Montserrat Semi-Bold"/>
              </a:rPr>
              <a:t>Multiplicidad, fragmentación y complejidad en los instrumentos.</a:t>
            </a:r>
          </a:p>
          <a:p>
            <a:pPr algn="l">
              <a:lnSpc>
                <a:spcPts val="3675"/>
              </a:lnSpc>
            </a:pPr>
            <a:endParaRPr lang="en-US" sz="3600" spc="-70" dirty="0">
              <a:solidFill>
                <a:srgbClr val="525471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  <a:p>
            <a:pPr algn="l">
              <a:lnSpc>
                <a:spcPts val="3675"/>
              </a:lnSpc>
            </a:pPr>
            <a:r>
              <a:rPr lang="en-US" sz="3600" spc="-70" dirty="0">
                <a:solidFill>
                  <a:srgbClr val="52547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</a:t>
            </a: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64AEEA37-544C-4AE0-8613-D0AA3B43EF59}"/>
              </a:ext>
            </a:extLst>
          </p:cNvPr>
          <p:cNvSpPr txBox="1"/>
          <p:nvPr/>
        </p:nvSpPr>
        <p:spPr>
          <a:xfrm>
            <a:off x="685800" y="571500"/>
            <a:ext cx="8115300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90"/>
              </a:lnSpc>
            </a:pPr>
            <a:r>
              <a:rPr lang="es-ES" sz="3800" b="1" spc="-76" dirty="0">
                <a:solidFill>
                  <a:srgbClr val="31356E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Identificación de las herramientas de financiación</a:t>
            </a:r>
            <a:endParaRPr lang="en-US" sz="3800" b="1" spc="-76" dirty="0">
              <a:solidFill>
                <a:srgbClr val="31356E"/>
              </a:solidFill>
              <a:latin typeface="Montserrat Semi-Bold Bold"/>
              <a:ea typeface="Montserrat Semi-Bold Bold"/>
              <a:cs typeface="Montserrat Semi-Bold Bold"/>
              <a:sym typeface="Montserrat Semi-Bold Bold"/>
            </a:endParaRPr>
          </a:p>
        </p:txBody>
      </p:sp>
      <p:pic>
        <p:nvPicPr>
          <p:cNvPr id="4" name="Imagen 3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91FF9820-E61A-E3F2-BCCA-F9573B5D48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66" t="7767" b="-1"/>
          <a:stretch>
            <a:fillRect/>
          </a:stretch>
        </p:blipFill>
        <p:spPr>
          <a:xfrm>
            <a:off x="457200" y="8267700"/>
            <a:ext cx="2209800" cy="75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738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CF9EA-7522-C292-8956-C00B4AEF7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>
            <a:extLst>
              <a:ext uri="{FF2B5EF4-FFF2-40B4-BE49-F238E27FC236}">
                <a16:creationId xmlns:a16="http://schemas.microsoft.com/office/drawing/2014/main" id="{558CF780-780E-F179-C5E9-DA52FB32E240}"/>
              </a:ext>
            </a:extLst>
          </p:cNvPr>
          <p:cNvSpPr txBox="1"/>
          <p:nvPr/>
        </p:nvSpPr>
        <p:spPr>
          <a:xfrm>
            <a:off x="5960715" y="1774155"/>
            <a:ext cx="8693376" cy="2372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5"/>
              </a:lnSpc>
            </a:pPr>
            <a:r>
              <a:rPr lang="es-ES" sz="3600" b="1" spc="-70" dirty="0">
                <a:solidFill>
                  <a:srgbClr val="52547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Comprensión de los instrumentos de financiación disponibles</a:t>
            </a:r>
          </a:p>
          <a:p>
            <a:pPr algn="l">
              <a:lnSpc>
                <a:spcPts val="3675"/>
              </a:lnSpc>
            </a:pPr>
            <a:endParaRPr lang="en-US" sz="3500" spc="-70" dirty="0">
              <a:solidFill>
                <a:srgbClr val="525471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  <a:p>
            <a:pPr algn="l">
              <a:lnSpc>
                <a:spcPts val="3675"/>
              </a:lnSpc>
            </a:pPr>
            <a:endParaRPr lang="en-US" sz="3500" spc="-70" dirty="0">
              <a:solidFill>
                <a:srgbClr val="525471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  <a:p>
            <a:pPr algn="l">
              <a:lnSpc>
                <a:spcPts val="3675"/>
              </a:lnSpc>
            </a:pPr>
            <a:r>
              <a:rPr lang="en-US" sz="3500" spc="-70" dirty="0">
                <a:solidFill>
                  <a:srgbClr val="52547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</a:t>
            </a: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5314EF4A-BD47-A53B-0507-573846B6B69F}"/>
              </a:ext>
            </a:extLst>
          </p:cNvPr>
          <p:cNvSpPr txBox="1"/>
          <p:nvPr/>
        </p:nvSpPr>
        <p:spPr>
          <a:xfrm>
            <a:off x="5988424" y="723900"/>
            <a:ext cx="8115300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90"/>
              </a:lnSpc>
            </a:pPr>
            <a:r>
              <a:rPr lang="es-ES" sz="3800" b="1" spc="-76" dirty="0">
                <a:solidFill>
                  <a:srgbClr val="31356E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Identificación de las herramientas de financiación</a:t>
            </a:r>
            <a:endParaRPr lang="en-US" sz="3800" b="1" spc="-76" dirty="0">
              <a:solidFill>
                <a:srgbClr val="31356E"/>
              </a:solidFill>
              <a:latin typeface="Montserrat Semi-Bold Bold"/>
              <a:ea typeface="Montserrat Semi-Bold Bold"/>
              <a:cs typeface="Montserrat Semi-Bold Bold"/>
              <a:sym typeface="Montserrat Semi-Bold Bold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D9CF5C68-2ED7-4ECB-EA71-98B4E30122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8327819"/>
              </p:ext>
            </p:extLst>
          </p:nvPr>
        </p:nvGraphicFramePr>
        <p:xfrm>
          <a:off x="3633909" y="2781301"/>
          <a:ext cx="12520491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n 4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25C75550-AF6E-3668-42C8-6F0F6D2905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666" t="7767" b="-1"/>
          <a:stretch>
            <a:fillRect/>
          </a:stretch>
        </p:blipFill>
        <p:spPr>
          <a:xfrm>
            <a:off x="2667000" y="9182100"/>
            <a:ext cx="2209800" cy="75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42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E1CD4-D8BE-42A3-12C7-B246E3FF2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>
            <a:extLst>
              <a:ext uri="{FF2B5EF4-FFF2-40B4-BE49-F238E27FC236}">
                <a16:creationId xmlns:a16="http://schemas.microsoft.com/office/drawing/2014/main" id="{63FD3883-425F-9F6D-D3DF-751B8F70A1EE}"/>
              </a:ext>
            </a:extLst>
          </p:cNvPr>
          <p:cNvSpPr txBox="1"/>
          <p:nvPr/>
        </p:nvSpPr>
        <p:spPr>
          <a:xfrm>
            <a:off x="706582" y="571500"/>
            <a:ext cx="8115300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90"/>
              </a:lnSpc>
            </a:pPr>
            <a:r>
              <a:rPr lang="es-ES" sz="3800" b="1" spc="-76" dirty="0">
                <a:solidFill>
                  <a:srgbClr val="31356E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Conocimiento de las herramientas de financiación</a:t>
            </a:r>
            <a:endParaRPr lang="en-US" sz="3800" b="1" spc="-76" dirty="0">
              <a:solidFill>
                <a:srgbClr val="31356E"/>
              </a:solidFill>
              <a:latin typeface="Montserrat Semi-Bold Bold"/>
              <a:ea typeface="Montserrat Semi-Bold Bold"/>
              <a:cs typeface="Montserrat Semi-Bold Bold"/>
              <a:sym typeface="Montserrat Semi-Bold Bold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F4FF50F-A467-237C-2FD0-EFE3EAAD2A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115" r="-250"/>
          <a:stretch>
            <a:fillRect/>
          </a:stretch>
        </p:blipFill>
        <p:spPr>
          <a:xfrm>
            <a:off x="495300" y="1597422"/>
            <a:ext cx="8115300" cy="6563710"/>
          </a:xfrm>
          <a:prstGeom prst="rect">
            <a:avLst/>
          </a:prstGeom>
        </p:spPr>
      </p:pic>
      <p:pic>
        <p:nvPicPr>
          <p:cNvPr id="2" name="Imagen 1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73E25B1D-C1A9-9E95-F0BA-249B1FAF82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666" t="7767" b="-1"/>
          <a:stretch>
            <a:fillRect/>
          </a:stretch>
        </p:blipFill>
        <p:spPr>
          <a:xfrm>
            <a:off x="457200" y="8178450"/>
            <a:ext cx="2209800" cy="75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85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02ADC-03C6-4485-0301-8C8BA5535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>
            <a:extLst>
              <a:ext uri="{FF2B5EF4-FFF2-40B4-BE49-F238E27FC236}">
                <a16:creationId xmlns:a16="http://schemas.microsoft.com/office/drawing/2014/main" id="{E7171BFE-1575-8F74-2A13-B38B3D2F2A8C}"/>
              </a:ext>
            </a:extLst>
          </p:cNvPr>
          <p:cNvSpPr txBox="1"/>
          <p:nvPr/>
        </p:nvSpPr>
        <p:spPr>
          <a:xfrm>
            <a:off x="685800" y="1552830"/>
            <a:ext cx="14401800" cy="7449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ct val="120000"/>
              </a:lnSpc>
              <a:buFontTx/>
              <a:buChar char="-"/>
            </a:pPr>
            <a:r>
              <a:rPr lang="es-ES" sz="3200" dirty="0"/>
              <a:t>Enfoque más orientado a las posibilidades de financiación que al impulso de prioridades detectadas.</a:t>
            </a:r>
          </a:p>
          <a:p>
            <a:pPr marL="571500" indent="-571500">
              <a:lnSpc>
                <a:spcPct val="120000"/>
              </a:lnSpc>
              <a:buFontTx/>
              <a:buChar char="-"/>
            </a:pPr>
            <a:r>
              <a:rPr lang="es-ES" sz="3200" dirty="0"/>
              <a:t>Margen para poder incorporar de forma sistemática el GPS y el Semestre Europeo a los procesos de toma de decisiones</a:t>
            </a:r>
          </a:p>
          <a:p>
            <a:pPr marL="571500" indent="-571500">
              <a:lnSpc>
                <a:spcPct val="120000"/>
              </a:lnSpc>
              <a:buFontTx/>
              <a:buChar char="-"/>
            </a:pPr>
            <a:r>
              <a:rPr lang="es-ES" sz="3200" dirty="0">
                <a:sym typeface="Montserrat Semi-Bold"/>
              </a:rPr>
              <a:t>Mecanismos de toma de decisiones que en ocasiones complican las posibilidades</a:t>
            </a:r>
          </a:p>
          <a:p>
            <a:pPr marL="571500" indent="-571500">
              <a:lnSpc>
                <a:spcPct val="120000"/>
              </a:lnSpc>
              <a:buFontTx/>
              <a:buChar char="-"/>
            </a:pPr>
            <a:r>
              <a:rPr lang="es-ES" sz="3200" dirty="0">
                <a:sym typeface="Montserrat Semi-Bold"/>
              </a:rPr>
              <a:t>Tensión entre prioridades “técnicas” y “políticas”</a:t>
            </a:r>
          </a:p>
          <a:p>
            <a:pPr marL="571500" indent="-571500">
              <a:lnSpc>
                <a:spcPct val="120000"/>
              </a:lnSpc>
              <a:buFontTx/>
              <a:buChar char="-"/>
            </a:pPr>
            <a:r>
              <a:rPr lang="es-ES" sz="3200" dirty="0">
                <a:sym typeface="Montserrat Semi-Bold"/>
              </a:rPr>
              <a:t>Multiplicidad de espacios con prioridades distintas</a:t>
            </a:r>
          </a:p>
          <a:p>
            <a:pPr marL="571500" indent="-571500">
              <a:lnSpc>
                <a:spcPct val="120000"/>
              </a:lnSpc>
              <a:buFontTx/>
              <a:buChar char="-"/>
            </a:pPr>
            <a:r>
              <a:rPr lang="es-ES" sz="3200" dirty="0">
                <a:sym typeface="Montserrat Semi-Bold"/>
              </a:rPr>
              <a:t>Valoración positiva de los espacios de coordinación, en especial aquellos de “liderazgos asimétricos” </a:t>
            </a:r>
          </a:p>
          <a:p>
            <a:pPr marL="571500" indent="-571500">
              <a:lnSpc>
                <a:spcPct val="120000"/>
              </a:lnSpc>
              <a:buFontTx/>
              <a:buChar char="-"/>
            </a:pPr>
            <a:r>
              <a:rPr lang="es-ES" sz="3200" dirty="0">
                <a:sym typeface="Montserrat Semi-Bold"/>
              </a:rPr>
              <a:t>Valoración positiva de los espacios de diálogo que permiten influir en las prioridades de las convocatorias  </a:t>
            </a:r>
          </a:p>
          <a:p>
            <a:pPr algn="l">
              <a:lnSpc>
                <a:spcPts val="3675"/>
              </a:lnSpc>
            </a:pPr>
            <a:endParaRPr lang="en-US" sz="1400" spc="-70" dirty="0">
              <a:solidFill>
                <a:srgbClr val="525471"/>
              </a:solidFill>
              <a:ea typeface="Montserrat Semi-Bold"/>
              <a:cs typeface="Montserrat Semi-Bold"/>
              <a:sym typeface="Montserrat Semi-Bold"/>
            </a:endParaRPr>
          </a:p>
          <a:p>
            <a:pPr algn="l">
              <a:lnSpc>
                <a:spcPts val="3675"/>
              </a:lnSpc>
            </a:pPr>
            <a:r>
              <a:rPr lang="en-US" sz="3200" spc="-70" dirty="0">
                <a:solidFill>
                  <a:srgbClr val="52547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</a:t>
            </a: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55162025-DC7E-492A-AF4D-99E144EC1CAC}"/>
              </a:ext>
            </a:extLst>
          </p:cNvPr>
          <p:cNvSpPr txBox="1"/>
          <p:nvPr/>
        </p:nvSpPr>
        <p:spPr>
          <a:xfrm>
            <a:off x="851647" y="723900"/>
            <a:ext cx="8115300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90"/>
              </a:lnSpc>
            </a:pPr>
            <a:r>
              <a:rPr lang="es-ES" sz="3600" spc="-76" dirty="0">
                <a:solidFill>
                  <a:srgbClr val="31356E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Coordinación - Estrategia</a:t>
            </a:r>
            <a:endParaRPr lang="en-US" sz="3600" b="1" spc="-76" dirty="0">
              <a:solidFill>
                <a:srgbClr val="31356E"/>
              </a:solidFill>
              <a:latin typeface="Montserrat Semi-Bold Bold"/>
              <a:ea typeface="Montserrat Semi-Bold Bold"/>
              <a:cs typeface="Montserrat Semi-Bold Bold"/>
              <a:sym typeface="Montserrat Semi-Bold Bold"/>
            </a:endParaRPr>
          </a:p>
        </p:txBody>
      </p:sp>
      <p:pic>
        <p:nvPicPr>
          <p:cNvPr id="4" name="Imagen 3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D612DE11-78BD-E79D-D5B0-2A8D263F7B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66" t="7767" b="-1"/>
          <a:stretch>
            <a:fillRect/>
          </a:stretch>
        </p:blipFill>
        <p:spPr>
          <a:xfrm>
            <a:off x="228600" y="8267700"/>
            <a:ext cx="2209800" cy="75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00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EB1A849740DB45B2C470181A9A13F0" ma:contentTypeVersion="20" ma:contentTypeDescription="Create a new document." ma:contentTypeScope="" ma:versionID="5dc26188adec3433e911135e2aa7d1f0">
  <xsd:schema xmlns:xsd="http://www.w3.org/2001/XMLSchema" xmlns:xs="http://www.w3.org/2001/XMLSchema" xmlns:p="http://schemas.microsoft.com/office/2006/metadata/properties" xmlns:ns2="07b6c2f8-ee70-4830-8b92-a4230f795871" xmlns:ns3="8068501e-bbac-48a0-a278-3de17cea83e8" targetNamespace="http://schemas.microsoft.com/office/2006/metadata/properties" ma:root="true" ma:fieldsID="85878ee44439163c3eb07dc7e3c92b1d" ns2:_="" ns3:_="">
    <xsd:import namespace="07b6c2f8-ee70-4830-8b92-a4230f795871"/>
    <xsd:import namespace="8068501e-bbac-48a0-a278-3de17cea8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Cristhought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b6c2f8-ee70-4830-8b92-a4230f7958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a4eac88-8ae6-4a96-90c7-97bc93c844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Cristhought" ma:index="26" nillable="true" ma:displayName="Cris thought" ma:decimals="0" ma:description="mark out of 5  1 = good" ma:format="Dropdown" ma:internalName="Cristhought" ma:percentage="FALSE">
      <xsd:simpleType>
        <xsd:restriction base="dms:Number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68501e-bbac-48a0-a278-3de17cea8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d69b5ec-cd8e-4152-aa0f-19a71fd7b404}" ma:internalName="TaxCatchAll" ma:showField="CatchAllData" ma:web="8068501e-bbac-48a0-a278-3de17cea8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7b6c2f8-ee70-4830-8b92-a4230f795871">
      <Terms xmlns="http://schemas.microsoft.com/office/infopath/2007/PartnerControls"/>
    </lcf76f155ced4ddcb4097134ff3c332f>
    <Cristhought xmlns="07b6c2f8-ee70-4830-8b92-a4230f795871" xsi:nil="true"/>
    <TaxCatchAll xmlns="8068501e-bbac-48a0-a278-3de17cea83e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CE6507-00D7-4EB4-A516-2C9E377DC1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b6c2f8-ee70-4830-8b92-a4230f795871"/>
    <ds:schemaRef ds:uri="8068501e-bbac-48a0-a278-3de17cea83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C4F3CC-6D16-40C7-95D2-9CAF694C0BD5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8068501e-bbac-48a0-a278-3de17cea83e8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07b6c2f8-ee70-4830-8b92-a4230f795871"/>
    <ds:schemaRef ds:uri="http://purl.org/dc/elements/1.1/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518B733-42E0-4251-ACC7-CCB5D22BC2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</TotalTime>
  <Words>986</Words>
  <Application>Microsoft Office PowerPoint</Application>
  <PresentationFormat>Personalizado</PresentationFormat>
  <Paragraphs>129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3" baseType="lpstr">
      <vt:lpstr>Montserrat Extra-Bold Bold</vt:lpstr>
      <vt:lpstr>Aptos</vt:lpstr>
      <vt:lpstr>Segoe UI</vt:lpstr>
      <vt:lpstr>Montserrat Semi-Bold</vt:lpstr>
      <vt:lpstr>Roboto Slab</vt:lpstr>
      <vt:lpstr>Roboto</vt:lpstr>
      <vt:lpstr>Montserrat</vt:lpstr>
      <vt:lpstr>Arial</vt:lpstr>
      <vt:lpstr>Montserrat Semi-Bold Bold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DG REFORM template</dc:title>
  <dc:creator>SROUR, Ramy</dc:creator>
  <cp:lastModifiedBy>PEDRO CAMPUZANO CUADRADO</cp:lastModifiedBy>
  <cp:revision>17</cp:revision>
  <dcterms:created xsi:type="dcterms:W3CDTF">2006-08-16T00:00:00Z</dcterms:created>
  <dcterms:modified xsi:type="dcterms:W3CDTF">2026-01-30T08:06:32Z</dcterms:modified>
  <dc:identifier>DAGq4waGd3s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0x010100E1EB1A849740DB45B2C470181A9A13F0</vt:lpwstr>
  </property>
  <property fmtid="{D5CDD505-2E9C-101B-9397-08002B2CF9AE}" pid="3" name="MediaServiceImageTags">
    <vt:lpwstr/>
  </property>
</Properties>
</file>