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Roboto Slab"/>
      <p:regular r:id="rId21"/>
      <p:bold r:id="rId22"/>
    </p:embeddedFont>
    <p:embeddedFont>
      <p:font typeface="Montserrat SemiBold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Montserrat"/>
      <p:bold r:id="rId31"/>
      <p:boldItalic r:id="rId32"/>
    </p:embeddedFont>
    <p:embeddedFont>
      <p:font typeface="Montserrat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g/rHRBEGootyNGoI5tMTdh5Hm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jpg"/><Relationship Id="rId4" Type="http://schemas.openxmlformats.org/officeDocument/2006/relationships/image" Target="../media/image31.png"/><Relationship Id="rId5" Type="http://schemas.openxmlformats.org/officeDocument/2006/relationships/image" Target="../media/image8.jpg"/><Relationship Id="rId6" Type="http://schemas.openxmlformats.org/officeDocument/2006/relationships/image" Target="../media/image32.png"/><Relationship Id="rId7" Type="http://schemas.openxmlformats.org/officeDocument/2006/relationships/image" Target="../media/image18.jpg"/><Relationship Id="rId8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" name="Google Shape;19;p17"/>
          <p:cNvSpPr txBox="1"/>
          <p:nvPr/>
        </p:nvSpPr>
        <p:spPr>
          <a:xfrm>
            <a:off x="4572000" y="11313336"/>
            <a:ext cx="11311173" cy="1771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69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12626174" y="0"/>
            <a:ext cx="5661826" cy="3806833"/>
          </a:xfrm>
          <a:custGeom>
            <a:rect b="b" l="l" r="r" t="t"/>
            <a:pathLst>
              <a:path extrusionOk="0" h="1297940" w="1930400">
                <a:moveTo>
                  <a:pt x="0" y="0"/>
                </a:moveTo>
                <a:lnTo>
                  <a:pt x="965200" y="1297940"/>
                </a:lnTo>
                <a:lnTo>
                  <a:pt x="19304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urple and blue triangle&#10;&#10;AI-generated content may be incorrect." id="21" name="Google Shape;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-41279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17"/>
          <p:cNvGrpSpPr/>
          <p:nvPr/>
        </p:nvGrpSpPr>
        <p:grpSpPr>
          <a:xfrm>
            <a:off x="429491" y="9105900"/>
            <a:ext cx="13800998" cy="801569"/>
            <a:chOff x="253132" y="9093456"/>
            <a:chExt cx="13800998" cy="801569"/>
          </a:xfrm>
        </p:grpSpPr>
        <p:pic>
          <p:nvPicPr>
            <p:cNvPr descr="A yellow sign with black text&#10;&#10;AI-generated content may be incorrect." id="23" name="Google Shape;2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2029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25" name="Google Shape;2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26" name="Google Shape;26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25753" y="9146964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28" name="Google Shape;2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urple and white triangle&#10;&#10;AI-generated content may be incorrect."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8"/>
          <p:cNvGrpSpPr/>
          <p:nvPr/>
        </p:nvGrpSpPr>
        <p:grpSpPr>
          <a:xfrm>
            <a:off x="5029200" y="9193475"/>
            <a:ext cx="12982457" cy="80156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33" name="Google Shape;3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35" name="Google Shape;35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36" name="Google Shape;36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38" name="Google Shape;38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A purple triangle with white background&#10;&#10;AI-generated content may be incorrect." id="43" name="Google Shape;4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19"/>
          <p:cNvGrpSpPr/>
          <p:nvPr/>
        </p:nvGrpSpPr>
        <p:grpSpPr>
          <a:xfrm>
            <a:off x="253132" y="9093456"/>
            <a:ext cx="12982457" cy="801569"/>
            <a:chOff x="253132" y="9093456"/>
            <a:chExt cx="12982457" cy="801569"/>
          </a:xfrm>
        </p:grpSpPr>
        <p:pic>
          <p:nvPicPr>
            <p:cNvPr descr="A yellow sign with black text&#10;&#10;AI-generated content may be incorrect." id="45" name="Google Shape;4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08585" y="9093456"/>
              <a:ext cx="1597033" cy="755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logo with a star and a wreath&#10;&#10;AI-generated content may be incorrect." id="47" name="Google Shape;47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blue logo on a black background&#10;&#10;AI-generated content may be incorrect." id="48" name="Google Shape;4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17483" y="9162130"/>
              <a:ext cx="1659613" cy="68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 text on a white background&#10;&#10;AI-generated content may be incorrect." id="50" name="Google Shape;5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square with white border&#10;&#10;AI-generated content may be incorrect." id="52" name="Google Shape;5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" y="643"/>
            <a:ext cx="18285714" cy="1028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sign with black text&#10;&#10;AI-generated content may be incorrect." id="53" name="Google Shape;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4596" y="9686869"/>
            <a:ext cx="1629994" cy="52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86415" y="9715277"/>
            <a:ext cx="1156911" cy="547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star and a wreath&#10;&#10;AI-generated content may be incorrect." id="55" name="Google Shape;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8696" y="9686869"/>
            <a:ext cx="1437770" cy="547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logo on a black background&#10;&#10;AI-generated content may be incorrect." id="56" name="Google Shape;5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38937" y="9646230"/>
            <a:ext cx="1228736" cy="6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71837" y="9715277"/>
            <a:ext cx="1292939" cy="534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text on a white background&#10;&#10;AI-generated content may be incorrect." id="58" name="Google Shape;5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67673" y="9701072"/>
            <a:ext cx="2684548" cy="56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0" Type="http://schemas.openxmlformats.org/officeDocument/2006/relationships/image" Target="../media/image24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928206" y="1263209"/>
            <a:ext cx="7888561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800">
                <a:solidFill>
                  <a:srgbClr val="3F85A4"/>
                </a:solidFill>
                <a:latin typeface="Montserrat"/>
                <a:ea typeface="Montserrat"/>
                <a:cs typeface="Montserrat"/>
                <a:sym typeface="Montserrat"/>
              </a:rPr>
              <a:t>TSI Project ‘EU Health Hub – Investing in resilient health systems’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931834" y="3512805"/>
            <a:ext cx="958376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First cluster meeting between Spain and Italy &amp; Capacity Building Workshop for EU instruments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Introduction and presentation of the multi-country TSI project: Impetus, challenges and expectations of the Italian and Spanish TSI projects</a:t>
            </a:r>
            <a:endParaRPr b="1" sz="4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8600" y="6833207"/>
            <a:ext cx="5791200" cy="743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29.-30.01.2026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0" y="7065429"/>
            <a:ext cx="6248400" cy="1115689"/>
          </a:xfrm>
          <a:custGeom>
            <a:rect b="b" l="l" r="r" t="t"/>
            <a:pathLst>
              <a:path extrusionOk="0" h="1529611" w="11304181">
                <a:moveTo>
                  <a:pt x="0" y="0"/>
                </a:moveTo>
                <a:lnTo>
                  <a:pt x="11304181" y="0"/>
                </a:lnTo>
                <a:lnTo>
                  <a:pt x="11304181" y="1529611"/>
                </a:lnTo>
                <a:lnTo>
                  <a:pt x="0" y="1529611"/>
                </a:lnTo>
                <a:close/>
              </a:path>
            </a:pathLst>
          </a:custGeom>
          <a:solidFill>
            <a:srgbClr val="E634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28600" y="7251378"/>
            <a:ext cx="5791200" cy="743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Cluster meeting &amp; Capacity Building Workshop, 29.-30.01.2026</a:t>
            </a:r>
            <a:endParaRPr/>
          </a:p>
        </p:txBody>
      </p:sp>
      <p:pic>
        <p:nvPicPr>
          <p:cNvPr descr="Logotipo, nombre de la empresa&#10;&#10;El contenido generado por IA puede ser incorrecto." id="101" name="Google Shape;101;p1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436524" y="8302548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/>
        </p:nvSpPr>
        <p:spPr>
          <a:xfrm>
            <a:off x="817283" y="217610"/>
            <a:ext cx="6750704" cy="565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1356E"/>
              </a:buClr>
              <a:buSzPts val="4400"/>
              <a:buFont typeface="Montserrat"/>
              <a:buNone/>
            </a:pPr>
            <a:r>
              <a:rPr b="1" lang="es-ES" sz="44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Project cycle</a:t>
            </a:r>
            <a:r>
              <a:rPr lang="es-E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46" name="Google Shape;246;p10"/>
          <p:cNvCxnSpPr/>
          <p:nvPr/>
        </p:nvCxnSpPr>
        <p:spPr>
          <a:xfrm flipH="1">
            <a:off x="3580619" y="-938783"/>
            <a:ext cx="2273" cy="565018"/>
          </a:xfrm>
          <a:prstGeom prst="straightConnector1">
            <a:avLst/>
          </a:prstGeom>
          <a:noFill/>
          <a:ln cap="flat" cmpd="sng" w="76200">
            <a:solidFill>
              <a:srgbClr val="1D54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10"/>
          <p:cNvSpPr/>
          <p:nvPr/>
        </p:nvSpPr>
        <p:spPr>
          <a:xfrm>
            <a:off x="3241022" y="1329111"/>
            <a:ext cx="2255857" cy="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9490658" y="5866706"/>
            <a:ext cx="2255924" cy="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9" name="Google Shape;2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4506" y="2211464"/>
            <a:ext cx="2603797" cy="260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0" name="Google Shape;2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8154" y="2781297"/>
            <a:ext cx="193548" cy="241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1" name="Google Shape;2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4506" y="2211464"/>
            <a:ext cx="2603797" cy="260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2" name="Google Shape;25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4506" y="2211464"/>
            <a:ext cx="2603797" cy="260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3" name="Google Shape;25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4506" y="2211464"/>
            <a:ext cx="2603797" cy="260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4" name="Google Shape;25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84506" y="2211464"/>
            <a:ext cx="2603797" cy="260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5" name="Google Shape;25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84505" y="2224053"/>
            <a:ext cx="2603797" cy="260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0"/>
          <p:cNvGrpSpPr/>
          <p:nvPr/>
        </p:nvGrpSpPr>
        <p:grpSpPr>
          <a:xfrm>
            <a:off x="3497738" y="817314"/>
            <a:ext cx="9117089" cy="8153609"/>
            <a:chOff x="2680455" y="-105"/>
            <a:chExt cx="9117089" cy="8153609"/>
          </a:xfrm>
        </p:grpSpPr>
        <p:sp>
          <p:nvSpPr>
            <p:cNvPr id="257" name="Google Shape;257;p10"/>
            <p:cNvSpPr/>
            <p:nvPr/>
          </p:nvSpPr>
          <p:spPr>
            <a:xfrm>
              <a:off x="8266999" y="17124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8266999" y="17124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1600"/>
                <a:buFont typeface="Roboto Slab"/>
                <a:buNone/>
              </a:pPr>
              <a:r>
                <a:rPr lang="es-ES" sz="16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Identification of financing tools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101128" y="20813"/>
                  </a:moveTo>
                  <a:cubicBezTo>
                    <a:pt x="107237" y="27225"/>
                    <a:pt x="111763" y="34977"/>
                    <a:pt x="114344" y="43449"/>
                  </a:cubicBezTo>
                  <a:lnTo>
                    <a:pt x="117449" y="42736"/>
                  </a:lnTo>
                  <a:lnTo>
                    <a:pt x="113032" y="47812"/>
                  </a:lnTo>
                  <a:lnTo>
                    <a:pt x="106560" y="45238"/>
                  </a:lnTo>
                  <a:lnTo>
                    <a:pt x="109665" y="44525"/>
                  </a:lnTo>
                  <a:lnTo>
                    <a:pt x="109665" y="44525"/>
                  </a:lnTo>
                  <a:cubicBezTo>
                    <a:pt x="107286" y="36889"/>
                    <a:pt x="103178" y="29905"/>
                    <a:pt x="97661" y="241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129181" y="3242517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10129181" y="3242517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1600"/>
                <a:buFont typeface="Roboto Slab"/>
                <a:buNone/>
              </a:pPr>
              <a:r>
                <a:rPr lang="es-ES" sz="16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Coordination - Strategy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115365" y="72724"/>
                  </a:moveTo>
                  <a:lnTo>
                    <a:pt x="115365" y="72724"/>
                  </a:lnTo>
                  <a:cubicBezTo>
                    <a:pt x="113381" y="81356"/>
                    <a:pt x="109406" y="89404"/>
                    <a:pt x="103758" y="96226"/>
                  </a:cubicBezTo>
                  <a:lnTo>
                    <a:pt x="106065" y="98424"/>
                  </a:lnTo>
                  <a:lnTo>
                    <a:pt x="99395" y="97536"/>
                  </a:lnTo>
                  <a:lnTo>
                    <a:pt x="97977" y="90717"/>
                  </a:lnTo>
                  <a:lnTo>
                    <a:pt x="100283" y="92915"/>
                  </a:lnTo>
                  <a:lnTo>
                    <a:pt x="100283" y="92915"/>
                  </a:lnTo>
                  <a:cubicBezTo>
                    <a:pt x="105343" y="86722"/>
                    <a:pt x="108907" y="79446"/>
                    <a:pt x="110698" y="7165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66999" y="6467910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8266999" y="6467910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1600"/>
                <a:buFont typeface="Roboto Slab"/>
                <a:buNone/>
              </a:pPr>
              <a:r>
                <a:rPr lang="es-ES" sz="16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Preparation of the proposal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75680" y="114601"/>
                  </a:moveTo>
                  <a:cubicBezTo>
                    <a:pt x="66725" y="117173"/>
                    <a:pt x="57275" y="117502"/>
                    <a:pt x="48163" y="115561"/>
                  </a:cubicBezTo>
                  <a:lnTo>
                    <a:pt x="47283" y="118623"/>
                  </a:lnTo>
                  <a:lnTo>
                    <a:pt x="44981" y="112300"/>
                  </a:lnTo>
                  <a:lnTo>
                    <a:pt x="50367" y="107885"/>
                  </a:lnTo>
                  <a:lnTo>
                    <a:pt x="49488" y="110947"/>
                  </a:lnTo>
                  <a:lnTo>
                    <a:pt x="49488" y="110947"/>
                  </a:lnTo>
                  <a:cubicBezTo>
                    <a:pt x="57732" y="112648"/>
                    <a:pt x="66267" y="112323"/>
                    <a:pt x="74359" y="10999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4542636" y="6467910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4542636" y="6467910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1600"/>
                <a:buFont typeface="Roboto Slab"/>
                <a:buNone/>
              </a:pPr>
              <a:r>
                <a:rPr lang="es-ES" sz="16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Review - Reformulation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18872" y="99187"/>
                  </a:moveTo>
                  <a:lnTo>
                    <a:pt x="18872" y="99187"/>
                  </a:lnTo>
                  <a:cubicBezTo>
                    <a:pt x="12763" y="92775"/>
                    <a:pt x="8237" y="85023"/>
                    <a:pt x="5656" y="76551"/>
                  </a:cubicBezTo>
                  <a:lnTo>
                    <a:pt x="2551" y="77264"/>
                  </a:lnTo>
                  <a:lnTo>
                    <a:pt x="6968" y="72188"/>
                  </a:lnTo>
                  <a:lnTo>
                    <a:pt x="13440" y="74762"/>
                  </a:lnTo>
                  <a:lnTo>
                    <a:pt x="10335" y="75475"/>
                  </a:lnTo>
                  <a:lnTo>
                    <a:pt x="10335" y="75475"/>
                  </a:lnTo>
                  <a:cubicBezTo>
                    <a:pt x="12714" y="83111"/>
                    <a:pt x="16822" y="90095"/>
                    <a:pt x="22339" y="9588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680455" y="3242517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2680455" y="3242517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1600"/>
                <a:buFont typeface="Roboto Slab"/>
                <a:buNone/>
              </a:pPr>
              <a:r>
                <a:rPr lang="es-ES" sz="16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Implementation and monitoring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4635" y="47276"/>
                  </a:moveTo>
                  <a:lnTo>
                    <a:pt x="4635" y="47276"/>
                  </a:lnTo>
                  <a:cubicBezTo>
                    <a:pt x="6619" y="38644"/>
                    <a:pt x="10594" y="30596"/>
                    <a:pt x="16242" y="23774"/>
                  </a:cubicBezTo>
                  <a:lnTo>
                    <a:pt x="13935" y="21576"/>
                  </a:lnTo>
                  <a:lnTo>
                    <a:pt x="20605" y="22464"/>
                  </a:lnTo>
                  <a:lnTo>
                    <a:pt x="22023" y="29283"/>
                  </a:lnTo>
                  <a:lnTo>
                    <a:pt x="19717" y="27085"/>
                  </a:lnTo>
                  <a:lnTo>
                    <a:pt x="19717" y="27085"/>
                  </a:lnTo>
                  <a:cubicBezTo>
                    <a:pt x="14657" y="33278"/>
                    <a:pt x="11093" y="40554"/>
                    <a:pt x="9302" y="4834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542636" y="17124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4542636" y="17124"/>
              <a:ext cx="1668363" cy="1668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13F"/>
                </a:buClr>
                <a:buSzPts val="2000"/>
                <a:buFont typeface="Roboto Slab"/>
                <a:buNone/>
              </a:pPr>
              <a:r>
                <a:rPr lang="es-ES" sz="2000">
                  <a:solidFill>
                    <a:srgbClr val="1521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Justification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3162195" y="-105"/>
              <a:ext cx="8153609" cy="8153609"/>
            </a:xfrm>
            <a:custGeom>
              <a:rect b="b" l="l" r="r" t="t"/>
              <a:pathLst>
                <a:path extrusionOk="0" h="120000" w="120000">
                  <a:moveTo>
                    <a:pt x="44320" y="5399"/>
                  </a:moveTo>
                  <a:lnTo>
                    <a:pt x="44320" y="5399"/>
                  </a:lnTo>
                  <a:cubicBezTo>
                    <a:pt x="53275" y="2827"/>
                    <a:pt x="62725" y="2498"/>
                    <a:pt x="71837" y="4439"/>
                  </a:cubicBezTo>
                  <a:lnTo>
                    <a:pt x="72717" y="1377"/>
                  </a:lnTo>
                  <a:lnTo>
                    <a:pt x="75019" y="7700"/>
                  </a:lnTo>
                  <a:lnTo>
                    <a:pt x="69633" y="12115"/>
                  </a:lnTo>
                  <a:lnTo>
                    <a:pt x="70512" y="9053"/>
                  </a:lnTo>
                  <a:lnTo>
                    <a:pt x="70512" y="9053"/>
                  </a:lnTo>
                  <a:cubicBezTo>
                    <a:pt x="62268" y="7352"/>
                    <a:pt x="53733" y="7677"/>
                    <a:pt x="45641" y="1000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0"/>
          <p:cNvSpPr/>
          <p:nvPr/>
        </p:nvSpPr>
        <p:spPr>
          <a:xfrm>
            <a:off x="6544928" y="4202352"/>
            <a:ext cx="3048000" cy="1295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Learning and assessment + Coordination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El contenido generado por IA puede ser incorrecto." id="276" name="Google Shape;276;p10"/>
          <p:cNvPicPr preferRelativeResize="0"/>
          <p:nvPr/>
        </p:nvPicPr>
        <p:blipFill rotWithShape="1">
          <a:blip r:embed="rId10">
            <a:alphaModFix/>
          </a:blip>
          <a:srcRect b="1886" l="0" r="3447" t="0"/>
          <a:stretch/>
        </p:blipFill>
        <p:spPr>
          <a:xfrm>
            <a:off x="283195" y="8260731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 txBox="1"/>
          <p:nvPr/>
        </p:nvSpPr>
        <p:spPr>
          <a:xfrm>
            <a:off x="-685800" y="495300"/>
            <a:ext cx="10515600" cy="779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1356E"/>
              </a:buClr>
              <a:buSzPts val="4400"/>
              <a:buFont typeface="Montserrat"/>
              <a:buNone/>
            </a:pPr>
            <a:r>
              <a:rPr b="1" lang="es-ES" sz="44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15378667" y="7771001"/>
            <a:ext cx="701559" cy="540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1676400" y="1426856"/>
            <a:ext cx="11734800" cy="6236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coordination dynamics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seeking a "one-stop shop" model</a:t>
            </a:r>
            <a:endParaRPr/>
          </a:p>
          <a:p>
            <a:pPr indent="-571500" lvl="1" marL="10287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the establishment of working groups and asymmetric leadership to drive specific processes</a:t>
            </a:r>
            <a:endParaRPr/>
          </a:p>
          <a:p>
            <a:pPr indent="-571500" lvl="1" marL="10287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map of focal points, at different levels of administration, for the various financing instruments related to European health financing</a:t>
            </a:r>
            <a:endParaRPr/>
          </a:p>
          <a:p>
            <a:pPr indent="-571500" lvl="1" marL="10287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consultation processes to influence the definition of priorities.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data governance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relation to the management of European projects.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training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search for European funds. (Providing specific tools and training opportunities).</a:t>
            </a:r>
            <a:endParaRPr/>
          </a:p>
          <a:p>
            <a:pPr indent="-571500" lvl="0" marL="5715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study-based learning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Prioritising the search for funding for three priorities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El contenido generado por IA puede ser incorrecto." id="284" name="Google Shape;284;p11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55317" y="8316487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/>
          <p:nvPr/>
        </p:nvSpPr>
        <p:spPr>
          <a:xfrm>
            <a:off x="4857750" y="2400300"/>
            <a:ext cx="12115800" cy="7117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Address fragmentation in EU funds governance within a decentralized system with multiple institutions at different levels involved.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Strengthen data governance 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Build capacity to identify and manage European funding opportunities.</a:t>
            </a:r>
            <a:endParaRPr/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Ensure the sustainability of the Health Investment Hub beyond the duration of the TSI project.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6858000" y="1257300"/>
            <a:ext cx="8115300" cy="574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endParaRPr/>
          </a:p>
        </p:txBody>
      </p:sp>
      <p:pic>
        <p:nvPicPr>
          <p:cNvPr descr="Logotipo, nombre de la empresa&#10;&#10;El contenido generado por IA puede ser incorrecto." id="291" name="Google Shape;291;p12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387244" y="9155988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/>
        </p:nvSpPr>
        <p:spPr>
          <a:xfrm>
            <a:off x="533400" y="2247900"/>
            <a:ext cx="14401800" cy="6168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functioning, institutionalized “Health Hub”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formal network of focal points across regions and institutions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Improved monitoring and strategic allocation of EU health investments. 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Concrete capacity development products (A user-friendly EU Funds Toolkit and training modules)</a:t>
            </a:r>
            <a:endParaRPr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1028699" y="876300"/>
            <a:ext cx="11107817" cy="574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EXPECTATIONS</a:t>
            </a:r>
            <a:endParaRPr/>
          </a:p>
        </p:txBody>
      </p:sp>
      <p:pic>
        <p:nvPicPr>
          <p:cNvPr descr="Logotipo, nombre de la empresa&#10;&#10;El contenido generado por IA puede ser incorrecto." id="298" name="Google Shape;298;p13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69256" y="8274670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/>
          <p:nvPr/>
        </p:nvSpPr>
        <p:spPr>
          <a:xfrm>
            <a:off x="5086350" y="5143500"/>
            <a:ext cx="8115300" cy="520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/>
          <p:nvPr/>
        </p:nvSpPr>
        <p:spPr>
          <a:xfrm>
            <a:off x="0" y="0"/>
            <a:ext cx="18288000" cy="11430000"/>
          </a:xfrm>
          <a:custGeom>
            <a:rect b="b" l="l" r="r" t="t"/>
            <a:pathLst>
              <a:path extrusionOk="0" h="11430000" w="18288000">
                <a:moveTo>
                  <a:pt x="0" y="0"/>
                </a:moveTo>
                <a:lnTo>
                  <a:pt x="18288000" y="0"/>
                </a:lnTo>
                <a:lnTo>
                  <a:pt x="18288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457200" y="2781300"/>
            <a:ext cx="10210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6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3E819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Impetus, challenges and expectations of the Spanish TSI project</a:t>
            </a:r>
            <a:endParaRPr sz="4400">
              <a:solidFill>
                <a:srgbClr val="3E819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descr="Logotipo, nombre de la empresa&#10;&#10;El contenido generado por IA puede ser incorrecto." id="107" name="Google Shape;107;p2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436524" y="8302548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436525" y="2798700"/>
            <a:ext cx="9506100" cy="7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500"/>
              <a:buFont typeface="Arial"/>
              <a:buChar char="•"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</a:t>
            </a:r>
            <a:r>
              <a:rPr lang="es-ES" sz="29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mprove the strategic use of substantial EU funding opportunities for Health.</a:t>
            </a:r>
            <a:endParaRPr sz="800"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29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191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2900"/>
              <a:buFont typeface="Arial"/>
              <a:buChar char="•"/>
            </a:pPr>
            <a:r>
              <a:rPr lang="es-ES" sz="29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Leverage best practices and developing the potential of the Health Policy Manager System (GPS) and the European Funds Committee of the Inter-territorial Health Council</a:t>
            </a:r>
            <a:endParaRPr sz="800"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29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1910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2900"/>
              <a:buFont typeface="Arial"/>
              <a:buChar char="•"/>
            </a:pPr>
            <a:r>
              <a:rPr lang="es-ES" sz="29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Institutionalize a coordination platform (Spanish Health Investment Hub), seeking a ‘one-stop shop’ model</a:t>
            </a:r>
            <a:endParaRPr sz="800"/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34950" lvl="0" marL="45720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838200" y="1562100"/>
            <a:ext cx="8115300" cy="574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IMPETUS</a:t>
            </a:r>
            <a:endParaRPr/>
          </a:p>
        </p:txBody>
      </p:sp>
      <p:pic>
        <p:nvPicPr>
          <p:cNvPr descr="Logotipo, nombre de la empresa&#10;&#10;El contenido generado por IA puede ser incorrecto." id="114" name="Google Shape;114;p3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436524" y="8302548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5829946" y="369375"/>
            <a:ext cx="1231406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s-ES" sz="4000">
                <a:solidFill>
                  <a:schemeClr val="dk2"/>
                </a:solidFill>
              </a:rPr>
              <a:t>Arm 1: Support for planning and managing EU Funds in Spain to achieve  national and territorial health goals</a:t>
            </a:r>
            <a:endParaRPr/>
          </a:p>
        </p:txBody>
      </p:sp>
      <p:sp>
        <p:nvSpPr>
          <p:cNvPr id="120" name="Google Shape;120;p4"/>
          <p:cNvSpPr txBox="1"/>
          <p:nvPr>
            <p:ph idx="4294967295" type="sldNum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>
            <a:off x="3276672" y="2081753"/>
            <a:ext cx="14904796" cy="6656895"/>
            <a:chOff x="72" y="62452"/>
            <a:chExt cx="14904796" cy="6656895"/>
          </a:xfrm>
        </p:grpSpPr>
        <p:sp>
          <p:nvSpPr>
            <p:cNvPr id="122" name="Google Shape;122;p4"/>
            <p:cNvSpPr/>
            <p:nvPr/>
          </p:nvSpPr>
          <p:spPr>
            <a:xfrm>
              <a:off x="72" y="62452"/>
              <a:ext cx="6964824" cy="1411200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72" y="62452"/>
              <a:ext cx="6964824" cy="14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 1.1 A consolidated proposal and plan for formalizing a way of working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2" y="1473652"/>
              <a:ext cx="6964824" cy="5245695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72" y="1473652"/>
              <a:ext cx="6964824" cy="5245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2000" lIns="128000" spcFirstLastPara="1" rIns="170675" wrap="square" tIns="1280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alibri"/>
                <a:buAutoNum type="arabicPeriod"/>
              </a:pPr>
              <a:r>
                <a:rPr b="0" i="0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Workshop to support understanding of EU funds that support health system strengthening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alibri"/>
                <a:buAutoNum type="arabicPeriod"/>
              </a:pPr>
              <a:r>
                <a:rPr b="0" i="0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Mapping of existing use of EU funds –at EU level and across Spain, includes gap analysis and priorities being pursued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alibri"/>
                <a:buAutoNum type="arabicPeriod"/>
              </a:pPr>
              <a:r>
                <a:rPr b="0" i="0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Network of focal points across Spain to review and support prioritization of key features of the plan vis a vis strategic plan of GPS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alibri"/>
                <a:buAutoNum type="arabicPeriod"/>
              </a:pPr>
              <a:r>
                <a:rPr b="0" i="0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Consensus building between GPS priorities and Health Funds support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alibri"/>
                <a:buAutoNum type="arabicPeriod"/>
              </a:pPr>
              <a:r>
                <a:rPr b="1" i="0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Plan and methodology for Spain, using international case studies </a:t>
              </a:r>
              <a:r>
                <a:rPr b="1" i="1" lang="es-ES" sz="24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to match EU funding opportunities with health and long-term care policy priorities at national and regional level</a:t>
              </a:r>
              <a:endPara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939972" y="62452"/>
              <a:ext cx="6964824" cy="1411200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7939972" y="62452"/>
              <a:ext cx="6964824" cy="14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 1.2 Toolkit and capacity development 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940044" y="1423713"/>
              <a:ext cx="6964824" cy="5245695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7940044" y="1423713"/>
              <a:ext cx="6964824" cy="5245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4025" lIns="149350" spcFirstLastPara="1" rIns="199125" wrap="square" tIns="1493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Toolkit /catalogue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Training of the trainer to familiarize 1-2 regions on new plan so as to finalize and </a:t>
              </a:r>
              <a:r>
                <a:rPr b="1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scale up the plan</a:t>
              </a:r>
              <a:endParaRPr/>
            </a:p>
          </p:txBody>
        </p:sp>
      </p:grpSp>
      <p:pic>
        <p:nvPicPr>
          <p:cNvPr descr="Logotipo, nombre de la empresa&#10;&#10;El contenido generado por IA puede ser incorrecto." id="130" name="Google Shape;130;p4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457683" y="9208585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6781800" y="266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s-ES">
                <a:solidFill>
                  <a:schemeClr val="dk2"/>
                </a:solidFill>
              </a:rPr>
              <a:t>Arm 2: Developing a single system for patient classification</a:t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4267267" y="1984613"/>
            <a:ext cx="13868264" cy="6851172"/>
            <a:chOff x="67" y="41513"/>
            <a:chExt cx="13868264" cy="6851172"/>
          </a:xfrm>
        </p:grpSpPr>
        <p:sp>
          <p:nvSpPr>
            <p:cNvPr id="137" name="Google Shape;137;p5"/>
            <p:cNvSpPr/>
            <p:nvPr/>
          </p:nvSpPr>
          <p:spPr>
            <a:xfrm>
              <a:off x="67" y="41513"/>
              <a:ext cx="6480497" cy="1872000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67" y="41513"/>
              <a:ext cx="6480497" cy="18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213350" spcFirstLastPara="1" rIns="21335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E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 1.3 </a:t>
              </a:r>
              <a:r>
                <a:rPr i="1" lang="es-E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 patient classification system for equitable allocation of nursing staff</a:t>
              </a:r>
              <a:endPara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7" y="1913513"/>
              <a:ext cx="6480497" cy="4979172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67" y="1913513"/>
              <a:ext cx="6480497" cy="4979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4025" lIns="149350" spcFirstLastPara="1" rIns="199125" wrap="square" tIns="1493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1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Creation of working groups to focus on collecting and assessing tools in each area (PHC LTC Hospital)</a:t>
              </a:r>
              <a:endPara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1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Spanish baseline assessment to identify different systems for minimum data sets available across Spain</a:t>
              </a:r>
              <a:endPara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1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Consensus building on system relevant values vis a vis 5 pillars</a:t>
              </a:r>
              <a:endPara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1" i="1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Datathon</a:t>
              </a:r>
              <a:endPara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1" i="1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 single system for safe nursing staff allocation </a:t>
              </a:r>
              <a:endParaRPr b="1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387834" y="41513"/>
              <a:ext cx="6480497" cy="1872000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7387834" y="41513"/>
              <a:ext cx="6480497" cy="18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213350" spcFirstLastPara="1" rIns="21335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E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 1.4 Piloting of the classification system</a:t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7387834" y="1913513"/>
              <a:ext cx="6480497" cy="4979172"/>
            </a:xfrm>
            <a:prstGeom prst="rect">
              <a:avLst/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7387834" y="1913513"/>
              <a:ext cx="6480497" cy="4979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4025" lIns="149350" spcFirstLastPara="1" rIns="199125" wrap="square" tIns="14935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Design and development of pilot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Training of pilot regions and sites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Supporting piloting phase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Analyzing feedback from pilot phase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Calibri"/>
                <a:buAutoNum type="arabicPeriod"/>
              </a:pPr>
              <a:r>
                <a:rPr b="0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Developing recommendations for </a:t>
              </a:r>
              <a:r>
                <a:rPr b="1" i="0" lang="es-ES" sz="2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scale up and adjustments</a:t>
              </a:r>
              <a:endParaRPr/>
            </a:p>
          </p:txBody>
        </p:sp>
      </p:grpSp>
      <p:sp>
        <p:nvSpPr>
          <p:cNvPr id="145" name="Google Shape;145;p5"/>
          <p:cNvSpPr txBox="1"/>
          <p:nvPr>
            <p:ph idx="4294967295" type="sldNum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Logotipo, nombre de la empresa&#10;&#10;El contenido generado por IA puede ser incorrecto." id="146" name="Google Shape;146;p5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555256" y="9278280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5717901" y="4772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alibri"/>
              <a:buNone/>
            </a:pPr>
            <a:r>
              <a:rPr b="1" lang="es-ES" sz="4200">
                <a:solidFill>
                  <a:schemeClr val="dk2"/>
                </a:solidFill>
              </a:rPr>
              <a:t>Timeline and Milestones: Spain</a:t>
            </a:r>
            <a:endParaRPr/>
          </a:p>
        </p:txBody>
      </p:sp>
      <p:sp>
        <p:nvSpPr>
          <p:cNvPr id="152" name="Google Shape;152;p6"/>
          <p:cNvSpPr txBox="1"/>
          <p:nvPr>
            <p:ph idx="4294967295" type="sldNum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grpSp>
        <p:nvGrpSpPr>
          <p:cNvPr id="153" name="Google Shape;153;p6"/>
          <p:cNvGrpSpPr/>
          <p:nvPr/>
        </p:nvGrpSpPr>
        <p:grpSpPr>
          <a:xfrm>
            <a:off x="445302" y="2953303"/>
            <a:ext cx="1800462" cy="2800671"/>
            <a:chOff x="0" y="1753726"/>
            <a:chExt cx="1600410" cy="2489485"/>
          </a:xfrm>
        </p:grpSpPr>
        <p:sp>
          <p:nvSpPr>
            <p:cNvPr id="154" name="Google Shape;154;p6"/>
            <p:cNvSpPr/>
            <p:nvPr/>
          </p:nvSpPr>
          <p:spPr>
            <a:xfrm>
              <a:off x="424342" y="3067143"/>
              <a:ext cx="1176068" cy="1176068"/>
            </a:xfrm>
            <a:prstGeom prst="arc">
              <a:avLst>
                <a:gd fmla="val 15956854" name="adj1"/>
                <a:gd fmla="val 10891041" name="adj2"/>
              </a:avLst>
            </a:prstGeom>
            <a:noFill/>
            <a:ln cap="flat" cmpd="sng" w="38100">
              <a:solidFill>
                <a:srgbClr val="3A5C8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"/>
            <p:cNvCxnSpPr/>
            <p:nvPr/>
          </p:nvCxnSpPr>
          <p:spPr>
            <a:xfrm rot="10800000">
              <a:off x="0" y="3655937"/>
              <a:ext cx="438631" cy="0"/>
            </a:xfrm>
            <a:prstGeom prst="straightConnector1">
              <a:avLst/>
            </a:prstGeom>
            <a:noFill/>
            <a:ln cap="flat" cmpd="sng" w="38100">
              <a:solidFill>
                <a:srgbClr val="3A5C8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"/>
            <p:cNvCxnSpPr/>
            <p:nvPr/>
          </p:nvCxnSpPr>
          <p:spPr>
            <a:xfrm rot="10800000">
              <a:off x="966057" y="1753726"/>
              <a:ext cx="0" cy="1333939"/>
            </a:xfrm>
            <a:prstGeom prst="straightConnector1">
              <a:avLst/>
            </a:prstGeom>
            <a:noFill/>
            <a:ln cap="flat" cmpd="sng" w="38100">
              <a:solidFill>
                <a:srgbClr val="3A5C84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157" name="Google Shape;157;p6"/>
            <p:cNvSpPr/>
            <p:nvPr/>
          </p:nvSpPr>
          <p:spPr>
            <a:xfrm>
              <a:off x="549930" y="3215625"/>
              <a:ext cx="880621" cy="880621"/>
            </a:xfrm>
            <a:prstGeom prst="ellipse">
              <a:avLst/>
            </a:prstGeom>
            <a:gradFill>
              <a:gsLst>
                <a:gs pos="0">
                  <a:srgbClr val="576F92"/>
                </a:gs>
                <a:gs pos="50000">
                  <a:srgbClr val="355B87"/>
                </a:gs>
                <a:gs pos="100000">
                  <a:srgbClr val="2B507A"/>
                </a:gs>
              </a:gsLst>
              <a:lin ang="5400000" scaled="0"/>
            </a:gradFill>
            <a:ln cap="flat" cmpd="sng" w="9525">
              <a:solidFill>
                <a:srgbClr val="3A5C8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6"/>
          <p:cNvGrpSpPr/>
          <p:nvPr/>
        </p:nvGrpSpPr>
        <p:grpSpPr>
          <a:xfrm>
            <a:off x="1143000" y="1820582"/>
            <a:ext cx="17239568" cy="7283504"/>
            <a:chOff x="-526784" y="2451662"/>
            <a:chExt cx="17239568" cy="7283504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11715645" y="3749510"/>
              <a:ext cx="2590193" cy="2800670"/>
              <a:chOff x="8775601" y="1623778"/>
              <a:chExt cx="2302393" cy="2489484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9901926" y="2937194"/>
                <a:ext cx="1176068" cy="1176068"/>
              </a:xfrm>
              <a:prstGeom prst="arc">
                <a:avLst>
                  <a:gd fmla="val 15956854" name="adj1"/>
                  <a:gd fmla="val 10795556" name="adj2"/>
                </a:avLst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1" name="Google Shape;161;p6"/>
              <p:cNvCxnSpPr/>
              <p:nvPr/>
            </p:nvCxnSpPr>
            <p:spPr>
              <a:xfrm rot="10800000">
                <a:off x="8775601" y="3525989"/>
                <a:ext cx="1143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 rot="10800000">
                <a:off x="10443644" y="1623778"/>
                <a:ext cx="0" cy="1333939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sp>
            <p:nvSpPr>
              <p:cNvPr id="163" name="Google Shape;163;p6"/>
              <p:cNvSpPr/>
              <p:nvPr/>
            </p:nvSpPr>
            <p:spPr>
              <a:xfrm>
                <a:off x="10109358" y="3073632"/>
                <a:ext cx="880621" cy="880621"/>
              </a:xfrm>
              <a:prstGeom prst="ellipse">
                <a:avLst/>
              </a:prstGeom>
              <a:solidFill>
                <a:srgbClr val="244061"/>
              </a:solidFill>
              <a:ln cap="flat" cmpd="sng" w="9525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15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6"/>
            <p:cNvGrpSpPr/>
            <p:nvPr/>
          </p:nvGrpSpPr>
          <p:grpSpPr>
            <a:xfrm>
              <a:off x="9108322" y="5250487"/>
              <a:ext cx="2607314" cy="2823755"/>
              <a:chOff x="6457983" y="2957979"/>
              <a:chExt cx="2317612" cy="2510004"/>
            </a:xfrm>
          </p:grpSpPr>
          <p:sp>
            <p:nvSpPr>
              <p:cNvPr id="165" name="Google Shape;165;p6"/>
              <p:cNvSpPr/>
              <p:nvPr/>
            </p:nvSpPr>
            <p:spPr>
              <a:xfrm rot="10800000">
                <a:off x="7599527" y="2957979"/>
                <a:ext cx="1176068" cy="1176068"/>
              </a:xfrm>
              <a:prstGeom prst="arc">
                <a:avLst>
                  <a:gd fmla="val 10895" name="adj1"/>
                  <a:gd fmla="val 15969831" name="adj2"/>
                </a:avLst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6" name="Google Shape;166;p6"/>
              <p:cNvCxnSpPr/>
              <p:nvPr/>
            </p:nvCxnSpPr>
            <p:spPr>
              <a:xfrm>
                <a:off x="6457983" y="3526251"/>
                <a:ext cx="114155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6"/>
              <p:cNvCxnSpPr/>
              <p:nvPr/>
            </p:nvCxnSpPr>
            <p:spPr>
              <a:xfrm>
                <a:off x="8185419" y="4134044"/>
                <a:ext cx="0" cy="1333939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sp>
            <p:nvSpPr>
              <p:cNvPr id="168" name="Google Shape;168;p6"/>
              <p:cNvSpPr/>
              <p:nvPr/>
            </p:nvSpPr>
            <p:spPr>
              <a:xfrm>
                <a:off x="7747258" y="3105701"/>
                <a:ext cx="880621" cy="880621"/>
              </a:xfrm>
              <a:prstGeom prst="ellipse">
                <a:avLst/>
              </a:prstGeom>
              <a:solidFill>
                <a:srgbClr val="244061"/>
              </a:solidFill>
              <a:ln cap="flat" cmpd="sng" w="9525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1425" lIns="102850" spcFirstLastPara="1" rIns="102850" wrap="square" tIns="5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6502055" y="3749510"/>
              <a:ext cx="2590196" cy="2800670"/>
              <a:chOff x="4141295" y="1623778"/>
              <a:chExt cx="2302396" cy="2489484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5267623" y="2937194"/>
                <a:ext cx="1176068" cy="1176068"/>
              </a:xfrm>
              <a:prstGeom prst="arc">
                <a:avLst>
                  <a:gd fmla="val 15956854" name="adj1"/>
                  <a:gd fmla="val 10795556" name="adj2"/>
                </a:avLst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1" name="Google Shape;171;p6"/>
              <p:cNvCxnSpPr/>
              <p:nvPr/>
            </p:nvCxnSpPr>
            <p:spPr>
              <a:xfrm rot="10800000">
                <a:off x="4141295" y="3525989"/>
                <a:ext cx="1143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6"/>
              <p:cNvCxnSpPr/>
              <p:nvPr/>
            </p:nvCxnSpPr>
            <p:spPr>
              <a:xfrm rot="10800000">
                <a:off x="5809335" y="1623778"/>
                <a:ext cx="0" cy="1333939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sp>
            <p:nvSpPr>
              <p:cNvPr id="173" name="Google Shape;173;p6"/>
              <p:cNvSpPr/>
              <p:nvPr/>
            </p:nvSpPr>
            <p:spPr>
              <a:xfrm>
                <a:off x="5386689" y="3092729"/>
                <a:ext cx="880621" cy="880621"/>
              </a:xfrm>
              <a:prstGeom prst="ellipse">
                <a:avLst/>
              </a:prstGeom>
              <a:solidFill>
                <a:srgbClr val="244061"/>
              </a:solidFill>
              <a:ln cap="flat" cmpd="sng" w="9525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15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698052" y="5207012"/>
              <a:ext cx="1824094" cy="2835193"/>
              <a:chOff x="2532734" y="2957979"/>
              <a:chExt cx="1621416" cy="2520171"/>
            </a:xfrm>
          </p:grpSpPr>
          <p:sp>
            <p:nvSpPr>
              <p:cNvPr id="175" name="Google Shape;175;p6"/>
              <p:cNvSpPr/>
              <p:nvPr/>
            </p:nvSpPr>
            <p:spPr>
              <a:xfrm rot="10800000">
                <a:off x="2978082" y="2957979"/>
                <a:ext cx="1176068" cy="1176068"/>
              </a:xfrm>
              <a:prstGeom prst="arc">
                <a:avLst>
                  <a:gd fmla="val 10895" name="adj1"/>
                  <a:gd fmla="val 15969831" name="adj2"/>
                </a:avLst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6" name="Google Shape;176;p6"/>
              <p:cNvCxnSpPr/>
              <p:nvPr/>
            </p:nvCxnSpPr>
            <p:spPr>
              <a:xfrm>
                <a:off x="2532734" y="3526251"/>
                <a:ext cx="445348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6"/>
              <p:cNvCxnSpPr/>
              <p:nvPr/>
            </p:nvCxnSpPr>
            <p:spPr>
              <a:xfrm>
                <a:off x="3582051" y="4144211"/>
                <a:ext cx="0" cy="1333939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sp>
            <p:nvSpPr>
              <p:cNvPr id="178" name="Google Shape;178;p6"/>
              <p:cNvSpPr/>
              <p:nvPr/>
            </p:nvSpPr>
            <p:spPr>
              <a:xfrm>
                <a:off x="3125800" y="3105701"/>
                <a:ext cx="880621" cy="880621"/>
              </a:xfrm>
              <a:prstGeom prst="ellipse">
                <a:avLst/>
              </a:prstGeom>
              <a:solidFill>
                <a:srgbClr val="244061"/>
              </a:solidFill>
              <a:ln cap="flat" cmpd="sng" w="9525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51425" lIns="102850" spcFirstLastPara="1" rIns="102850" wrap="square" tIns="5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150">
                  <a:solidFill>
                    <a:srgbClr val="1C2E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6"/>
            <p:cNvSpPr txBox="1"/>
            <p:nvPr/>
          </p:nvSpPr>
          <p:spPr>
            <a:xfrm>
              <a:off x="1244469" y="2650380"/>
              <a:ext cx="1560042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June ’25</a:t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3417893" y="8153088"/>
              <a:ext cx="2560316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November ’25</a:t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8406482" y="2468568"/>
              <a:ext cx="2089033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January ’26</a:t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10003572" y="9075720"/>
              <a:ext cx="1560042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June ’26</a:t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3269197" y="2451662"/>
              <a:ext cx="2089033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January ’27</a:t>
              </a:r>
              <a:endParaRPr/>
            </a:p>
          </p:txBody>
        </p:sp>
        <p:grpSp>
          <p:nvGrpSpPr>
            <p:cNvPr id="184" name="Google Shape;184;p6"/>
            <p:cNvGrpSpPr/>
            <p:nvPr/>
          </p:nvGrpSpPr>
          <p:grpSpPr>
            <a:xfrm>
              <a:off x="552781" y="3084093"/>
              <a:ext cx="2834411" cy="4127903"/>
              <a:chOff x="635252" y="1150101"/>
              <a:chExt cx="1825094" cy="3669243"/>
            </a:xfrm>
          </p:grpSpPr>
          <p:sp>
            <p:nvSpPr>
              <p:cNvPr id="185" name="Google Shape;185;p6"/>
              <p:cNvSpPr txBox="1"/>
              <p:nvPr/>
            </p:nvSpPr>
            <p:spPr>
              <a:xfrm>
                <a:off x="705443" y="1150101"/>
                <a:ext cx="1754903" cy="437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ES" sz="2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Kick-off</a:t>
                </a: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35252" y="1741582"/>
                <a:ext cx="1667317" cy="3077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75" lIns="137150" spcFirstLastPara="1" rIns="137150" wrap="square" tIns="68575">
                <a:spAutoFit/>
              </a:bodyPr>
              <a:lstStyle/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Fact finding mission </a:t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Initial workshop on EU funds for Health</a:t>
                </a:r>
                <a:endParaRPr/>
              </a:p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Launch of working groups for Classification system </a:t>
                </a: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>
              <a:off x="5884387" y="6673069"/>
              <a:ext cx="4749578" cy="2745065"/>
              <a:chOff x="1119749" y="1578389"/>
              <a:chExt cx="1667317" cy="2578755"/>
            </a:xfrm>
          </p:grpSpPr>
          <p:sp>
            <p:nvSpPr>
              <p:cNvPr id="188" name="Google Shape;188;p6"/>
              <p:cNvSpPr txBox="1"/>
              <p:nvPr/>
            </p:nvSpPr>
            <p:spPr>
              <a:xfrm>
                <a:off x="1225482" y="1578389"/>
                <a:ext cx="1509057" cy="462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ES" sz="2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Consensus building</a:t>
                </a:r>
                <a:endParaRPr/>
              </a:p>
            </p:txBody>
          </p:sp>
          <p:cxnSp>
            <p:nvCxnSpPr>
              <p:cNvPr id="189" name="Google Shape;189;p6"/>
              <p:cNvCxnSpPr/>
              <p:nvPr/>
            </p:nvCxnSpPr>
            <p:spPr>
              <a:xfrm>
                <a:off x="1199352" y="2071805"/>
                <a:ext cx="140335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13A1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0" name="Google Shape;190;p6"/>
              <p:cNvSpPr/>
              <p:nvPr/>
            </p:nvSpPr>
            <p:spPr>
              <a:xfrm>
                <a:off x="1119749" y="2292256"/>
                <a:ext cx="1667317" cy="1864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75" lIns="137150" spcFirstLastPara="1" rIns="137150" wrap="square" tIns="68575">
                <a:spAutoFit/>
              </a:bodyPr>
              <a:lstStyle/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Workshops for ES 1.1: priority setting for funds and Spanish Hub plan</a:t>
                </a:r>
                <a:endParaRPr/>
              </a:p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Workshops for ES 1.3:minimum values</a:t>
                </a:r>
                <a:endParaRPr/>
              </a:p>
            </p:txBody>
          </p:sp>
        </p:grpSp>
        <p:sp>
          <p:nvSpPr>
            <p:cNvPr id="191" name="Google Shape;191;p6"/>
            <p:cNvSpPr/>
            <p:nvPr/>
          </p:nvSpPr>
          <p:spPr>
            <a:xfrm>
              <a:off x="8464816" y="3923694"/>
              <a:ext cx="30846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57175" lvl="0" marL="2571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Catalogue development</a:t>
              </a:r>
              <a:endParaRPr/>
            </a:p>
            <a:p>
              <a:pPr indent="-257175" lvl="0" marL="2571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s-E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DATATHON</a:t>
              </a:r>
              <a:endParaRPr/>
            </a:p>
          </p:txBody>
        </p:sp>
        <p:grpSp>
          <p:nvGrpSpPr>
            <p:cNvPr id="192" name="Google Shape;192;p6"/>
            <p:cNvGrpSpPr/>
            <p:nvPr/>
          </p:nvGrpSpPr>
          <p:grpSpPr>
            <a:xfrm>
              <a:off x="11201317" y="6537482"/>
              <a:ext cx="5511467" cy="3197684"/>
              <a:chOff x="1116205" y="1464208"/>
              <a:chExt cx="1564641" cy="2842381"/>
            </a:xfrm>
          </p:grpSpPr>
          <p:sp>
            <p:nvSpPr>
              <p:cNvPr id="193" name="Google Shape;193;p6"/>
              <p:cNvSpPr txBox="1"/>
              <p:nvPr/>
            </p:nvSpPr>
            <p:spPr>
              <a:xfrm>
                <a:off x="1171789" y="1464208"/>
                <a:ext cx="1509057" cy="793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ES" sz="2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Capacity building for effective implementation&amp; Piloting</a:t>
                </a:r>
                <a:endParaRPr/>
              </a:p>
            </p:txBody>
          </p:sp>
          <p:cxnSp>
            <p:nvCxnSpPr>
              <p:cNvPr id="194" name="Google Shape;194;p6"/>
              <p:cNvCxnSpPr/>
              <p:nvPr/>
            </p:nvCxnSpPr>
            <p:spPr>
              <a:xfrm>
                <a:off x="1180418" y="2257071"/>
                <a:ext cx="140335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95" name="Google Shape;195;p6"/>
              <p:cNvSpPr/>
              <p:nvPr/>
            </p:nvSpPr>
            <p:spPr>
              <a:xfrm>
                <a:off x="1116205" y="2309464"/>
                <a:ext cx="1348348" cy="1997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Training of the Trainers on Spanish Hub Plan of Governance and use of Toolkit</a:t>
                </a:r>
                <a:endParaRPr/>
              </a:p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Training pilot sites with new classification system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6"/>
            <p:cNvSpPr txBox="1"/>
            <p:nvPr/>
          </p:nvSpPr>
          <p:spPr>
            <a:xfrm>
              <a:off x="12883991" y="2945644"/>
              <a:ext cx="3734225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Final project conference</a:t>
              </a:r>
              <a:endParaRPr/>
            </a:p>
          </p:txBody>
        </p:sp>
        <p:pic>
          <p:nvPicPr>
            <p:cNvPr descr="Rocket" id="197" name="Google Shape;19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26784" y="5393580"/>
              <a:ext cx="731348" cy="73134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Gears" id="198" name="Google Shape;19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8268" y="5500432"/>
              <a:ext cx="731348" cy="731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dal" id="199" name="Google Shape;19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341616" y="5522967"/>
              <a:ext cx="731348" cy="7313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6"/>
            <p:cNvGrpSpPr/>
            <p:nvPr/>
          </p:nvGrpSpPr>
          <p:grpSpPr>
            <a:xfrm>
              <a:off x="3374974" y="3639133"/>
              <a:ext cx="1323077" cy="2800670"/>
              <a:chOff x="5267623" y="1623778"/>
              <a:chExt cx="1176068" cy="2489484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5267623" y="2937194"/>
                <a:ext cx="1176068" cy="1176068"/>
              </a:xfrm>
              <a:prstGeom prst="arc">
                <a:avLst>
                  <a:gd fmla="val 15956854" name="adj1"/>
                  <a:gd fmla="val 10795556" name="adj2"/>
                </a:avLst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2" name="Google Shape;202;p6"/>
              <p:cNvCxnSpPr/>
              <p:nvPr/>
            </p:nvCxnSpPr>
            <p:spPr>
              <a:xfrm rot="10800000">
                <a:off x="5809335" y="1623778"/>
                <a:ext cx="0" cy="1333939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44061"/>
                </a:solidFill>
                <a:prstDash val="solid"/>
                <a:miter lim="800000"/>
                <a:headEnd len="sm" w="sm" type="none"/>
                <a:tailEnd len="med" w="med" type="oval"/>
              </a:ln>
            </p:spPr>
          </p:cxnSp>
          <p:sp>
            <p:nvSpPr>
              <p:cNvPr id="203" name="Google Shape;203;p6"/>
              <p:cNvSpPr/>
              <p:nvPr/>
            </p:nvSpPr>
            <p:spPr>
              <a:xfrm>
                <a:off x="5442353" y="3125774"/>
                <a:ext cx="880621" cy="880621"/>
              </a:xfrm>
              <a:prstGeom prst="ellipse">
                <a:avLst/>
              </a:prstGeom>
              <a:solidFill>
                <a:srgbClr val="244061"/>
              </a:solidFill>
              <a:ln cap="flat" cmpd="sng" w="9525">
                <a:solidFill>
                  <a:srgbClr val="24406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15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Head with gears" id="204" name="Google Shape;20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41536" y="5426426"/>
              <a:ext cx="731348" cy="731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6"/>
            <p:cNvSpPr txBox="1"/>
            <p:nvPr/>
          </p:nvSpPr>
          <p:spPr>
            <a:xfrm>
              <a:off x="3603746" y="2468568"/>
              <a:ext cx="3190644" cy="577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September ’25</a:t>
              </a:r>
              <a:endParaRPr/>
            </a:p>
          </p:txBody>
        </p:sp>
        <p:grpSp>
          <p:nvGrpSpPr>
            <p:cNvPr id="206" name="Google Shape;206;p6"/>
            <p:cNvGrpSpPr/>
            <p:nvPr/>
          </p:nvGrpSpPr>
          <p:grpSpPr>
            <a:xfrm>
              <a:off x="3909332" y="3681639"/>
              <a:ext cx="4431276" cy="1760162"/>
              <a:chOff x="1075389" y="1682035"/>
              <a:chExt cx="1970638" cy="1564586"/>
            </a:xfrm>
          </p:grpSpPr>
          <p:sp>
            <p:nvSpPr>
              <p:cNvPr id="207" name="Google Shape;207;p6"/>
              <p:cNvSpPr txBox="1"/>
              <p:nvPr/>
            </p:nvSpPr>
            <p:spPr>
              <a:xfrm>
                <a:off x="1075389" y="1776888"/>
                <a:ext cx="1509057" cy="359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25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1115903" y="1682035"/>
                <a:ext cx="1930124" cy="15645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 of initial mapping of EU funds being used in Spain</a:t>
                </a:r>
                <a:endParaRPr/>
              </a:p>
              <a:p>
                <a:pPr indent="-257175" lvl="0" marL="257175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•"/>
                </a:pPr>
                <a:r>
                  <a:rPr lang="es-ES"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Presentation of initial mapping of classification systems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3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6"/>
            <p:cNvSpPr txBox="1"/>
            <p:nvPr/>
          </p:nvSpPr>
          <p:spPr>
            <a:xfrm>
              <a:off x="3303343" y="3021497"/>
              <a:ext cx="5127369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Evidence reviews and result sharing</a:t>
              </a:r>
              <a:endParaRPr/>
            </a:p>
          </p:txBody>
        </p:sp>
        <p:pic>
          <p:nvPicPr>
            <p:cNvPr descr="Group brainstorm with solid fill" id="210" name="Google Shape;21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70316" y="5376986"/>
              <a:ext cx="816437" cy="816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 outline" id="211" name="Google Shape;211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88177" y="5500148"/>
              <a:ext cx="739331" cy="739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6"/>
            <p:cNvSpPr txBox="1"/>
            <p:nvPr/>
          </p:nvSpPr>
          <p:spPr>
            <a:xfrm>
              <a:off x="8482519" y="2974652"/>
              <a:ext cx="3734230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Product Development</a:t>
              </a:r>
              <a:endParaRPr/>
            </a:p>
          </p:txBody>
        </p:sp>
      </p:grpSp>
      <p:cxnSp>
        <p:nvCxnSpPr>
          <p:cNvPr id="213" name="Google Shape;213;p6"/>
          <p:cNvCxnSpPr/>
          <p:nvPr/>
        </p:nvCxnSpPr>
        <p:spPr>
          <a:xfrm>
            <a:off x="4572000" y="5166849"/>
            <a:ext cx="501017" cy="0"/>
          </a:xfrm>
          <a:prstGeom prst="straightConnector1">
            <a:avLst/>
          </a:prstGeom>
          <a:noFill/>
          <a:ln cap="flat" cmpd="sng" w="38100">
            <a:solidFill>
              <a:srgbClr val="24406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6"/>
          <p:cNvSpPr/>
          <p:nvPr/>
        </p:nvSpPr>
        <p:spPr>
          <a:xfrm>
            <a:off x="7322926" y="6404530"/>
            <a:ext cx="4980824" cy="165996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El contenido generado por IA puede ser incorrecto." id="215" name="Google Shape;215;p6"/>
          <p:cNvPicPr preferRelativeResize="0"/>
          <p:nvPr/>
        </p:nvPicPr>
        <p:blipFill rotWithShape="1">
          <a:blip r:embed="rId9">
            <a:alphaModFix/>
          </a:blip>
          <a:srcRect b="1886" l="0" r="3447" t="0"/>
          <a:stretch/>
        </p:blipFill>
        <p:spPr>
          <a:xfrm>
            <a:off x="2471622" y="9222524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5257800" y="2933700"/>
            <a:ext cx="11500224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6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Design and implementation of an initial assessment in the project</a:t>
            </a:r>
            <a:endParaRPr b="1" sz="54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025776" y="6585063"/>
            <a:ext cx="11500224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500" u="none" cap="none" strike="noStrike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36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Logotipo, nombre de la empresa&#10;&#10;El contenido generado por IA puede ser incorrecto." id="222" name="Google Shape;222;p7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569195" y="9208585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>
            <a:off x="812042" y="1104900"/>
            <a:ext cx="13563600" cy="7443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Survey</a:t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sections: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Identification of stakeholders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Composition of teams dedicated to EU funds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Knowledge of the different funding tools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Challenges in the different phases of the process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Alignment of priorities with the general planning of the Ministry of Health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Assessment of planning and monitoring tools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Assessment of coordination with the Ministry of Health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Good practices and lessons learned identified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35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838200" y="342900"/>
            <a:ext cx="811530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b="1" sz="36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13182600" y="1257300"/>
            <a:ext cx="3200400" cy="685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 responses</a:t>
            </a:r>
            <a:endParaRPr/>
          </a:p>
        </p:txBody>
      </p:sp>
      <p:pic>
        <p:nvPicPr>
          <p:cNvPr descr="Logotipo, nombre de la empresa&#10;&#10;El contenido generado por IA puede ser incorrecto." id="230" name="Google Shape;230;p8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325012" y="8232853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6050797" y="1790700"/>
            <a:ext cx="811530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31356E"/>
                </a:solidFill>
                <a:latin typeface="Montserrat"/>
                <a:ea typeface="Montserrat"/>
                <a:cs typeface="Montserrat"/>
                <a:sym typeface="Montserrat"/>
              </a:rPr>
              <a:t>METHODOLOGY</a:t>
            </a:r>
            <a:endParaRPr b="1" sz="3800">
              <a:solidFill>
                <a:srgbClr val="3135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6025776" y="2476500"/>
            <a:ext cx="11500224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rgbClr val="525471"/>
              </a:buClr>
              <a:buSzPts val="3600"/>
              <a:buFont typeface="Montserrat SemiBold"/>
              <a:buNone/>
            </a:pPr>
            <a:r>
              <a:rPr b="0" i="0" lang="es-ES" sz="3600" u="none" cap="none" strike="noStrike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Interviews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6025776" y="3314700"/>
            <a:ext cx="11500224" cy="4304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Semi-structured interviews with sections:</a:t>
            </a:r>
            <a:endParaRPr/>
          </a:p>
          <a:p>
            <a:pPr indent="-742950" lvl="0" marL="742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Institutional role and responsibilities </a:t>
            </a:r>
            <a:endParaRPr/>
          </a:p>
          <a:p>
            <a:pPr indent="-742950" lvl="0" marL="742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and coordination mechanisms </a:t>
            </a:r>
            <a:endParaRPr/>
          </a:p>
          <a:p>
            <a:pPr indent="-742950" lvl="0" marL="742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tools</a:t>
            </a:r>
            <a:endParaRPr/>
          </a:p>
          <a:p>
            <a:pPr indent="-742950" lvl="0" marL="742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Lessons learned </a:t>
            </a:r>
            <a:endParaRPr/>
          </a:p>
          <a:p>
            <a:pPr indent="-742950" lvl="0" marL="7429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s-E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025776" y="6585063"/>
            <a:ext cx="11500224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500" u="none" cap="none" strike="noStrike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3600">
              <a:solidFill>
                <a:srgbClr val="52547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3944600" y="2170530"/>
            <a:ext cx="3200400" cy="685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52547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 Interviews</a:t>
            </a:r>
            <a:endParaRPr/>
          </a:p>
        </p:txBody>
      </p:sp>
      <p:pic>
        <p:nvPicPr>
          <p:cNvPr descr="Logotipo, nombre de la empresa&#10;&#10;El contenido generado por IA puede ser incorrecto." id="240" name="Google Shape;240;p9"/>
          <p:cNvPicPr preferRelativeResize="0"/>
          <p:nvPr/>
        </p:nvPicPr>
        <p:blipFill rotWithShape="1">
          <a:blip r:embed="rId3">
            <a:alphaModFix/>
          </a:blip>
          <a:srcRect b="1886" l="0" r="3447" t="0"/>
          <a:stretch/>
        </p:blipFill>
        <p:spPr>
          <a:xfrm>
            <a:off x="2220719" y="9166767"/>
            <a:ext cx="2346693" cy="72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SROUR, Ramy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