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655" r:id="rId5"/>
    <p:sldMasterId id="2147483671" r:id="rId6"/>
    <p:sldMasterId id="2147483691" r:id="rId7"/>
    <p:sldMasterId id="2147483708" r:id="rId8"/>
  </p:sldMasterIdLst>
  <p:notesMasterIdLst>
    <p:notesMasterId r:id="rId31"/>
  </p:notesMasterIdLst>
  <p:handoutMasterIdLst>
    <p:handoutMasterId r:id="rId32"/>
  </p:handoutMasterIdLst>
  <p:sldIdLst>
    <p:sldId id="266" r:id="rId9"/>
    <p:sldId id="279" r:id="rId10"/>
    <p:sldId id="2635" r:id="rId11"/>
    <p:sldId id="2627" r:id="rId12"/>
    <p:sldId id="2628" r:id="rId13"/>
    <p:sldId id="2629" r:id="rId14"/>
    <p:sldId id="325" r:id="rId15"/>
    <p:sldId id="2632" r:id="rId16"/>
    <p:sldId id="327" r:id="rId17"/>
    <p:sldId id="328" r:id="rId18"/>
    <p:sldId id="2633" r:id="rId19"/>
    <p:sldId id="300" r:id="rId20"/>
    <p:sldId id="298" r:id="rId21"/>
    <p:sldId id="335" r:id="rId22"/>
    <p:sldId id="2636" r:id="rId23"/>
    <p:sldId id="267" r:id="rId24"/>
    <p:sldId id="2646" r:id="rId25"/>
    <p:sldId id="2639" r:id="rId26"/>
    <p:sldId id="2642" r:id="rId27"/>
    <p:sldId id="2647" r:id="rId28"/>
    <p:sldId id="2640" r:id="rId29"/>
    <p:sldId id="262" r:id="rId30"/>
  </p:sldIdLst>
  <p:sldSz cx="12207875" cy="6858000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5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F5DB56-8797-6C4B-89FC-BE0C31EFD229}" name="MAUER, Nicole" initials="NM" userId="S::mauern@obs.who.int::1e49c3f2-b85c-4f0e-86df-182b47021e57" providerId="AD"/>
  <p188:author id="{9A0ED2A6-B167-AD99-7D4B-E52AE40A8086}" name="PANTELI, Dimitra" initials="DP" userId="S::pantelid@obs.who.int::2e40940a-e4c1-43f8-9b65-6ac8f3f9bfd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652"/>
    <a:srgbClr val="293762"/>
    <a:srgbClr val="54B723"/>
    <a:srgbClr val="FEF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1D1A2F-4847-4697-9D08-49074C8E8798}" v="31" dt="2026-01-27T10:43:06.3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45" autoAdjust="0"/>
    <p:restoredTop sz="77590" autoAdjust="0"/>
  </p:normalViewPr>
  <p:slideViewPr>
    <p:cSldViewPr snapToGrid="0" snapToObjects="1">
      <p:cViewPr varScale="1">
        <p:scale>
          <a:sx n="52" d="100"/>
          <a:sy n="52" d="100"/>
        </p:scale>
        <p:origin x="144" y="-474"/>
      </p:cViewPr>
      <p:guideLst>
        <p:guide orient="horz" pos="2160"/>
        <p:guide pos="38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5BF33-72CA-6F40-BBB5-493788B05362}" type="datetimeFigureOut">
              <a:rPr lang="it-IT" smtClean="0"/>
              <a:t>28/01/2026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240DA-131C-E845-9F05-04C5E2DE1E3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7720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6527F-657C-AA4F-BA10-AFC31AB2A089}" type="datetimeFigureOut">
              <a:rPr lang="it-IT" smtClean="0"/>
              <a:t>28/01/2026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B545F-7C75-8B43-92A8-4A3846CD9A8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8317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B545F-7C75-8B43-92A8-4A3846CD9A82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1516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B545F-7C75-8B43-92A8-4A3846CD9A82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9289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B545F-7C75-8B43-92A8-4A3846CD9A82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8174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https://eurohealthobservatory.who.int/publications/m/eu-resources-for-investing-in-and-strengthening-health-systems-tailored-options-for-austria-belgium-and-slovenia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B545F-7C75-8B43-92A8-4A3846CD9A82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9787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B545F-7C75-8B43-92A8-4A3846CD9A82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116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B545F-7C75-8B43-92A8-4A3846CD9A82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798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B545F-7C75-8B43-92A8-4A3846CD9A82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16077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E063D-43AB-93A2-CBC9-E15A94667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7BECF4-B185-5EBD-61EC-27852CA956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AAAEB6-F908-A370-9709-C40AE58CA0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E5967-E9F7-2A31-C2E9-015D4D25F8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B545F-7C75-8B43-92A8-4A3846CD9A82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46109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B545F-7C75-8B43-92A8-4A3846CD9A82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7762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A6FDB-8D08-B885-1D12-CB7501D93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9A4F4F-4BB1-3032-4868-FF1700E0F5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C643A5-7B94-9485-BB42-B607A8E9B4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98377-B3CD-A1D5-6DD9-B36A3DCB07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B545F-7C75-8B43-92A8-4A3846CD9A82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00315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B545F-7C75-8B43-92A8-4A3846CD9A82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2261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B545F-7C75-8B43-92A8-4A3846CD9A82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03248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B545F-7C75-8B43-92A8-4A3846CD9A82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8094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B545F-7C75-8B43-92A8-4A3846CD9A8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1754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B545F-7C75-8B43-92A8-4A3846CD9A8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9052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B545F-7C75-8B43-92A8-4A3846CD9A8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2571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2BE2C-F311-4634-BD4A-6196C1FA4F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37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2BE2C-F311-4634-BD4A-6196C1FA4F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39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2BE2C-F311-4634-BD4A-6196C1FA4F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79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2BE2C-F311-4634-BD4A-6196C1FA4F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16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fif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fif"/><Relationship Id="rId7" Type="http://schemas.openxmlformats.org/officeDocument/2006/relationships/image" Target="../media/image23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22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 Europ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752475"/>
            <a:ext cx="11000556" cy="1742168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32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32pt; #</a:t>
            </a:r>
            <a:r>
              <a:rPr lang="is-IS" dirty="0"/>
              <a:t>293762</a:t>
            </a:r>
          </a:p>
          <a:p>
            <a:pPr lvl="0"/>
            <a:r>
              <a:rPr lang="is-IS" dirty="0"/>
              <a:t>(max 3 lines)</a:t>
            </a:r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7" hasCustomPrompt="1"/>
          </p:nvPr>
        </p:nvSpPr>
        <p:spPr>
          <a:xfrm>
            <a:off x="620713" y="2739118"/>
            <a:ext cx="7761287" cy="24497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SPEAKERS: </a:t>
            </a:r>
            <a:r>
              <a:rPr lang="it-IT" dirty="0" err="1"/>
              <a:t>Arial</a:t>
            </a:r>
            <a:r>
              <a:rPr lang="it-IT" dirty="0"/>
              <a:t> Regular; 18pt; #</a:t>
            </a:r>
            <a:r>
              <a:rPr lang="is-IS" dirty="0"/>
              <a:t>293762</a:t>
            </a:r>
            <a:endParaRPr lang="it-IT" dirty="0"/>
          </a:p>
        </p:txBody>
      </p:sp>
      <p:sp>
        <p:nvSpPr>
          <p:cNvPr id="10" name="Segnaposto testo 8"/>
          <p:cNvSpPr>
            <a:spLocks noGrp="1"/>
          </p:cNvSpPr>
          <p:nvPr>
            <p:ph type="body" sz="quarter" idx="18" hasCustomPrompt="1"/>
          </p:nvPr>
        </p:nvSpPr>
        <p:spPr>
          <a:xfrm>
            <a:off x="620714" y="5267535"/>
            <a:ext cx="7842930" cy="41117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DATE: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</a:t>
            </a:r>
            <a:r>
              <a:rPr lang="is-IS" dirty="0"/>
              <a:t>293762</a:t>
            </a:r>
            <a:endParaRPr lang="it-IT" dirty="0"/>
          </a:p>
        </p:txBody>
      </p:sp>
      <p:sp>
        <p:nvSpPr>
          <p:cNvPr id="14" name="CasellaDiTesto 13"/>
          <p:cNvSpPr txBox="1"/>
          <p:nvPr userDrawn="1"/>
        </p:nvSpPr>
        <p:spPr>
          <a:xfrm>
            <a:off x="619945" y="6247703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chemeClr val="bg1"/>
                </a:solidFill>
                <a:latin typeface="Arial  "/>
                <a:cs typeface="Arial  "/>
              </a:rPr>
              <a:t>healthobservatory.eu</a:t>
            </a:r>
            <a:endParaRPr lang="it-IT" sz="1000" dirty="0">
              <a:solidFill>
                <a:schemeClr val="bg1"/>
              </a:solidFill>
              <a:latin typeface="Arial  "/>
              <a:cs typeface="Arial  "/>
            </a:endParaRPr>
          </a:p>
        </p:txBody>
      </p:sp>
      <p:sp>
        <p:nvSpPr>
          <p:cNvPr id="15" name="CasellaDiTesto 14"/>
          <p:cNvSpPr txBox="1"/>
          <p:nvPr userDrawn="1"/>
        </p:nvSpPr>
        <p:spPr>
          <a:xfrm>
            <a:off x="2375536" y="6247703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chemeClr val="bg1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chemeClr val="bg1"/>
              </a:solidFill>
              <a:latin typeface="Arial   "/>
              <a:cs typeface="Arial   "/>
            </a:endParaRPr>
          </a:p>
        </p:txBody>
      </p:sp>
      <p:sp>
        <p:nvSpPr>
          <p:cNvPr id="16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3496117" y="6246144"/>
            <a:ext cx="2781312" cy="3635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8692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YELLOW (more institutions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979261"/>
            <a:ext cx="11000556" cy="1742168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SECTION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  <a:p>
            <a:pPr lvl="0"/>
            <a:r>
              <a:rPr lang="is-IS" dirty="0"/>
              <a:t>(max 3 lines)</a:t>
            </a:r>
          </a:p>
        </p:txBody>
      </p:sp>
      <p:sp>
        <p:nvSpPr>
          <p:cNvPr id="4" name="Segnaposto testo 10"/>
          <p:cNvSpPr>
            <a:spLocks noGrp="1"/>
          </p:cNvSpPr>
          <p:nvPr>
            <p:ph type="body" sz="quarter" idx="17" hasCustomPrompt="1"/>
          </p:nvPr>
        </p:nvSpPr>
        <p:spPr>
          <a:xfrm>
            <a:off x="619945" y="3002642"/>
            <a:ext cx="11000556" cy="96157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400" b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SECTION SUBTITLE: </a:t>
            </a:r>
            <a:r>
              <a:rPr lang="it-IT" dirty="0" err="1"/>
              <a:t>Arial</a:t>
            </a:r>
            <a:r>
              <a:rPr lang="it-IT" dirty="0"/>
              <a:t> Regular; 24pt; #</a:t>
            </a:r>
            <a:r>
              <a:rPr lang="is-IS" dirty="0"/>
              <a:t>293762</a:t>
            </a:r>
          </a:p>
          <a:p>
            <a:pPr lvl="0"/>
            <a:r>
              <a:rPr lang="is-IS" dirty="0"/>
              <a:t>(max 3 lines)</a:t>
            </a:r>
          </a:p>
        </p:txBody>
      </p:sp>
      <p:sp>
        <p:nvSpPr>
          <p:cNvPr id="5" name="Segnaposto immagine 2"/>
          <p:cNvSpPr>
            <a:spLocks noGrp="1"/>
          </p:cNvSpPr>
          <p:nvPr>
            <p:ph type="pic" sz="quarter" idx="19" hasCustomPrompt="1"/>
          </p:nvPr>
        </p:nvSpPr>
        <p:spPr>
          <a:xfrm>
            <a:off x="7429501" y="5506357"/>
            <a:ext cx="1966696" cy="7347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6" name="Segnaposto immagine 2"/>
          <p:cNvSpPr>
            <a:spLocks noGrp="1"/>
          </p:cNvSpPr>
          <p:nvPr>
            <p:ph type="pic" sz="quarter" idx="20" hasCustomPrompt="1"/>
          </p:nvPr>
        </p:nvSpPr>
        <p:spPr>
          <a:xfrm>
            <a:off x="5098144" y="5506357"/>
            <a:ext cx="1966696" cy="7347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03743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GRAY (more institutions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979261"/>
            <a:ext cx="11000556" cy="1742168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SECTION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  <a:p>
            <a:pPr lvl="0"/>
            <a:r>
              <a:rPr lang="is-IS" dirty="0"/>
              <a:t>(max 3 lines)</a:t>
            </a:r>
          </a:p>
        </p:txBody>
      </p:sp>
      <p:sp>
        <p:nvSpPr>
          <p:cNvPr id="4" name="Segnaposto testo 10"/>
          <p:cNvSpPr>
            <a:spLocks noGrp="1"/>
          </p:cNvSpPr>
          <p:nvPr>
            <p:ph type="body" sz="quarter" idx="17" hasCustomPrompt="1"/>
          </p:nvPr>
        </p:nvSpPr>
        <p:spPr>
          <a:xfrm>
            <a:off x="619945" y="3002642"/>
            <a:ext cx="11000556" cy="96157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400" b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SECTION SUBTITLE: </a:t>
            </a:r>
            <a:r>
              <a:rPr lang="it-IT" dirty="0" err="1"/>
              <a:t>Arial</a:t>
            </a:r>
            <a:r>
              <a:rPr lang="it-IT" dirty="0"/>
              <a:t> Regular; 24pt; #</a:t>
            </a:r>
            <a:r>
              <a:rPr lang="is-IS" dirty="0"/>
              <a:t>293762</a:t>
            </a:r>
          </a:p>
          <a:p>
            <a:pPr lvl="0"/>
            <a:r>
              <a:rPr lang="is-IS" dirty="0"/>
              <a:t>(max 3 lines)</a:t>
            </a:r>
          </a:p>
        </p:txBody>
      </p:sp>
      <p:sp>
        <p:nvSpPr>
          <p:cNvPr id="5" name="Segnaposto immagine 2"/>
          <p:cNvSpPr>
            <a:spLocks noGrp="1"/>
          </p:cNvSpPr>
          <p:nvPr>
            <p:ph type="pic" sz="quarter" idx="19" hasCustomPrompt="1"/>
          </p:nvPr>
        </p:nvSpPr>
        <p:spPr>
          <a:xfrm>
            <a:off x="7429501" y="5506357"/>
            <a:ext cx="1966696" cy="7347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6" name="Segnaposto immagine 2"/>
          <p:cNvSpPr>
            <a:spLocks noGrp="1"/>
          </p:cNvSpPr>
          <p:nvPr>
            <p:ph type="pic" sz="quarter" idx="20" hasCustomPrompt="1"/>
          </p:nvPr>
        </p:nvSpPr>
        <p:spPr>
          <a:xfrm>
            <a:off x="5098144" y="5506357"/>
            <a:ext cx="1966696" cy="7347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1232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blank spac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 userDrawn="1"/>
        </p:nvSpPr>
        <p:spPr>
          <a:xfrm>
            <a:off x="619945" y="6493924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293762"/>
                </a:solidFill>
                <a:latin typeface="Arial  "/>
                <a:cs typeface="Arial  "/>
              </a:rPr>
              <a:t>healthobservatory.eu</a:t>
            </a:r>
            <a:endParaRPr lang="it-IT" sz="1000" dirty="0">
              <a:solidFill>
                <a:srgbClr val="293762"/>
              </a:solidFill>
              <a:latin typeface="Arial  "/>
              <a:cs typeface="Arial  "/>
            </a:endParaRPr>
          </a:p>
        </p:txBody>
      </p:sp>
      <p:sp>
        <p:nvSpPr>
          <p:cNvPr id="14" name="CasellaDiTesto 13"/>
          <p:cNvSpPr txBox="1"/>
          <p:nvPr userDrawn="1"/>
        </p:nvSpPr>
        <p:spPr>
          <a:xfrm>
            <a:off x="2375536" y="6493924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93762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rgbClr val="293762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rgbClr val="293762"/>
              </a:solidFill>
              <a:latin typeface="Arial   "/>
              <a:cs typeface="Arial   "/>
            </a:endParaRPr>
          </a:p>
        </p:txBody>
      </p:sp>
      <p:sp>
        <p:nvSpPr>
          <p:cNvPr id="15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3496117" y="6494463"/>
            <a:ext cx="3021012" cy="363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16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307975"/>
            <a:ext cx="11000556" cy="42681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</p:txBody>
      </p:sp>
      <p:cxnSp>
        <p:nvCxnSpPr>
          <p:cNvPr id="17" name="Connettore 1 16"/>
          <p:cNvCxnSpPr/>
          <p:nvPr userDrawn="1"/>
        </p:nvCxnSpPr>
        <p:spPr>
          <a:xfrm>
            <a:off x="619945" y="916214"/>
            <a:ext cx="11000555" cy="0"/>
          </a:xfrm>
          <a:prstGeom prst="line">
            <a:avLst/>
          </a:prstGeom>
          <a:ln>
            <a:solidFill>
              <a:srgbClr val="29376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9944" y="1089254"/>
            <a:ext cx="11000556" cy="48917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SUBTITLE: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#293762</a:t>
            </a:r>
          </a:p>
          <a:p>
            <a:pPr lvl="0"/>
            <a:r>
              <a:rPr lang="it-IT" dirty="0"/>
              <a:t>(</a:t>
            </a:r>
            <a:r>
              <a:rPr lang="it-IT" dirty="0" err="1"/>
              <a:t>Max</a:t>
            </a:r>
            <a:r>
              <a:rPr lang="it-IT" dirty="0"/>
              <a:t> 2 </a:t>
            </a:r>
            <a:r>
              <a:rPr lang="it-IT" dirty="0" err="1"/>
              <a:t>lines</a:t>
            </a:r>
            <a:r>
              <a:rPr lang="it-IT" dirty="0"/>
              <a:t>)</a:t>
            </a:r>
          </a:p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3547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bullet poin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 userDrawn="1"/>
        </p:nvSpPr>
        <p:spPr>
          <a:xfrm>
            <a:off x="619945" y="6493924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293762"/>
                </a:solidFill>
                <a:latin typeface="Arial  "/>
                <a:cs typeface="Arial  "/>
              </a:rPr>
              <a:t>healthobservatory.eu</a:t>
            </a:r>
            <a:endParaRPr lang="it-IT" sz="1000" dirty="0">
              <a:solidFill>
                <a:srgbClr val="293762"/>
              </a:solidFill>
              <a:latin typeface="Arial  "/>
              <a:cs typeface="Arial  "/>
            </a:endParaRPr>
          </a:p>
        </p:txBody>
      </p:sp>
      <p:sp>
        <p:nvSpPr>
          <p:cNvPr id="8" name="CasellaDiTesto 7"/>
          <p:cNvSpPr txBox="1"/>
          <p:nvPr userDrawn="1"/>
        </p:nvSpPr>
        <p:spPr>
          <a:xfrm>
            <a:off x="2375536" y="6493924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93762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rgbClr val="293762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rgbClr val="293762"/>
              </a:solidFill>
              <a:latin typeface="Arial   "/>
              <a:cs typeface="Arial   "/>
            </a:endParaRPr>
          </a:p>
        </p:txBody>
      </p:sp>
      <p:sp>
        <p:nvSpPr>
          <p:cNvPr id="9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3496117" y="6494463"/>
            <a:ext cx="3021012" cy="363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307975"/>
            <a:ext cx="11000556" cy="42681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</p:txBody>
      </p:sp>
      <p:cxnSp>
        <p:nvCxnSpPr>
          <p:cNvPr id="15" name="Connettore 1 14"/>
          <p:cNvCxnSpPr/>
          <p:nvPr userDrawn="1"/>
        </p:nvCxnSpPr>
        <p:spPr>
          <a:xfrm>
            <a:off x="619945" y="916214"/>
            <a:ext cx="11000555" cy="0"/>
          </a:xfrm>
          <a:prstGeom prst="line">
            <a:avLst/>
          </a:prstGeom>
          <a:ln>
            <a:solidFill>
              <a:srgbClr val="29376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egnaposto testo 16"/>
          <p:cNvSpPr>
            <a:spLocks noGrp="1"/>
          </p:cNvSpPr>
          <p:nvPr>
            <p:ph type="body" sz="quarter" idx="18" hasCustomPrompt="1"/>
          </p:nvPr>
        </p:nvSpPr>
        <p:spPr>
          <a:xfrm>
            <a:off x="619944" y="1814741"/>
            <a:ext cx="11000556" cy="29935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 algn="l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 algn="l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 algn="l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List </a:t>
            </a:r>
            <a:r>
              <a:rPr lang="it-IT" dirty="0" err="1"/>
              <a:t>title</a:t>
            </a:r>
            <a:r>
              <a:rPr lang="it-IT" dirty="0"/>
              <a:t>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12pt; #293762</a:t>
            </a:r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9" hasCustomPrompt="1"/>
          </p:nvPr>
        </p:nvSpPr>
        <p:spPr>
          <a:xfrm>
            <a:off x="619946" y="2267857"/>
            <a:ext cx="5403482" cy="3818618"/>
          </a:xfrm>
          <a:prstGeom prst="rect">
            <a:avLst/>
          </a:prstGeom>
        </p:spPr>
        <p:txBody>
          <a:bodyPr vert="horz"/>
          <a:lstStyle>
            <a:lvl1pPr marL="1714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2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List item 1: </a:t>
            </a:r>
            <a:r>
              <a:rPr lang="it-IT" dirty="0" err="1"/>
              <a:t>Arial</a:t>
            </a:r>
            <a:r>
              <a:rPr lang="it-IT" dirty="0"/>
              <a:t> Regular; 12pt; #293762</a:t>
            </a:r>
          </a:p>
          <a:p>
            <a:pPr lvl="0"/>
            <a:r>
              <a:rPr lang="it-IT" dirty="0"/>
              <a:t>List item 2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t-IT" dirty="0"/>
              <a:t>List item 3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t-IT" dirty="0"/>
              <a:t>List item 4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t-IT" dirty="0"/>
              <a:t>List item 5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t-IT" dirty="0"/>
              <a:t>List item 6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t-IT" dirty="0"/>
              <a:t>List item 7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mr-IN" dirty="0"/>
              <a:t>…</a:t>
            </a:r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</p:txBody>
      </p:sp>
      <p:sp>
        <p:nvSpPr>
          <p:cNvPr id="23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9944" y="1089254"/>
            <a:ext cx="11000556" cy="48917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SUBTITLE: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#293762</a:t>
            </a:r>
          </a:p>
          <a:p>
            <a:pPr lvl="0"/>
            <a:r>
              <a:rPr lang="it-IT" dirty="0"/>
              <a:t>(</a:t>
            </a:r>
            <a:r>
              <a:rPr lang="it-IT" dirty="0" err="1"/>
              <a:t>Max</a:t>
            </a:r>
            <a:r>
              <a:rPr lang="it-IT" dirty="0"/>
              <a:t> 2 </a:t>
            </a:r>
            <a:r>
              <a:rPr lang="it-IT" dirty="0" err="1"/>
              <a:t>lines</a:t>
            </a:r>
            <a:r>
              <a:rPr lang="it-IT" dirty="0"/>
              <a:t>)</a:t>
            </a:r>
          </a:p>
          <a:p>
            <a:pPr lvl="0"/>
            <a:endParaRPr lang="it-IT" dirty="0"/>
          </a:p>
        </p:txBody>
      </p:sp>
      <p:sp>
        <p:nvSpPr>
          <p:cNvPr id="26" name="Segnaposto testo 18"/>
          <p:cNvSpPr>
            <a:spLocks noGrp="1"/>
          </p:cNvSpPr>
          <p:nvPr>
            <p:ph type="body" sz="quarter" idx="20" hasCustomPrompt="1"/>
          </p:nvPr>
        </p:nvSpPr>
        <p:spPr>
          <a:xfrm>
            <a:off x="6217018" y="2267857"/>
            <a:ext cx="5403482" cy="3818618"/>
          </a:xfrm>
          <a:prstGeom prst="rect">
            <a:avLst/>
          </a:prstGeom>
        </p:spPr>
        <p:txBody>
          <a:bodyPr vert="horz"/>
          <a:lstStyle>
            <a:lvl1pPr marL="1714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2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List item 1: </a:t>
            </a:r>
            <a:r>
              <a:rPr lang="it-IT" dirty="0" err="1"/>
              <a:t>Arial</a:t>
            </a:r>
            <a:r>
              <a:rPr lang="it-IT" dirty="0"/>
              <a:t> Regular; 12pt; #293762</a:t>
            </a:r>
          </a:p>
          <a:p>
            <a:pPr lvl="0"/>
            <a:r>
              <a:rPr lang="it-IT" dirty="0"/>
              <a:t>List item 2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t-IT" dirty="0"/>
              <a:t>List item 3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t-IT" dirty="0"/>
              <a:t>List item 4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t-IT" dirty="0"/>
              <a:t>List item 5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t-IT" dirty="0"/>
              <a:t>List item 6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t-IT" dirty="0"/>
              <a:t>List item 7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mr-IN" dirty="0"/>
              <a:t>…</a:t>
            </a:r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7386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tab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16"/>
          <p:cNvSpPr>
            <a:spLocks noGrp="1"/>
          </p:cNvSpPr>
          <p:nvPr>
            <p:ph type="body" sz="quarter" idx="18" hasCustomPrompt="1"/>
          </p:nvPr>
        </p:nvSpPr>
        <p:spPr>
          <a:xfrm>
            <a:off x="617778" y="1678441"/>
            <a:ext cx="11002721" cy="299357"/>
          </a:xfrm>
          <a:prstGeom prst="rect">
            <a:avLst/>
          </a:prstGeom>
          <a:solidFill>
            <a:srgbClr val="F5D652"/>
          </a:solidFill>
        </p:spPr>
        <p:txBody>
          <a:bodyPr vert="horz"/>
          <a:lstStyle>
            <a:lvl1pPr marL="0" indent="0" algn="l">
              <a:buNone/>
              <a:defRPr sz="12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 algn="l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 algn="l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 algn="l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 err="1"/>
              <a:t>Table</a:t>
            </a:r>
            <a:r>
              <a:rPr lang="it-IT" dirty="0"/>
              <a:t> </a:t>
            </a:r>
            <a:r>
              <a:rPr lang="it-IT" dirty="0" err="1"/>
              <a:t>title</a:t>
            </a:r>
            <a:r>
              <a:rPr lang="it-IT" dirty="0"/>
              <a:t>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12pt; #293762</a:t>
            </a:r>
          </a:p>
        </p:txBody>
      </p:sp>
      <p:sp>
        <p:nvSpPr>
          <p:cNvPr id="13" name="Segnaposto tabella 12"/>
          <p:cNvSpPr>
            <a:spLocks noGrp="1"/>
          </p:cNvSpPr>
          <p:nvPr>
            <p:ph type="tbl" sz="quarter" idx="19" hasCustomPrompt="1"/>
          </p:nvPr>
        </p:nvSpPr>
        <p:spPr>
          <a:xfrm>
            <a:off x="619944" y="1977799"/>
            <a:ext cx="11000557" cy="42452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 err="1"/>
              <a:t>Table</a:t>
            </a:r>
            <a:endParaRPr lang="it-IT" dirty="0"/>
          </a:p>
        </p:txBody>
      </p:sp>
      <p:sp>
        <p:nvSpPr>
          <p:cNvPr id="14" name="CasellaDiTesto 13"/>
          <p:cNvSpPr txBox="1"/>
          <p:nvPr userDrawn="1"/>
        </p:nvSpPr>
        <p:spPr>
          <a:xfrm>
            <a:off x="619945" y="6493924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293762"/>
                </a:solidFill>
                <a:latin typeface="Arial  "/>
                <a:cs typeface="Arial  "/>
              </a:rPr>
              <a:t>healthobservatory.eu</a:t>
            </a:r>
            <a:endParaRPr lang="it-IT" sz="1000" dirty="0">
              <a:solidFill>
                <a:srgbClr val="293762"/>
              </a:solidFill>
              <a:latin typeface="Arial  "/>
              <a:cs typeface="Arial  "/>
            </a:endParaRPr>
          </a:p>
        </p:txBody>
      </p:sp>
      <p:sp>
        <p:nvSpPr>
          <p:cNvPr id="15" name="CasellaDiTesto 14"/>
          <p:cNvSpPr txBox="1"/>
          <p:nvPr userDrawn="1"/>
        </p:nvSpPr>
        <p:spPr>
          <a:xfrm>
            <a:off x="2375536" y="6493924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93762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rgbClr val="293762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rgbClr val="293762"/>
              </a:solidFill>
              <a:latin typeface="Arial   "/>
              <a:cs typeface="Arial   "/>
            </a:endParaRPr>
          </a:p>
        </p:txBody>
      </p:sp>
      <p:sp>
        <p:nvSpPr>
          <p:cNvPr id="16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3496117" y="6494463"/>
            <a:ext cx="3021012" cy="363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17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307975"/>
            <a:ext cx="11000556" cy="42681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</p:txBody>
      </p:sp>
      <p:cxnSp>
        <p:nvCxnSpPr>
          <p:cNvPr id="18" name="Connettore 1 17"/>
          <p:cNvCxnSpPr/>
          <p:nvPr userDrawn="1"/>
        </p:nvCxnSpPr>
        <p:spPr>
          <a:xfrm>
            <a:off x="619945" y="916214"/>
            <a:ext cx="11000555" cy="0"/>
          </a:xfrm>
          <a:prstGeom prst="line">
            <a:avLst/>
          </a:prstGeom>
          <a:ln>
            <a:solidFill>
              <a:srgbClr val="29376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9944" y="1089254"/>
            <a:ext cx="11000556" cy="48917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SUBTITLE: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#293762</a:t>
            </a:r>
          </a:p>
          <a:p>
            <a:pPr lvl="0"/>
            <a:r>
              <a:rPr lang="it-IT" dirty="0"/>
              <a:t>(</a:t>
            </a:r>
            <a:r>
              <a:rPr lang="it-IT" dirty="0" err="1"/>
              <a:t>Max</a:t>
            </a:r>
            <a:r>
              <a:rPr lang="it-IT" dirty="0"/>
              <a:t> 2 </a:t>
            </a:r>
            <a:r>
              <a:rPr lang="it-IT" dirty="0" err="1"/>
              <a:t>lines</a:t>
            </a:r>
            <a:r>
              <a:rPr lang="it-IT" dirty="0"/>
              <a:t>)</a:t>
            </a:r>
          </a:p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6380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- network and light beam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E14A704-B8E5-DBDE-7201-7C7FAE30509B}"/>
              </a:ext>
            </a:extLst>
          </p:cNvPr>
          <p:cNvSpPr txBox="1"/>
          <p:nvPr userDrawn="1"/>
        </p:nvSpPr>
        <p:spPr>
          <a:xfrm>
            <a:off x="4655106" y="6200037"/>
            <a:ext cx="1613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1F284F"/>
                </a:solidFill>
                <a:latin typeface="Arial  "/>
                <a:cs typeface="Arial  "/>
              </a:rPr>
              <a:t>eurohealthobservatory.eu</a:t>
            </a:r>
            <a:endParaRPr lang="it-IT" sz="1000" dirty="0">
              <a:solidFill>
                <a:srgbClr val="1F284F"/>
              </a:solidFill>
              <a:latin typeface="Arial  "/>
              <a:cs typeface="Arial  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975FE21-FC7F-1BF0-20C7-F932339C49BA}"/>
              </a:ext>
            </a:extLst>
          </p:cNvPr>
          <p:cNvSpPr txBox="1"/>
          <p:nvPr userDrawn="1"/>
        </p:nvSpPr>
        <p:spPr>
          <a:xfrm>
            <a:off x="6419515" y="6200037"/>
            <a:ext cx="11218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>
                <a:solidFill>
                  <a:srgbClr val="1F284F"/>
                </a:solidFill>
                <a:latin typeface="Arial   "/>
                <a:cs typeface="Arial   "/>
              </a:rPr>
              <a:t>@</a:t>
            </a:r>
            <a:r>
              <a:rPr lang="it-IT" sz="1000" err="1">
                <a:solidFill>
                  <a:srgbClr val="1F284F"/>
                </a:solidFill>
                <a:latin typeface="Arial   "/>
                <a:cs typeface="Arial   "/>
              </a:rPr>
              <a:t>OBSHealth</a:t>
            </a:r>
            <a:endParaRPr lang="it-IT" sz="1000">
              <a:solidFill>
                <a:srgbClr val="1F284F"/>
              </a:solidFill>
              <a:latin typeface="Arial   "/>
              <a:cs typeface="Arial   "/>
            </a:endParaRPr>
          </a:p>
        </p:txBody>
      </p:sp>
      <p:sp>
        <p:nvSpPr>
          <p:cNvPr id="19" name="Segnaposto testo 2">
            <a:extLst>
              <a:ext uri="{FF2B5EF4-FFF2-40B4-BE49-F238E27FC236}">
                <a16:creationId xmlns:a16="http://schemas.microsoft.com/office/drawing/2014/main" id="{24410A44-62D8-272B-E8F6-18E4F393C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48661" y="6199740"/>
            <a:ext cx="2416156" cy="386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1F28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>
                <a:solidFill>
                  <a:srgbClr val="1F28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000">
                <a:solidFill>
                  <a:srgbClr val="1F28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00">
                <a:solidFill>
                  <a:srgbClr val="1F28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00">
                <a:solidFill>
                  <a:srgbClr val="1F28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#HASHTAG_PLACEHOLDER</a:t>
            </a:r>
          </a:p>
        </p:txBody>
      </p:sp>
      <p:sp>
        <p:nvSpPr>
          <p:cNvPr id="20" name="Segnaposto testo 9">
            <a:extLst>
              <a:ext uri="{FF2B5EF4-FFF2-40B4-BE49-F238E27FC236}">
                <a16:creationId xmlns:a16="http://schemas.microsoft.com/office/drawing/2014/main" id="{0AC8ABB9-63B5-7CA8-7F8D-4CB8B4CB24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713" y="6149007"/>
            <a:ext cx="5995168" cy="2968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baseline="0">
                <a:solidFill>
                  <a:srgbClr val="1F284F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latin typeface="Arial"/>
                <a:cs typeface="Arial"/>
              </a:defRPr>
            </a:lvl2pPr>
            <a:lvl3pPr marL="914400" indent="0">
              <a:buNone/>
              <a:defRPr sz="1800">
                <a:latin typeface="Arial"/>
                <a:cs typeface="Arial"/>
              </a:defRPr>
            </a:lvl3pPr>
            <a:lvl4pPr marL="1371600" indent="0">
              <a:buNone/>
              <a:defRPr sz="1800">
                <a:latin typeface="Arial"/>
                <a:cs typeface="Arial"/>
              </a:defRPr>
            </a:lvl4pPr>
            <a:lvl5pPr marL="1828800" indent="0"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Arial </a:t>
            </a:r>
            <a:r>
              <a:rPr lang="it-IT" dirty="0" err="1"/>
              <a:t>bold</a:t>
            </a:r>
            <a:r>
              <a:rPr lang="it-IT" dirty="0"/>
              <a:t> 18pt #</a:t>
            </a:r>
            <a:r>
              <a:rPr lang="is-IS" dirty="0"/>
              <a:t>293762</a:t>
            </a:r>
            <a:r>
              <a:rPr lang="it-IT" dirty="0"/>
              <a:t> DATE: 25 </a:t>
            </a:r>
            <a:r>
              <a:rPr lang="it-IT" dirty="0" err="1"/>
              <a:t>October</a:t>
            </a:r>
            <a:r>
              <a:rPr lang="it-IT" dirty="0"/>
              <a:t> 2021</a:t>
            </a:r>
          </a:p>
        </p:txBody>
      </p:sp>
      <p:sp>
        <p:nvSpPr>
          <p:cNvPr id="25" name="Segnaposto testo 23">
            <a:extLst>
              <a:ext uri="{FF2B5EF4-FFF2-40B4-BE49-F238E27FC236}">
                <a16:creationId xmlns:a16="http://schemas.microsoft.com/office/drawing/2014/main" id="{7B472968-415B-37D7-05AA-825920236A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713" y="827225"/>
            <a:ext cx="10744200" cy="1543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1F28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TITLE: Arial </a:t>
            </a:r>
            <a:r>
              <a:rPr lang="it-IT" dirty="0" err="1"/>
              <a:t>Bold</a:t>
            </a:r>
            <a:r>
              <a:rPr lang="it-IT" dirty="0"/>
              <a:t> 32pt #293762 </a:t>
            </a: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consectetuer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</a:t>
            </a:r>
            <a:r>
              <a:rPr lang="it-IT" dirty="0" err="1"/>
              <a:t>diam</a:t>
            </a:r>
            <a:r>
              <a:rPr lang="it-IT" dirty="0"/>
              <a:t> </a:t>
            </a:r>
            <a:r>
              <a:rPr lang="it-IT" dirty="0" err="1"/>
              <a:t>nonummy</a:t>
            </a:r>
            <a:r>
              <a:rPr lang="it-IT" dirty="0"/>
              <a:t> </a:t>
            </a:r>
            <a:r>
              <a:rPr lang="it-IT" dirty="0" err="1"/>
              <a:t>nibh</a:t>
            </a:r>
            <a:r>
              <a:rPr lang="it-IT" dirty="0"/>
              <a:t> </a:t>
            </a:r>
            <a:r>
              <a:rPr lang="it-IT" dirty="0" err="1"/>
              <a:t>euismod</a:t>
            </a:r>
            <a:r>
              <a:rPr lang="it-IT" dirty="0"/>
              <a:t> </a:t>
            </a:r>
            <a:r>
              <a:rPr lang="it-IT" dirty="0" err="1"/>
              <a:t>tincidunt</a:t>
            </a:r>
            <a:r>
              <a:rPr lang="it-IT" dirty="0"/>
              <a:t> ut </a:t>
            </a:r>
            <a:r>
              <a:rPr lang="it-IT" dirty="0" err="1"/>
              <a:t>laoreet</a:t>
            </a:r>
            <a:r>
              <a:rPr lang="it-IT" dirty="0"/>
              <a:t> dolore magna  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62F51C62-8929-9A71-E6D9-AC22C477F8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0713" y="2524125"/>
            <a:ext cx="10744200" cy="728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1F28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rgbClr val="1F28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>
                <a:solidFill>
                  <a:srgbClr val="1F28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>
                <a:solidFill>
                  <a:srgbClr val="1F28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>
                <a:solidFill>
                  <a:srgbClr val="1F28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Arial </a:t>
            </a:r>
            <a:r>
              <a:rPr lang="it-IT" dirty="0" err="1"/>
              <a:t>Bold</a:t>
            </a:r>
            <a:r>
              <a:rPr lang="it-IT" dirty="0"/>
              <a:t> 18pt #293762 SUBHEADING: </a:t>
            </a: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consectetuer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</a:t>
            </a:r>
            <a:r>
              <a:rPr lang="it-IT" dirty="0" err="1"/>
              <a:t>diam</a:t>
            </a:r>
            <a:r>
              <a:rPr lang="it-IT" dirty="0"/>
              <a:t> </a:t>
            </a:r>
            <a:r>
              <a:rPr lang="it-IT" dirty="0" err="1"/>
              <a:t>nonummy</a:t>
            </a:r>
            <a:r>
              <a:rPr lang="it-IT" dirty="0"/>
              <a:t> </a:t>
            </a:r>
            <a:r>
              <a:rPr lang="it-IT" dirty="0" err="1"/>
              <a:t>nibh</a:t>
            </a:r>
            <a:r>
              <a:rPr lang="it-IT" dirty="0"/>
              <a:t> </a:t>
            </a:r>
            <a:r>
              <a:rPr lang="it-IT" dirty="0" err="1"/>
              <a:t>euismod</a:t>
            </a:r>
            <a:endParaRPr lang="it-IT" dirty="0"/>
          </a:p>
          <a:p>
            <a:pPr lvl="0"/>
            <a:endParaRPr lang="it-IT" dirty="0"/>
          </a:p>
        </p:txBody>
      </p:sp>
      <p:sp>
        <p:nvSpPr>
          <p:cNvPr id="29" name="Segnaposto testo 28">
            <a:extLst>
              <a:ext uri="{FF2B5EF4-FFF2-40B4-BE49-F238E27FC236}">
                <a16:creationId xmlns:a16="http://schemas.microsoft.com/office/drawing/2014/main" id="{55C98975-201A-8CD9-A267-B3AC3867BE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13" y="3376613"/>
            <a:ext cx="10744200" cy="222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F28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Arial regular 18pt #293762 SPACE FOR ADDITIONAL TEXT OR SPEAKER’S LIST: </a:t>
            </a: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consectetuer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</a:t>
            </a:r>
            <a:r>
              <a:rPr lang="it-IT" dirty="0" err="1"/>
              <a:t>diam</a:t>
            </a:r>
            <a:r>
              <a:rPr lang="it-IT" dirty="0"/>
              <a:t> </a:t>
            </a:r>
            <a:r>
              <a:rPr lang="it-IT" dirty="0" err="1"/>
              <a:t>nonummy</a:t>
            </a:r>
            <a:r>
              <a:rPr lang="it-IT" dirty="0"/>
              <a:t> </a:t>
            </a:r>
            <a:r>
              <a:rPr lang="it-IT" dirty="0" err="1"/>
              <a:t>nibh</a:t>
            </a:r>
            <a:r>
              <a:rPr lang="it-IT" dirty="0"/>
              <a:t> </a:t>
            </a:r>
            <a:r>
              <a:rPr lang="it-IT" dirty="0" err="1"/>
              <a:t>euismod</a:t>
            </a:r>
            <a:r>
              <a:rPr lang="it-IT" dirty="0"/>
              <a:t> </a:t>
            </a:r>
            <a:r>
              <a:rPr lang="it-IT" dirty="0" err="1"/>
              <a:t>tincidunt</a:t>
            </a:r>
            <a:r>
              <a:rPr lang="it-IT" dirty="0"/>
              <a:t> ut </a:t>
            </a:r>
            <a:r>
              <a:rPr lang="it-IT" dirty="0" err="1"/>
              <a:t>laoreet</a:t>
            </a:r>
            <a:r>
              <a:rPr lang="it-IT" dirty="0"/>
              <a:t> dolore magna </a:t>
            </a:r>
            <a:r>
              <a:rPr lang="it-IT" dirty="0" err="1"/>
              <a:t>aliquam</a:t>
            </a:r>
            <a:r>
              <a:rPr lang="it-IT" dirty="0"/>
              <a:t> </a:t>
            </a:r>
            <a:r>
              <a:rPr lang="it-IT" dirty="0" err="1"/>
              <a:t>erat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Ut </a:t>
            </a:r>
            <a:r>
              <a:rPr lang="it-IT" dirty="0" err="1"/>
              <a:t>wisi</a:t>
            </a:r>
            <a:r>
              <a:rPr lang="it-IT" dirty="0"/>
              <a:t>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</a:t>
            </a:r>
            <a:r>
              <a:rPr lang="it-IT" dirty="0"/>
              <a:t> </a:t>
            </a:r>
            <a:r>
              <a:rPr lang="it-IT" dirty="0" err="1"/>
              <a:t>tation</a:t>
            </a:r>
            <a:r>
              <a:rPr lang="it-IT" dirty="0"/>
              <a:t> </a:t>
            </a:r>
            <a:r>
              <a:rPr lang="it-IT" dirty="0" err="1"/>
              <a:t>ullamcorper</a:t>
            </a:r>
            <a:r>
              <a:rPr lang="it-IT" dirty="0"/>
              <a:t> </a:t>
            </a:r>
            <a:r>
              <a:rPr lang="it-IT" dirty="0" err="1"/>
              <a:t>suscipit</a:t>
            </a:r>
            <a:r>
              <a:rPr lang="it-IT" dirty="0"/>
              <a:t> </a:t>
            </a:r>
            <a:r>
              <a:rPr lang="it-IT" dirty="0" err="1"/>
              <a:t>lobortis</a:t>
            </a:r>
            <a:r>
              <a:rPr lang="it-IT" dirty="0"/>
              <a:t> </a:t>
            </a:r>
            <a:r>
              <a:rPr lang="it-IT" dirty="0" err="1"/>
              <a:t>nisl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</a:t>
            </a:r>
            <a:r>
              <a:rPr lang="it-IT" dirty="0" err="1"/>
              <a:t>commodo</a:t>
            </a:r>
            <a:r>
              <a:rPr lang="it-IT" dirty="0"/>
              <a:t> </a:t>
            </a:r>
            <a:r>
              <a:rPr lang="it-IT" dirty="0" err="1"/>
              <a:t>consequat</a:t>
            </a:r>
            <a:r>
              <a:rPr lang="it-IT" dirty="0"/>
              <a:t>. </a:t>
            </a:r>
            <a:br>
              <a:rPr lang="it-IT" dirty="0"/>
            </a:br>
            <a:r>
              <a:rPr lang="it-IT" dirty="0"/>
              <a:t>Jane SMITH, </a:t>
            </a:r>
            <a:r>
              <a:rPr lang="it-IT" dirty="0" err="1"/>
              <a:t>Observatory</a:t>
            </a:r>
            <a:r>
              <a:rPr lang="it-IT" dirty="0"/>
              <a:t> on Health Systems and Policies</a:t>
            </a:r>
            <a:br>
              <a:rPr lang="it-IT" dirty="0"/>
            </a:br>
            <a:r>
              <a:rPr lang="it-IT" dirty="0"/>
              <a:t>John SMITH, </a:t>
            </a:r>
            <a:r>
              <a:rPr lang="it-IT" dirty="0" err="1"/>
              <a:t>Observatory</a:t>
            </a:r>
            <a:r>
              <a:rPr lang="it-IT" dirty="0"/>
              <a:t> on Health Systems and Policies</a:t>
            </a:r>
          </a:p>
        </p:txBody>
      </p:sp>
    </p:spTree>
    <p:extLst>
      <p:ext uri="{BB962C8B-B14F-4D97-AF65-F5344CB8AC3E}">
        <p14:creationId xmlns:p14="http://schemas.microsoft.com/office/powerpoint/2010/main" val="4250023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8">
            <a:extLst>
              <a:ext uri="{FF2B5EF4-FFF2-40B4-BE49-F238E27FC236}">
                <a16:creationId xmlns:a16="http://schemas.microsoft.com/office/drawing/2014/main" id="{21BA582D-A599-2781-F2DB-665D3C126876}"/>
              </a:ext>
            </a:extLst>
          </p:cNvPr>
          <p:cNvSpPr txBox="1"/>
          <p:nvPr/>
        </p:nvSpPr>
        <p:spPr>
          <a:xfrm>
            <a:off x="3051969" y="7542224"/>
            <a:ext cx="7550601" cy="1180837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831"/>
              </a:lnSpc>
            </a:pPr>
            <a:endParaRPr sz="1200"/>
          </a:p>
        </p:txBody>
      </p:sp>
      <p:grpSp>
        <p:nvGrpSpPr>
          <p:cNvPr id="18" name="Group 7">
            <a:extLst>
              <a:ext uri="{FF2B5EF4-FFF2-40B4-BE49-F238E27FC236}">
                <a16:creationId xmlns:a16="http://schemas.microsoft.com/office/drawing/2014/main" id="{8E3EFFF6-C204-9273-8622-AD5AF4D6B203}"/>
              </a:ext>
            </a:extLst>
          </p:cNvPr>
          <p:cNvGrpSpPr/>
          <p:nvPr userDrawn="1"/>
        </p:nvGrpSpPr>
        <p:grpSpPr>
          <a:xfrm>
            <a:off x="8428410" y="0"/>
            <a:ext cx="3779465" cy="2537889"/>
            <a:chOff x="0" y="0"/>
            <a:chExt cx="1930400" cy="1297940"/>
          </a:xfrm>
        </p:grpSpPr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8138BAAD-8171-92C9-54DF-99236A485E87}"/>
                </a:ext>
              </a:extLst>
            </p:cNvPr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</p:grpSp>
      <p:pic>
        <p:nvPicPr>
          <p:cNvPr id="23" name="Picture 22" descr="A purple and blue triangle&#10;&#10;AI-generated content may be incorrect.">
            <a:extLst>
              <a:ext uri="{FF2B5EF4-FFF2-40B4-BE49-F238E27FC236}">
                <a16:creationId xmlns:a16="http://schemas.microsoft.com/office/drawing/2014/main" id="{9F32A34B-275D-59F0-1F66-41E80C103C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" y="-27520"/>
            <a:ext cx="12206349" cy="685714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077E7A4-C8E9-6399-1BA5-803D018A3DDE}"/>
              </a:ext>
            </a:extLst>
          </p:cNvPr>
          <p:cNvGrpSpPr/>
          <p:nvPr userDrawn="1"/>
        </p:nvGrpSpPr>
        <p:grpSpPr>
          <a:xfrm>
            <a:off x="286700" y="6070601"/>
            <a:ext cx="9212645" cy="534379"/>
            <a:chOff x="253132" y="9093456"/>
            <a:chExt cx="13800998" cy="801569"/>
          </a:xfrm>
        </p:grpSpPr>
        <p:pic>
          <p:nvPicPr>
            <p:cNvPr id="14" name="Picture 13" descr="A yellow sign with black text&#10;&#10;AI-generated content may be incorrect.">
              <a:extLst>
                <a:ext uri="{FF2B5EF4-FFF2-40B4-BE49-F238E27FC236}">
                  <a16:creationId xmlns:a16="http://schemas.microsoft.com/office/drawing/2014/main" id="{220F16E1-5629-0B50-1D4E-84C0AE1FEE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53132" y="9093456"/>
              <a:ext cx="2337668" cy="755137"/>
            </a:xfrm>
            <a:prstGeom prst="rect">
              <a:avLst/>
            </a:prstGeom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77F858F2-5E1B-F490-C39C-F1BE0841A3F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2029" y="9093456"/>
              <a:ext cx="1597033" cy="755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A logo with a star and a wreath&#10;&#10;AI-generated content may be incorrect.">
              <a:extLst>
                <a:ext uri="{FF2B5EF4-FFF2-40B4-BE49-F238E27FC236}">
                  <a16:creationId xmlns:a16="http://schemas.microsoft.com/office/drawing/2014/main" id="{B9EABB42-F3D3-DAD9-9DD6-B99DE1C63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732694" y="9162129"/>
              <a:ext cx="1761327" cy="671299"/>
            </a:xfrm>
            <a:prstGeom prst="rect">
              <a:avLst/>
            </a:prstGeom>
          </p:spPr>
        </p:pic>
        <p:pic>
          <p:nvPicPr>
            <p:cNvPr id="17" name="Picture 16" descr="A blue logo on a black background&#10;&#10;AI-generated content may be incorrect.">
              <a:extLst>
                <a:ext uri="{FF2B5EF4-FFF2-40B4-BE49-F238E27FC236}">
                  <a16:creationId xmlns:a16="http://schemas.microsoft.com/office/drawing/2014/main" id="{3A042192-09FE-4DF6-1B47-84FAA177C7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817098" y="9093456"/>
              <a:ext cx="1467178" cy="801569"/>
            </a:xfrm>
            <a:prstGeom prst="rect">
              <a:avLst/>
            </a:prstGeom>
          </p:spPr>
        </p:pic>
        <p:pic>
          <p:nvPicPr>
            <p:cNvPr id="20" name="Picture 5">
              <a:extLst>
                <a:ext uri="{FF2B5EF4-FFF2-40B4-BE49-F238E27FC236}">
                  <a16:creationId xmlns:a16="http://schemas.microsoft.com/office/drawing/2014/main" id="{9CCC7492-25E0-8AEB-F121-A751677723D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5753" y="9146964"/>
              <a:ext cx="1659613" cy="686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 descr="Blue text on a white background&#10;&#10;AI-generated content may be incorrect.">
              <a:extLst>
                <a:ext uri="{FF2B5EF4-FFF2-40B4-BE49-F238E27FC236}">
                  <a16:creationId xmlns:a16="http://schemas.microsoft.com/office/drawing/2014/main" id="{7008C17F-FAE7-73EB-FE59-2965DC8C64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0560740" y="9162129"/>
              <a:ext cx="3493390" cy="7328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0658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quare with white border&#10;&#10;AI-generated content may be incorrect.">
            <a:extLst>
              <a:ext uri="{FF2B5EF4-FFF2-40B4-BE49-F238E27FC236}">
                <a16:creationId xmlns:a16="http://schemas.microsoft.com/office/drawing/2014/main" id="{A90BE7BC-ED8C-AD3C-65D8-843A1D6C58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" y="429"/>
            <a:ext cx="12206349" cy="6857143"/>
          </a:xfrm>
          <a:prstGeom prst="rect">
            <a:avLst/>
          </a:prstGeom>
        </p:spPr>
      </p:pic>
      <p:pic>
        <p:nvPicPr>
          <p:cNvPr id="8" name="Picture 7" descr="A yellow sign with black text&#10;&#10;AI-generated content may be incorrect.">
            <a:extLst>
              <a:ext uri="{FF2B5EF4-FFF2-40B4-BE49-F238E27FC236}">
                <a16:creationId xmlns:a16="http://schemas.microsoft.com/office/drawing/2014/main" id="{C0D90B0D-9828-0344-7C8E-52A417A378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63762" y="6457913"/>
            <a:ext cx="1088078" cy="35102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ED04E323-F680-8BFB-933C-01334EECAF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786" y="6476852"/>
            <a:ext cx="772278" cy="36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logo with a star and a wreath&#10;&#10;AI-generated content may be incorrect.">
            <a:extLst>
              <a:ext uri="{FF2B5EF4-FFF2-40B4-BE49-F238E27FC236}">
                <a16:creationId xmlns:a16="http://schemas.microsoft.com/office/drawing/2014/main" id="{3DEF7A0F-AA6D-E86B-9E78-D53105796B2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35727" y="6457913"/>
            <a:ext cx="959761" cy="365321"/>
          </a:xfrm>
          <a:prstGeom prst="rect">
            <a:avLst/>
          </a:prstGeom>
        </p:spPr>
      </p:pic>
      <p:pic>
        <p:nvPicPr>
          <p:cNvPr id="12" name="Picture 11" descr="A blue logo on a black background&#10;&#10;AI-generated content may be incorrect.">
            <a:extLst>
              <a:ext uri="{FF2B5EF4-FFF2-40B4-BE49-F238E27FC236}">
                <a16:creationId xmlns:a16="http://schemas.microsoft.com/office/drawing/2014/main" id="{D5FBCB26-7362-C12E-59E6-C730DACE5D6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571738" y="6430820"/>
            <a:ext cx="820224" cy="447533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CF63DA20-3E17-6138-0910-63A1661CB6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152" y="6476852"/>
            <a:ext cx="863082" cy="35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Blue text on a white background&#10;&#10;AI-generated content may be incorrect.">
            <a:extLst>
              <a:ext uri="{FF2B5EF4-FFF2-40B4-BE49-F238E27FC236}">
                <a16:creationId xmlns:a16="http://schemas.microsoft.com/office/drawing/2014/main" id="{51B82940-2CA8-05AA-D689-981213DA8AD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391962" y="6467382"/>
            <a:ext cx="1792029" cy="37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78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bullet poin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 userDrawn="1"/>
        </p:nvSpPr>
        <p:spPr>
          <a:xfrm>
            <a:off x="619945" y="6493924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293762"/>
                </a:solidFill>
                <a:latin typeface="Arial  "/>
                <a:cs typeface="Arial  "/>
              </a:rPr>
              <a:t>healthobservatory.eu</a:t>
            </a:r>
            <a:endParaRPr lang="it-IT" sz="1000" dirty="0">
              <a:solidFill>
                <a:srgbClr val="293762"/>
              </a:solidFill>
              <a:latin typeface="Arial  "/>
              <a:cs typeface="Arial  "/>
            </a:endParaRPr>
          </a:p>
        </p:txBody>
      </p:sp>
      <p:sp>
        <p:nvSpPr>
          <p:cNvPr id="8" name="CasellaDiTesto 7"/>
          <p:cNvSpPr txBox="1"/>
          <p:nvPr userDrawn="1"/>
        </p:nvSpPr>
        <p:spPr>
          <a:xfrm>
            <a:off x="2375536" y="6493924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93762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rgbClr val="293762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rgbClr val="293762"/>
              </a:solidFill>
              <a:latin typeface="Arial   "/>
              <a:cs typeface="Arial   "/>
            </a:endParaRPr>
          </a:p>
        </p:txBody>
      </p:sp>
      <p:sp>
        <p:nvSpPr>
          <p:cNvPr id="9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3496117" y="6494463"/>
            <a:ext cx="3021012" cy="363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307975"/>
            <a:ext cx="11000556" cy="42681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</p:txBody>
      </p:sp>
      <p:cxnSp>
        <p:nvCxnSpPr>
          <p:cNvPr id="15" name="Connettore 1 14"/>
          <p:cNvCxnSpPr/>
          <p:nvPr userDrawn="1"/>
        </p:nvCxnSpPr>
        <p:spPr>
          <a:xfrm>
            <a:off x="619945" y="916214"/>
            <a:ext cx="11000555" cy="0"/>
          </a:xfrm>
          <a:prstGeom prst="line">
            <a:avLst/>
          </a:prstGeom>
          <a:ln>
            <a:solidFill>
              <a:srgbClr val="29376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egnaposto testo 16"/>
          <p:cNvSpPr>
            <a:spLocks noGrp="1"/>
          </p:cNvSpPr>
          <p:nvPr>
            <p:ph type="body" sz="quarter" idx="18" hasCustomPrompt="1"/>
          </p:nvPr>
        </p:nvSpPr>
        <p:spPr>
          <a:xfrm>
            <a:off x="619944" y="1814741"/>
            <a:ext cx="11000556" cy="29935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 algn="l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 algn="l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 algn="l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List </a:t>
            </a:r>
            <a:r>
              <a:rPr lang="it-IT" dirty="0" err="1"/>
              <a:t>title</a:t>
            </a:r>
            <a:r>
              <a:rPr lang="it-IT" dirty="0"/>
              <a:t>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12pt; #293762</a:t>
            </a:r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9" hasCustomPrompt="1"/>
          </p:nvPr>
        </p:nvSpPr>
        <p:spPr>
          <a:xfrm>
            <a:off x="619946" y="2267857"/>
            <a:ext cx="5403482" cy="3818618"/>
          </a:xfrm>
          <a:prstGeom prst="rect">
            <a:avLst/>
          </a:prstGeom>
        </p:spPr>
        <p:txBody>
          <a:bodyPr vert="horz"/>
          <a:lstStyle>
            <a:lvl1pPr marL="1714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2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List item 1: </a:t>
            </a:r>
            <a:r>
              <a:rPr lang="it-IT" dirty="0" err="1"/>
              <a:t>Arial</a:t>
            </a:r>
            <a:r>
              <a:rPr lang="it-IT" dirty="0"/>
              <a:t> Regular; 12pt; #293762</a:t>
            </a:r>
          </a:p>
          <a:p>
            <a:pPr lvl="0"/>
            <a:r>
              <a:rPr lang="it-IT" dirty="0"/>
              <a:t>List item 2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t-IT" dirty="0"/>
              <a:t>List item 3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t-IT" dirty="0"/>
              <a:t>List item 4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t-IT" dirty="0"/>
              <a:t>List item 5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t-IT" dirty="0"/>
              <a:t>List item 6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t-IT" dirty="0"/>
              <a:t>List item 7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mr-IN" dirty="0"/>
              <a:t>…</a:t>
            </a:r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</p:txBody>
      </p:sp>
      <p:sp>
        <p:nvSpPr>
          <p:cNvPr id="23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9944" y="1089254"/>
            <a:ext cx="11000556" cy="48917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SUBTITLE: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#293762</a:t>
            </a:r>
          </a:p>
          <a:p>
            <a:pPr lvl="0"/>
            <a:r>
              <a:rPr lang="it-IT" dirty="0"/>
              <a:t>(</a:t>
            </a:r>
            <a:r>
              <a:rPr lang="it-IT" dirty="0" err="1"/>
              <a:t>Max</a:t>
            </a:r>
            <a:r>
              <a:rPr lang="it-IT" dirty="0"/>
              <a:t> 2 </a:t>
            </a:r>
            <a:r>
              <a:rPr lang="it-IT" dirty="0" err="1"/>
              <a:t>lines</a:t>
            </a:r>
            <a:r>
              <a:rPr lang="it-IT" dirty="0"/>
              <a:t>)</a:t>
            </a:r>
          </a:p>
          <a:p>
            <a:pPr lvl="0"/>
            <a:endParaRPr lang="it-IT" dirty="0"/>
          </a:p>
        </p:txBody>
      </p:sp>
      <p:sp>
        <p:nvSpPr>
          <p:cNvPr id="26" name="Segnaposto testo 18"/>
          <p:cNvSpPr>
            <a:spLocks noGrp="1"/>
          </p:cNvSpPr>
          <p:nvPr>
            <p:ph type="body" sz="quarter" idx="20" hasCustomPrompt="1"/>
          </p:nvPr>
        </p:nvSpPr>
        <p:spPr>
          <a:xfrm>
            <a:off x="6217018" y="2267857"/>
            <a:ext cx="5403482" cy="3818618"/>
          </a:xfrm>
          <a:prstGeom prst="rect">
            <a:avLst/>
          </a:prstGeom>
        </p:spPr>
        <p:txBody>
          <a:bodyPr vert="horz"/>
          <a:lstStyle>
            <a:lvl1pPr marL="1714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2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List item 1: </a:t>
            </a:r>
            <a:r>
              <a:rPr lang="it-IT" dirty="0" err="1"/>
              <a:t>Arial</a:t>
            </a:r>
            <a:r>
              <a:rPr lang="it-IT" dirty="0"/>
              <a:t> Regular; 12pt; #293762</a:t>
            </a:r>
          </a:p>
          <a:p>
            <a:pPr lvl="0"/>
            <a:r>
              <a:rPr lang="it-IT" dirty="0"/>
              <a:t>List item 2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t-IT" dirty="0"/>
              <a:t>List item 3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t-IT" dirty="0"/>
              <a:t>List item 4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t-IT" dirty="0"/>
              <a:t>List item 5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t-IT" dirty="0"/>
              <a:t>List item 6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t-IT" dirty="0"/>
              <a:t>List item 7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mr-IN" dirty="0"/>
              <a:t>…</a:t>
            </a:r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5546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ab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16"/>
          <p:cNvSpPr>
            <a:spLocks noGrp="1"/>
          </p:cNvSpPr>
          <p:nvPr>
            <p:ph type="body" sz="quarter" idx="18" hasCustomPrompt="1"/>
          </p:nvPr>
        </p:nvSpPr>
        <p:spPr>
          <a:xfrm>
            <a:off x="617778" y="1678441"/>
            <a:ext cx="11002721" cy="299357"/>
          </a:xfrm>
          <a:prstGeom prst="rect">
            <a:avLst/>
          </a:prstGeom>
          <a:solidFill>
            <a:srgbClr val="F5D652"/>
          </a:solidFill>
        </p:spPr>
        <p:txBody>
          <a:bodyPr vert="horz"/>
          <a:lstStyle>
            <a:lvl1pPr marL="0" indent="0" algn="l">
              <a:buNone/>
              <a:defRPr sz="12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 algn="l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 algn="l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 algn="l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 err="1"/>
              <a:t>Table</a:t>
            </a:r>
            <a:r>
              <a:rPr lang="it-IT" dirty="0"/>
              <a:t> </a:t>
            </a:r>
            <a:r>
              <a:rPr lang="it-IT" dirty="0" err="1"/>
              <a:t>title</a:t>
            </a:r>
            <a:r>
              <a:rPr lang="it-IT" dirty="0"/>
              <a:t>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12pt; #293762</a:t>
            </a:r>
          </a:p>
        </p:txBody>
      </p:sp>
      <p:sp>
        <p:nvSpPr>
          <p:cNvPr id="13" name="Segnaposto tabella 12"/>
          <p:cNvSpPr>
            <a:spLocks noGrp="1"/>
          </p:cNvSpPr>
          <p:nvPr>
            <p:ph type="tbl" sz="quarter" idx="19" hasCustomPrompt="1"/>
          </p:nvPr>
        </p:nvSpPr>
        <p:spPr>
          <a:xfrm>
            <a:off x="619944" y="1977799"/>
            <a:ext cx="11000557" cy="42452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 err="1"/>
              <a:t>Table</a:t>
            </a:r>
            <a:endParaRPr lang="it-IT" dirty="0"/>
          </a:p>
        </p:txBody>
      </p:sp>
      <p:sp>
        <p:nvSpPr>
          <p:cNvPr id="14" name="CasellaDiTesto 13"/>
          <p:cNvSpPr txBox="1"/>
          <p:nvPr userDrawn="1"/>
        </p:nvSpPr>
        <p:spPr>
          <a:xfrm>
            <a:off x="619945" y="6493924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293762"/>
                </a:solidFill>
                <a:latin typeface="Arial  "/>
                <a:cs typeface="Arial  "/>
              </a:rPr>
              <a:t>healthobservatory.eu</a:t>
            </a:r>
            <a:endParaRPr lang="it-IT" sz="1000" dirty="0">
              <a:solidFill>
                <a:srgbClr val="293762"/>
              </a:solidFill>
              <a:latin typeface="Arial  "/>
              <a:cs typeface="Arial  "/>
            </a:endParaRPr>
          </a:p>
        </p:txBody>
      </p:sp>
      <p:sp>
        <p:nvSpPr>
          <p:cNvPr id="15" name="CasellaDiTesto 14"/>
          <p:cNvSpPr txBox="1"/>
          <p:nvPr userDrawn="1"/>
        </p:nvSpPr>
        <p:spPr>
          <a:xfrm>
            <a:off x="2375536" y="6493924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93762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rgbClr val="293762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rgbClr val="293762"/>
              </a:solidFill>
              <a:latin typeface="Arial   "/>
              <a:cs typeface="Arial   "/>
            </a:endParaRPr>
          </a:p>
        </p:txBody>
      </p:sp>
      <p:sp>
        <p:nvSpPr>
          <p:cNvPr id="16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3496117" y="6494463"/>
            <a:ext cx="3021012" cy="363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17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307975"/>
            <a:ext cx="11000556" cy="42681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</p:txBody>
      </p:sp>
      <p:cxnSp>
        <p:nvCxnSpPr>
          <p:cNvPr id="18" name="Connettore 1 17"/>
          <p:cNvCxnSpPr/>
          <p:nvPr userDrawn="1"/>
        </p:nvCxnSpPr>
        <p:spPr>
          <a:xfrm>
            <a:off x="619945" y="916214"/>
            <a:ext cx="11000555" cy="0"/>
          </a:xfrm>
          <a:prstGeom prst="line">
            <a:avLst/>
          </a:prstGeom>
          <a:ln>
            <a:solidFill>
              <a:srgbClr val="29376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9944" y="1089254"/>
            <a:ext cx="11000556" cy="48917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SUBTITLE: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#293762</a:t>
            </a:r>
          </a:p>
          <a:p>
            <a:pPr lvl="0"/>
            <a:r>
              <a:rPr lang="it-IT" dirty="0"/>
              <a:t>(</a:t>
            </a:r>
            <a:r>
              <a:rPr lang="it-IT" dirty="0" err="1"/>
              <a:t>Max</a:t>
            </a:r>
            <a:r>
              <a:rPr lang="it-IT" dirty="0"/>
              <a:t> 2 </a:t>
            </a:r>
            <a:r>
              <a:rPr lang="it-IT" dirty="0" err="1"/>
              <a:t>lines</a:t>
            </a:r>
            <a:r>
              <a:rPr lang="it-IT" dirty="0"/>
              <a:t>)</a:t>
            </a:r>
          </a:p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04709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 Europe gra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752475"/>
            <a:ext cx="11000556" cy="1742168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32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32pt; #</a:t>
            </a:r>
            <a:r>
              <a:rPr lang="is-IS" dirty="0"/>
              <a:t>293762</a:t>
            </a:r>
          </a:p>
          <a:p>
            <a:pPr lvl="0"/>
            <a:r>
              <a:rPr lang="is-IS" dirty="0"/>
              <a:t>(max 3 lines)</a:t>
            </a:r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7" hasCustomPrompt="1"/>
          </p:nvPr>
        </p:nvSpPr>
        <p:spPr>
          <a:xfrm>
            <a:off x="620713" y="2739118"/>
            <a:ext cx="7761287" cy="24497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SPEAKERS: </a:t>
            </a:r>
            <a:r>
              <a:rPr lang="it-IT" dirty="0" err="1"/>
              <a:t>Arial</a:t>
            </a:r>
            <a:r>
              <a:rPr lang="it-IT" dirty="0"/>
              <a:t> Regular; 18pt; #</a:t>
            </a:r>
            <a:r>
              <a:rPr lang="is-IS" dirty="0"/>
              <a:t>293762</a:t>
            </a:r>
            <a:endParaRPr lang="it-IT" dirty="0"/>
          </a:p>
        </p:txBody>
      </p:sp>
      <p:sp>
        <p:nvSpPr>
          <p:cNvPr id="10" name="Segnaposto testo 8"/>
          <p:cNvSpPr>
            <a:spLocks noGrp="1"/>
          </p:cNvSpPr>
          <p:nvPr>
            <p:ph type="body" sz="quarter" idx="18" hasCustomPrompt="1"/>
          </p:nvPr>
        </p:nvSpPr>
        <p:spPr>
          <a:xfrm>
            <a:off x="620714" y="5267535"/>
            <a:ext cx="7842930" cy="41117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DATE: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</a:t>
            </a:r>
            <a:r>
              <a:rPr lang="is-IS" dirty="0"/>
              <a:t>293762</a:t>
            </a:r>
            <a:endParaRPr lang="it-IT" dirty="0"/>
          </a:p>
        </p:txBody>
      </p:sp>
      <p:sp>
        <p:nvSpPr>
          <p:cNvPr id="14" name="CasellaDiTesto 13"/>
          <p:cNvSpPr txBox="1"/>
          <p:nvPr userDrawn="1"/>
        </p:nvSpPr>
        <p:spPr>
          <a:xfrm>
            <a:off x="619945" y="6247703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chemeClr val="bg1"/>
                </a:solidFill>
                <a:latin typeface="Arial  "/>
                <a:cs typeface="Arial  "/>
              </a:rPr>
              <a:t>healthobservatory.eu</a:t>
            </a:r>
            <a:endParaRPr lang="it-IT" sz="1000" dirty="0">
              <a:solidFill>
                <a:schemeClr val="bg1"/>
              </a:solidFill>
              <a:latin typeface="Arial  "/>
              <a:cs typeface="Arial  "/>
            </a:endParaRPr>
          </a:p>
        </p:txBody>
      </p:sp>
      <p:sp>
        <p:nvSpPr>
          <p:cNvPr id="15" name="CasellaDiTesto 14"/>
          <p:cNvSpPr txBox="1"/>
          <p:nvPr userDrawn="1"/>
        </p:nvSpPr>
        <p:spPr>
          <a:xfrm>
            <a:off x="2375536" y="6247703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chemeClr val="bg1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chemeClr val="bg1"/>
              </a:solidFill>
              <a:latin typeface="Arial   "/>
              <a:cs typeface="Arial   "/>
            </a:endParaRPr>
          </a:p>
        </p:txBody>
      </p:sp>
      <p:sp>
        <p:nvSpPr>
          <p:cNvPr id="16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3496117" y="6246144"/>
            <a:ext cx="2781312" cy="3635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966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SmartArt objec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SmartArt 2"/>
          <p:cNvSpPr>
            <a:spLocks noGrp="1"/>
          </p:cNvSpPr>
          <p:nvPr>
            <p:ph type="dgm" sz="quarter" idx="18"/>
          </p:nvPr>
        </p:nvSpPr>
        <p:spPr>
          <a:xfrm>
            <a:off x="619944" y="1796143"/>
            <a:ext cx="11000557" cy="438149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293762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2" name="CasellaDiTesto 11"/>
          <p:cNvSpPr txBox="1"/>
          <p:nvPr userDrawn="1"/>
        </p:nvSpPr>
        <p:spPr>
          <a:xfrm>
            <a:off x="619945" y="6493924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293762"/>
                </a:solidFill>
                <a:latin typeface="Arial  "/>
                <a:cs typeface="Arial  "/>
              </a:rPr>
              <a:t>healthobservatory.eu</a:t>
            </a:r>
            <a:endParaRPr lang="it-IT" sz="1000" dirty="0">
              <a:solidFill>
                <a:srgbClr val="293762"/>
              </a:solidFill>
              <a:latin typeface="Arial  "/>
              <a:cs typeface="Arial  "/>
            </a:endParaRPr>
          </a:p>
        </p:txBody>
      </p:sp>
      <p:sp>
        <p:nvSpPr>
          <p:cNvPr id="14" name="CasellaDiTesto 13"/>
          <p:cNvSpPr txBox="1"/>
          <p:nvPr userDrawn="1"/>
        </p:nvSpPr>
        <p:spPr>
          <a:xfrm>
            <a:off x="2375536" y="6493924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93762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rgbClr val="293762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rgbClr val="293762"/>
              </a:solidFill>
              <a:latin typeface="Arial   "/>
              <a:cs typeface="Arial   "/>
            </a:endParaRPr>
          </a:p>
        </p:txBody>
      </p:sp>
      <p:sp>
        <p:nvSpPr>
          <p:cNvPr id="15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3496117" y="6494463"/>
            <a:ext cx="3021012" cy="363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16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307975"/>
            <a:ext cx="11000556" cy="42681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</p:txBody>
      </p:sp>
      <p:cxnSp>
        <p:nvCxnSpPr>
          <p:cNvPr id="17" name="Connettore 1 16"/>
          <p:cNvCxnSpPr/>
          <p:nvPr userDrawn="1"/>
        </p:nvCxnSpPr>
        <p:spPr>
          <a:xfrm>
            <a:off x="619945" y="916214"/>
            <a:ext cx="11000555" cy="0"/>
          </a:xfrm>
          <a:prstGeom prst="line">
            <a:avLst/>
          </a:prstGeom>
          <a:ln>
            <a:solidFill>
              <a:srgbClr val="29376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9944" y="1089254"/>
            <a:ext cx="11000556" cy="48917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SUBTITLE: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#293762</a:t>
            </a:r>
          </a:p>
          <a:p>
            <a:pPr lvl="0"/>
            <a:r>
              <a:rPr lang="it-IT" dirty="0"/>
              <a:t>(</a:t>
            </a:r>
            <a:r>
              <a:rPr lang="it-IT" dirty="0" err="1"/>
              <a:t>Max</a:t>
            </a:r>
            <a:r>
              <a:rPr lang="it-IT" dirty="0"/>
              <a:t> 2 </a:t>
            </a:r>
            <a:r>
              <a:rPr lang="it-IT" dirty="0" err="1"/>
              <a:t>lines</a:t>
            </a:r>
            <a:r>
              <a:rPr lang="it-IT" dirty="0"/>
              <a:t>)</a:t>
            </a:r>
          </a:p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9898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Boxe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gnaposto testo 23"/>
          <p:cNvSpPr>
            <a:spLocks noGrp="1"/>
          </p:cNvSpPr>
          <p:nvPr>
            <p:ph type="body" sz="quarter" idx="18" hasCustomPrompt="1"/>
          </p:nvPr>
        </p:nvSpPr>
        <p:spPr>
          <a:xfrm>
            <a:off x="619944" y="1891668"/>
            <a:ext cx="2600413" cy="1904773"/>
          </a:xfrm>
          <a:prstGeom prst="rect">
            <a:avLst/>
          </a:prstGeom>
          <a:solidFill>
            <a:srgbClr val="FEF7CD"/>
          </a:solidFill>
          <a:ln>
            <a:solidFill>
              <a:srgbClr val="F5D65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TEXT BOX: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err="1"/>
              <a:t>Arial</a:t>
            </a:r>
            <a:r>
              <a:rPr lang="it-IT" dirty="0"/>
              <a:t>; 12pt; #293762</a:t>
            </a:r>
          </a:p>
        </p:txBody>
      </p:sp>
      <p:sp>
        <p:nvSpPr>
          <p:cNvPr id="32" name="Segnaposto testo 23"/>
          <p:cNvSpPr>
            <a:spLocks noGrp="1"/>
          </p:cNvSpPr>
          <p:nvPr>
            <p:ph type="body" sz="quarter" idx="22" hasCustomPrompt="1"/>
          </p:nvPr>
        </p:nvSpPr>
        <p:spPr>
          <a:xfrm>
            <a:off x="619944" y="4041075"/>
            <a:ext cx="2600413" cy="1904773"/>
          </a:xfrm>
          <a:prstGeom prst="rect">
            <a:avLst/>
          </a:prstGeom>
          <a:solidFill>
            <a:srgbClr val="FEF7CD"/>
          </a:solidFill>
          <a:ln>
            <a:solidFill>
              <a:srgbClr val="F5D65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TEXT BOX: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err="1"/>
              <a:t>Arial</a:t>
            </a:r>
            <a:r>
              <a:rPr lang="it-IT" dirty="0"/>
              <a:t>; 12pt; #293762</a:t>
            </a:r>
          </a:p>
        </p:txBody>
      </p:sp>
      <p:sp>
        <p:nvSpPr>
          <p:cNvPr id="36" name="CasellaDiTesto 35"/>
          <p:cNvSpPr txBox="1"/>
          <p:nvPr userDrawn="1"/>
        </p:nvSpPr>
        <p:spPr>
          <a:xfrm>
            <a:off x="619945" y="6493924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293762"/>
                </a:solidFill>
                <a:latin typeface="Arial  "/>
                <a:cs typeface="Arial  "/>
              </a:rPr>
              <a:t>healthobservatory.eu</a:t>
            </a:r>
            <a:endParaRPr lang="it-IT" sz="1000" dirty="0">
              <a:solidFill>
                <a:srgbClr val="293762"/>
              </a:solidFill>
              <a:latin typeface="Arial  "/>
              <a:cs typeface="Arial  "/>
            </a:endParaRPr>
          </a:p>
        </p:txBody>
      </p:sp>
      <p:sp>
        <p:nvSpPr>
          <p:cNvPr id="37" name="CasellaDiTesto 36"/>
          <p:cNvSpPr txBox="1"/>
          <p:nvPr userDrawn="1"/>
        </p:nvSpPr>
        <p:spPr>
          <a:xfrm>
            <a:off x="2375536" y="6493924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93762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rgbClr val="293762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rgbClr val="293762"/>
              </a:solidFill>
              <a:latin typeface="Arial   "/>
              <a:cs typeface="Arial   "/>
            </a:endParaRPr>
          </a:p>
        </p:txBody>
      </p:sp>
      <p:sp>
        <p:nvSpPr>
          <p:cNvPr id="38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3496117" y="6494463"/>
            <a:ext cx="3021012" cy="363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39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307975"/>
            <a:ext cx="11000556" cy="42681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</p:txBody>
      </p:sp>
      <p:cxnSp>
        <p:nvCxnSpPr>
          <p:cNvPr id="40" name="Connettore 1 39"/>
          <p:cNvCxnSpPr/>
          <p:nvPr userDrawn="1"/>
        </p:nvCxnSpPr>
        <p:spPr>
          <a:xfrm>
            <a:off x="619945" y="916214"/>
            <a:ext cx="11000555" cy="0"/>
          </a:xfrm>
          <a:prstGeom prst="line">
            <a:avLst/>
          </a:prstGeom>
          <a:ln>
            <a:solidFill>
              <a:srgbClr val="29376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Segnaposto testo 23"/>
          <p:cNvSpPr>
            <a:spLocks noGrp="1"/>
          </p:cNvSpPr>
          <p:nvPr>
            <p:ph type="body" sz="quarter" idx="23" hasCustomPrompt="1"/>
          </p:nvPr>
        </p:nvSpPr>
        <p:spPr>
          <a:xfrm>
            <a:off x="3419992" y="1891668"/>
            <a:ext cx="2600413" cy="1904773"/>
          </a:xfrm>
          <a:prstGeom prst="rect">
            <a:avLst/>
          </a:prstGeom>
          <a:solidFill>
            <a:srgbClr val="FEF7CD"/>
          </a:solidFill>
          <a:ln>
            <a:solidFill>
              <a:srgbClr val="F5D65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TEXT BOX: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err="1"/>
              <a:t>Arial</a:t>
            </a:r>
            <a:r>
              <a:rPr lang="it-IT" dirty="0"/>
              <a:t>; 12pt; #293762</a:t>
            </a:r>
          </a:p>
        </p:txBody>
      </p:sp>
      <p:sp>
        <p:nvSpPr>
          <p:cNvPr id="49" name="Segnaposto testo 23"/>
          <p:cNvSpPr>
            <a:spLocks noGrp="1"/>
          </p:cNvSpPr>
          <p:nvPr>
            <p:ph type="body" sz="quarter" idx="24" hasCustomPrompt="1"/>
          </p:nvPr>
        </p:nvSpPr>
        <p:spPr>
          <a:xfrm>
            <a:off x="3419992" y="4041075"/>
            <a:ext cx="2600413" cy="1904773"/>
          </a:xfrm>
          <a:prstGeom prst="rect">
            <a:avLst/>
          </a:prstGeom>
          <a:solidFill>
            <a:srgbClr val="FEF7CD"/>
          </a:solidFill>
          <a:ln>
            <a:solidFill>
              <a:srgbClr val="F5D65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TEXT BOX: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err="1"/>
              <a:t>Arial</a:t>
            </a:r>
            <a:r>
              <a:rPr lang="it-IT" dirty="0"/>
              <a:t>; 12pt; #293762</a:t>
            </a:r>
          </a:p>
        </p:txBody>
      </p:sp>
      <p:sp>
        <p:nvSpPr>
          <p:cNvPr id="50" name="Segnaposto testo 23"/>
          <p:cNvSpPr>
            <a:spLocks noGrp="1"/>
          </p:cNvSpPr>
          <p:nvPr>
            <p:ph type="body" sz="quarter" idx="25" hasCustomPrompt="1"/>
          </p:nvPr>
        </p:nvSpPr>
        <p:spPr>
          <a:xfrm>
            <a:off x="6220040" y="1891668"/>
            <a:ext cx="2600413" cy="1904773"/>
          </a:xfrm>
          <a:prstGeom prst="rect">
            <a:avLst/>
          </a:prstGeom>
          <a:solidFill>
            <a:srgbClr val="FEF7CD"/>
          </a:solidFill>
          <a:ln>
            <a:solidFill>
              <a:srgbClr val="F5D65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TEXT BOX: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err="1"/>
              <a:t>Arial</a:t>
            </a:r>
            <a:r>
              <a:rPr lang="it-IT" dirty="0"/>
              <a:t>; 12pt; #293762</a:t>
            </a:r>
          </a:p>
        </p:txBody>
      </p:sp>
      <p:sp>
        <p:nvSpPr>
          <p:cNvPr id="51" name="Segnaposto testo 23"/>
          <p:cNvSpPr>
            <a:spLocks noGrp="1"/>
          </p:cNvSpPr>
          <p:nvPr>
            <p:ph type="body" sz="quarter" idx="26" hasCustomPrompt="1"/>
          </p:nvPr>
        </p:nvSpPr>
        <p:spPr>
          <a:xfrm>
            <a:off x="6220040" y="4041075"/>
            <a:ext cx="2600413" cy="1904773"/>
          </a:xfrm>
          <a:prstGeom prst="rect">
            <a:avLst/>
          </a:prstGeom>
          <a:solidFill>
            <a:srgbClr val="FEF7CD"/>
          </a:solidFill>
          <a:ln>
            <a:solidFill>
              <a:srgbClr val="F5D65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TEXT BOX: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err="1"/>
              <a:t>Arial</a:t>
            </a:r>
            <a:r>
              <a:rPr lang="it-IT" dirty="0"/>
              <a:t>; 12pt; #293762</a:t>
            </a:r>
          </a:p>
        </p:txBody>
      </p:sp>
      <p:sp>
        <p:nvSpPr>
          <p:cNvPr id="52" name="Segnaposto testo 23"/>
          <p:cNvSpPr>
            <a:spLocks noGrp="1"/>
          </p:cNvSpPr>
          <p:nvPr>
            <p:ph type="body" sz="quarter" idx="27" hasCustomPrompt="1"/>
          </p:nvPr>
        </p:nvSpPr>
        <p:spPr>
          <a:xfrm>
            <a:off x="9020088" y="1891668"/>
            <a:ext cx="2600413" cy="1904773"/>
          </a:xfrm>
          <a:prstGeom prst="rect">
            <a:avLst/>
          </a:prstGeom>
          <a:solidFill>
            <a:srgbClr val="FEF7CD"/>
          </a:solidFill>
          <a:ln>
            <a:solidFill>
              <a:srgbClr val="F5D65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TEXT BOX: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err="1"/>
              <a:t>Arial</a:t>
            </a:r>
            <a:r>
              <a:rPr lang="it-IT" dirty="0"/>
              <a:t>; 12pt; #293762</a:t>
            </a:r>
          </a:p>
        </p:txBody>
      </p:sp>
      <p:sp>
        <p:nvSpPr>
          <p:cNvPr id="53" name="Segnaposto testo 23"/>
          <p:cNvSpPr>
            <a:spLocks noGrp="1"/>
          </p:cNvSpPr>
          <p:nvPr>
            <p:ph type="body" sz="quarter" idx="28" hasCustomPrompt="1"/>
          </p:nvPr>
        </p:nvSpPr>
        <p:spPr>
          <a:xfrm>
            <a:off x="9020088" y="4041075"/>
            <a:ext cx="2600413" cy="1904773"/>
          </a:xfrm>
          <a:prstGeom prst="rect">
            <a:avLst/>
          </a:prstGeom>
          <a:solidFill>
            <a:srgbClr val="FEF7CD"/>
          </a:solidFill>
          <a:ln>
            <a:solidFill>
              <a:srgbClr val="F5D65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TEXT BOX: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err="1"/>
              <a:t>Arial</a:t>
            </a:r>
            <a:r>
              <a:rPr lang="it-IT" dirty="0"/>
              <a:t>; 12pt; #293762</a:t>
            </a:r>
          </a:p>
        </p:txBody>
      </p:sp>
      <p:sp>
        <p:nvSpPr>
          <p:cNvPr id="54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9944" y="1089254"/>
            <a:ext cx="11000556" cy="48917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SUBTITLE: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#293762</a:t>
            </a:r>
          </a:p>
          <a:p>
            <a:pPr lvl="0"/>
            <a:r>
              <a:rPr lang="it-IT" dirty="0"/>
              <a:t>(</a:t>
            </a:r>
            <a:r>
              <a:rPr lang="it-IT" dirty="0" err="1"/>
              <a:t>Max</a:t>
            </a:r>
            <a:r>
              <a:rPr lang="it-IT" dirty="0"/>
              <a:t> 2 </a:t>
            </a:r>
            <a:r>
              <a:rPr lang="it-IT" dirty="0" err="1"/>
              <a:t>lines</a:t>
            </a:r>
            <a:r>
              <a:rPr lang="it-IT" dirty="0"/>
              <a:t>)</a:t>
            </a:r>
          </a:p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9361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 userDrawn="1"/>
        </p:nvSpPr>
        <p:spPr>
          <a:xfrm>
            <a:off x="619945" y="6493924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293762"/>
                </a:solidFill>
                <a:latin typeface="Arial  "/>
                <a:cs typeface="Arial  "/>
              </a:rPr>
              <a:t>healthobservatory.eu</a:t>
            </a:r>
            <a:endParaRPr lang="it-IT" sz="1000" dirty="0">
              <a:solidFill>
                <a:srgbClr val="293762"/>
              </a:solidFill>
              <a:latin typeface="Arial  "/>
              <a:cs typeface="Arial  "/>
            </a:endParaRPr>
          </a:p>
        </p:txBody>
      </p:sp>
      <p:sp>
        <p:nvSpPr>
          <p:cNvPr id="14" name="CasellaDiTesto 13"/>
          <p:cNvSpPr txBox="1"/>
          <p:nvPr userDrawn="1"/>
        </p:nvSpPr>
        <p:spPr>
          <a:xfrm>
            <a:off x="2375536" y="6493924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93762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rgbClr val="293762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rgbClr val="293762"/>
              </a:solidFill>
              <a:latin typeface="Arial   "/>
              <a:cs typeface="Arial   "/>
            </a:endParaRPr>
          </a:p>
        </p:txBody>
      </p:sp>
      <p:sp>
        <p:nvSpPr>
          <p:cNvPr id="15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3496117" y="6494463"/>
            <a:ext cx="3021012" cy="363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16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307975"/>
            <a:ext cx="11000556" cy="42681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</p:txBody>
      </p:sp>
      <p:cxnSp>
        <p:nvCxnSpPr>
          <p:cNvPr id="17" name="Connettore 1 16"/>
          <p:cNvCxnSpPr/>
          <p:nvPr userDrawn="1"/>
        </p:nvCxnSpPr>
        <p:spPr>
          <a:xfrm>
            <a:off x="619945" y="916214"/>
            <a:ext cx="11000555" cy="0"/>
          </a:xfrm>
          <a:prstGeom prst="line">
            <a:avLst/>
          </a:prstGeom>
          <a:ln>
            <a:solidFill>
              <a:srgbClr val="29376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egnaposto immagine 2"/>
          <p:cNvSpPr>
            <a:spLocks noGrp="1"/>
          </p:cNvSpPr>
          <p:nvPr>
            <p:ph type="pic" sz="quarter" idx="18" hasCustomPrompt="1"/>
          </p:nvPr>
        </p:nvSpPr>
        <p:spPr>
          <a:xfrm>
            <a:off x="620713" y="1768475"/>
            <a:ext cx="10999787" cy="42100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10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9944" y="1089254"/>
            <a:ext cx="11000556" cy="48917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SUBTITLE: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#293762</a:t>
            </a:r>
          </a:p>
          <a:p>
            <a:pPr lvl="0"/>
            <a:r>
              <a:rPr lang="it-IT" dirty="0"/>
              <a:t>(</a:t>
            </a:r>
            <a:r>
              <a:rPr lang="it-IT" dirty="0" err="1"/>
              <a:t>Max</a:t>
            </a:r>
            <a:r>
              <a:rPr lang="it-IT" dirty="0"/>
              <a:t> 2 </a:t>
            </a:r>
            <a:r>
              <a:rPr lang="it-IT" dirty="0" err="1"/>
              <a:t>lines</a:t>
            </a:r>
            <a:r>
              <a:rPr lang="it-IT" dirty="0"/>
              <a:t>)</a:t>
            </a:r>
          </a:p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78313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image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 userDrawn="1"/>
        </p:nvSpPr>
        <p:spPr>
          <a:xfrm>
            <a:off x="619945" y="6493924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293762"/>
                </a:solidFill>
                <a:latin typeface="Arial  "/>
                <a:cs typeface="Arial  "/>
              </a:rPr>
              <a:t>healthobservatory.eu</a:t>
            </a:r>
            <a:endParaRPr lang="it-IT" sz="1000" dirty="0">
              <a:solidFill>
                <a:srgbClr val="293762"/>
              </a:solidFill>
              <a:latin typeface="Arial  "/>
              <a:cs typeface="Arial  "/>
            </a:endParaRPr>
          </a:p>
        </p:txBody>
      </p:sp>
      <p:sp>
        <p:nvSpPr>
          <p:cNvPr id="14" name="CasellaDiTesto 13"/>
          <p:cNvSpPr txBox="1"/>
          <p:nvPr userDrawn="1"/>
        </p:nvSpPr>
        <p:spPr>
          <a:xfrm>
            <a:off x="2375536" y="6493924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93762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rgbClr val="293762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rgbClr val="293762"/>
              </a:solidFill>
              <a:latin typeface="Arial   "/>
              <a:cs typeface="Arial   "/>
            </a:endParaRPr>
          </a:p>
        </p:txBody>
      </p:sp>
      <p:sp>
        <p:nvSpPr>
          <p:cNvPr id="15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3496117" y="6494463"/>
            <a:ext cx="3021012" cy="363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16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307975"/>
            <a:ext cx="11000556" cy="42681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</p:txBody>
      </p:sp>
      <p:cxnSp>
        <p:nvCxnSpPr>
          <p:cNvPr id="17" name="Connettore 1 16"/>
          <p:cNvCxnSpPr/>
          <p:nvPr userDrawn="1"/>
        </p:nvCxnSpPr>
        <p:spPr>
          <a:xfrm>
            <a:off x="619945" y="916214"/>
            <a:ext cx="11000555" cy="0"/>
          </a:xfrm>
          <a:prstGeom prst="line">
            <a:avLst/>
          </a:prstGeom>
          <a:ln>
            <a:solidFill>
              <a:srgbClr val="29376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egnaposto immagine 2"/>
          <p:cNvSpPr>
            <a:spLocks noGrp="1"/>
          </p:cNvSpPr>
          <p:nvPr>
            <p:ph type="pic" sz="quarter" idx="18" hasCustomPrompt="1"/>
          </p:nvPr>
        </p:nvSpPr>
        <p:spPr>
          <a:xfrm>
            <a:off x="620714" y="1768475"/>
            <a:ext cx="5393644" cy="42100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9" name="Segnaposto immagine 2"/>
          <p:cNvSpPr>
            <a:spLocks noGrp="1"/>
          </p:cNvSpPr>
          <p:nvPr>
            <p:ph type="pic" sz="quarter" idx="19" hasCustomPrompt="1"/>
          </p:nvPr>
        </p:nvSpPr>
        <p:spPr>
          <a:xfrm>
            <a:off x="6226857" y="1768475"/>
            <a:ext cx="5393644" cy="42100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10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9944" y="1089254"/>
            <a:ext cx="11000556" cy="48917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SUBTITLE: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#293762</a:t>
            </a:r>
          </a:p>
          <a:p>
            <a:pPr lvl="0"/>
            <a:r>
              <a:rPr lang="it-IT" dirty="0"/>
              <a:t>(</a:t>
            </a:r>
            <a:r>
              <a:rPr lang="it-IT" dirty="0" err="1"/>
              <a:t>Max</a:t>
            </a:r>
            <a:r>
              <a:rPr lang="it-IT" dirty="0"/>
              <a:t> 2 </a:t>
            </a:r>
            <a:r>
              <a:rPr lang="it-IT" dirty="0" err="1"/>
              <a:t>lines</a:t>
            </a:r>
            <a:r>
              <a:rPr lang="it-IT" dirty="0"/>
              <a:t>)</a:t>
            </a:r>
          </a:p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08239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3 image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 userDrawn="1"/>
        </p:nvSpPr>
        <p:spPr>
          <a:xfrm>
            <a:off x="619945" y="6493924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293762"/>
                </a:solidFill>
                <a:latin typeface="Arial  "/>
                <a:cs typeface="Arial  "/>
              </a:rPr>
              <a:t>healthobservatory.eu</a:t>
            </a:r>
            <a:endParaRPr lang="it-IT" sz="1000" dirty="0">
              <a:solidFill>
                <a:srgbClr val="293762"/>
              </a:solidFill>
              <a:latin typeface="Arial  "/>
              <a:cs typeface="Arial  "/>
            </a:endParaRPr>
          </a:p>
        </p:txBody>
      </p:sp>
      <p:sp>
        <p:nvSpPr>
          <p:cNvPr id="14" name="CasellaDiTesto 13"/>
          <p:cNvSpPr txBox="1"/>
          <p:nvPr userDrawn="1"/>
        </p:nvSpPr>
        <p:spPr>
          <a:xfrm>
            <a:off x="2375536" y="6493924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93762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rgbClr val="293762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rgbClr val="293762"/>
              </a:solidFill>
              <a:latin typeface="Arial   "/>
              <a:cs typeface="Arial   "/>
            </a:endParaRPr>
          </a:p>
        </p:txBody>
      </p:sp>
      <p:sp>
        <p:nvSpPr>
          <p:cNvPr id="15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3496117" y="6494463"/>
            <a:ext cx="3021012" cy="363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16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307975"/>
            <a:ext cx="11000556" cy="42681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</p:txBody>
      </p:sp>
      <p:cxnSp>
        <p:nvCxnSpPr>
          <p:cNvPr id="17" name="Connettore 1 16"/>
          <p:cNvCxnSpPr/>
          <p:nvPr userDrawn="1"/>
        </p:nvCxnSpPr>
        <p:spPr>
          <a:xfrm>
            <a:off x="619945" y="916214"/>
            <a:ext cx="11000555" cy="0"/>
          </a:xfrm>
          <a:prstGeom prst="line">
            <a:avLst/>
          </a:prstGeom>
          <a:ln>
            <a:solidFill>
              <a:srgbClr val="29376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egnaposto immagine 2"/>
          <p:cNvSpPr>
            <a:spLocks noGrp="1"/>
          </p:cNvSpPr>
          <p:nvPr>
            <p:ph type="pic" sz="quarter" idx="18" hasCustomPrompt="1"/>
          </p:nvPr>
        </p:nvSpPr>
        <p:spPr>
          <a:xfrm>
            <a:off x="620714" y="1768475"/>
            <a:ext cx="3570286" cy="42100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10" name="Segnaposto immagine 2"/>
          <p:cNvSpPr>
            <a:spLocks noGrp="1"/>
          </p:cNvSpPr>
          <p:nvPr>
            <p:ph type="pic" sz="quarter" idx="19" hasCustomPrompt="1"/>
          </p:nvPr>
        </p:nvSpPr>
        <p:spPr>
          <a:xfrm>
            <a:off x="4335464" y="1768475"/>
            <a:ext cx="3570286" cy="42100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11" name="Segnaposto immagine 2"/>
          <p:cNvSpPr>
            <a:spLocks noGrp="1"/>
          </p:cNvSpPr>
          <p:nvPr>
            <p:ph type="pic" sz="quarter" idx="20" hasCustomPrompt="1"/>
          </p:nvPr>
        </p:nvSpPr>
        <p:spPr>
          <a:xfrm>
            <a:off x="8050215" y="1768475"/>
            <a:ext cx="3570286" cy="42100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12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9944" y="1089254"/>
            <a:ext cx="11000556" cy="48917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SUBTITLE: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#293762</a:t>
            </a:r>
          </a:p>
          <a:p>
            <a:pPr lvl="0"/>
            <a:r>
              <a:rPr lang="it-IT" dirty="0"/>
              <a:t>(</a:t>
            </a:r>
            <a:r>
              <a:rPr lang="it-IT" dirty="0" err="1"/>
              <a:t>Max</a:t>
            </a:r>
            <a:r>
              <a:rPr lang="it-IT" dirty="0"/>
              <a:t> 2 </a:t>
            </a:r>
            <a:r>
              <a:rPr lang="it-IT" dirty="0" err="1"/>
              <a:t>lines</a:t>
            </a:r>
            <a:r>
              <a:rPr lang="it-IT" dirty="0"/>
              <a:t>)</a:t>
            </a:r>
          </a:p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23604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4 image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 userDrawn="1"/>
        </p:nvSpPr>
        <p:spPr>
          <a:xfrm>
            <a:off x="619945" y="6493924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293762"/>
                </a:solidFill>
                <a:latin typeface="Arial  "/>
                <a:cs typeface="Arial  "/>
              </a:rPr>
              <a:t>healthobservatory.eu</a:t>
            </a:r>
            <a:endParaRPr lang="it-IT" sz="1000" dirty="0">
              <a:solidFill>
                <a:srgbClr val="293762"/>
              </a:solidFill>
              <a:latin typeface="Arial  "/>
              <a:cs typeface="Arial  "/>
            </a:endParaRPr>
          </a:p>
        </p:txBody>
      </p:sp>
      <p:sp>
        <p:nvSpPr>
          <p:cNvPr id="14" name="CasellaDiTesto 13"/>
          <p:cNvSpPr txBox="1"/>
          <p:nvPr userDrawn="1"/>
        </p:nvSpPr>
        <p:spPr>
          <a:xfrm>
            <a:off x="2375536" y="6493924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93762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rgbClr val="293762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rgbClr val="293762"/>
              </a:solidFill>
              <a:latin typeface="Arial   "/>
              <a:cs typeface="Arial   "/>
            </a:endParaRPr>
          </a:p>
        </p:txBody>
      </p:sp>
      <p:sp>
        <p:nvSpPr>
          <p:cNvPr id="15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3496117" y="6494463"/>
            <a:ext cx="3021012" cy="363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16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307975"/>
            <a:ext cx="11000556" cy="42681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</p:txBody>
      </p:sp>
      <p:cxnSp>
        <p:nvCxnSpPr>
          <p:cNvPr id="17" name="Connettore 1 16"/>
          <p:cNvCxnSpPr/>
          <p:nvPr userDrawn="1"/>
        </p:nvCxnSpPr>
        <p:spPr>
          <a:xfrm>
            <a:off x="619945" y="916214"/>
            <a:ext cx="11000555" cy="0"/>
          </a:xfrm>
          <a:prstGeom prst="line">
            <a:avLst/>
          </a:prstGeom>
          <a:ln>
            <a:solidFill>
              <a:srgbClr val="29376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620714" y="1089254"/>
            <a:ext cx="11000556" cy="29867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SLIDE SUBTITLE: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12pt; #293762 (</a:t>
            </a:r>
            <a:r>
              <a:rPr lang="it-IT" dirty="0" err="1"/>
              <a:t>Max</a:t>
            </a:r>
            <a:r>
              <a:rPr lang="it-IT" dirty="0"/>
              <a:t> 1 line)</a:t>
            </a:r>
          </a:p>
          <a:p>
            <a:pPr lvl="0"/>
            <a:endParaRPr lang="it-IT" dirty="0"/>
          </a:p>
          <a:p>
            <a:pPr lvl="0"/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sz="quarter" idx="18" hasCustomPrompt="1"/>
          </p:nvPr>
        </p:nvSpPr>
        <p:spPr>
          <a:xfrm>
            <a:off x="620714" y="1505857"/>
            <a:ext cx="5393644" cy="227693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9" name="Segnaposto immagine 2"/>
          <p:cNvSpPr>
            <a:spLocks noGrp="1"/>
          </p:cNvSpPr>
          <p:nvPr>
            <p:ph type="pic" sz="quarter" idx="19" hasCustomPrompt="1"/>
          </p:nvPr>
        </p:nvSpPr>
        <p:spPr>
          <a:xfrm>
            <a:off x="6226857" y="1505857"/>
            <a:ext cx="5393644" cy="227693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10" name="Segnaposto immagine 2"/>
          <p:cNvSpPr>
            <a:spLocks noGrp="1"/>
          </p:cNvSpPr>
          <p:nvPr>
            <p:ph type="pic" sz="quarter" idx="20" hasCustomPrompt="1"/>
          </p:nvPr>
        </p:nvSpPr>
        <p:spPr>
          <a:xfrm>
            <a:off x="619944" y="3926568"/>
            <a:ext cx="5393644" cy="227693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11" name="Segnaposto immagine 2"/>
          <p:cNvSpPr>
            <a:spLocks noGrp="1"/>
          </p:cNvSpPr>
          <p:nvPr>
            <p:ph type="pic" sz="quarter" idx="21" hasCustomPrompt="1"/>
          </p:nvPr>
        </p:nvSpPr>
        <p:spPr>
          <a:xfrm>
            <a:off x="6226087" y="3926568"/>
            <a:ext cx="5393644" cy="227693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672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galler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 userDrawn="1"/>
        </p:nvSpPr>
        <p:spPr>
          <a:xfrm>
            <a:off x="619945" y="6493924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293762"/>
                </a:solidFill>
                <a:latin typeface="Arial  "/>
                <a:cs typeface="Arial  "/>
              </a:rPr>
              <a:t>healthobservatory.eu</a:t>
            </a:r>
            <a:endParaRPr lang="it-IT" sz="1000" dirty="0">
              <a:solidFill>
                <a:srgbClr val="293762"/>
              </a:solidFill>
              <a:latin typeface="Arial  "/>
              <a:cs typeface="Arial  "/>
            </a:endParaRPr>
          </a:p>
        </p:txBody>
      </p:sp>
      <p:sp>
        <p:nvSpPr>
          <p:cNvPr id="14" name="CasellaDiTesto 13"/>
          <p:cNvSpPr txBox="1"/>
          <p:nvPr userDrawn="1"/>
        </p:nvSpPr>
        <p:spPr>
          <a:xfrm>
            <a:off x="2375536" y="6493924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93762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rgbClr val="293762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rgbClr val="293762"/>
              </a:solidFill>
              <a:latin typeface="Arial   "/>
              <a:cs typeface="Arial   "/>
            </a:endParaRPr>
          </a:p>
        </p:txBody>
      </p:sp>
      <p:sp>
        <p:nvSpPr>
          <p:cNvPr id="15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3496117" y="6494463"/>
            <a:ext cx="3021012" cy="363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16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307975"/>
            <a:ext cx="11000556" cy="42681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</p:txBody>
      </p:sp>
      <p:cxnSp>
        <p:nvCxnSpPr>
          <p:cNvPr id="17" name="Connettore 1 16"/>
          <p:cNvCxnSpPr/>
          <p:nvPr userDrawn="1"/>
        </p:nvCxnSpPr>
        <p:spPr>
          <a:xfrm>
            <a:off x="619945" y="916214"/>
            <a:ext cx="11000555" cy="0"/>
          </a:xfrm>
          <a:prstGeom prst="line">
            <a:avLst/>
          </a:prstGeom>
          <a:ln>
            <a:solidFill>
              <a:srgbClr val="29376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620714" y="1089254"/>
            <a:ext cx="11000556" cy="29867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SUBTITLE: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12pt; #293762 (</a:t>
            </a:r>
            <a:r>
              <a:rPr lang="it-IT" dirty="0" err="1"/>
              <a:t>Max</a:t>
            </a:r>
            <a:r>
              <a:rPr lang="it-IT" dirty="0"/>
              <a:t> 1 line)</a:t>
            </a:r>
          </a:p>
          <a:p>
            <a:pPr lvl="0"/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sz="quarter" idx="18" hasCustomPrompt="1"/>
          </p:nvPr>
        </p:nvSpPr>
        <p:spPr>
          <a:xfrm>
            <a:off x="620714" y="1538937"/>
            <a:ext cx="2307562" cy="13627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12" name="Segnaposto immagine 2"/>
          <p:cNvSpPr>
            <a:spLocks noGrp="1"/>
          </p:cNvSpPr>
          <p:nvPr>
            <p:ph type="pic" sz="quarter" idx="19" hasCustomPrompt="1"/>
          </p:nvPr>
        </p:nvSpPr>
        <p:spPr>
          <a:xfrm>
            <a:off x="3518379" y="1538937"/>
            <a:ext cx="2307562" cy="13627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19" name="Segnaposto immagine 2"/>
          <p:cNvSpPr>
            <a:spLocks noGrp="1"/>
          </p:cNvSpPr>
          <p:nvPr>
            <p:ph type="pic" sz="quarter" idx="20" hasCustomPrompt="1"/>
          </p:nvPr>
        </p:nvSpPr>
        <p:spPr>
          <a:xfrm>
            <a:off x="6416044" y="1538937"/>
            <a:ext cx="2307562" cy="13627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20" name="Segnaposto immagine 2"/>
          <p:cNvSpPr>
            <a:spLocks noGrp="1"/>
          </p:cNvSpPr>
          <p:nvPr>
            <p:ph type="pic" sz="quarter" idx="21" hasCustomPrompt="1"/>
          </p:nvPr>
        </p:nvSpPr>
        <p:spPr>
          <a:xfrm>
            <a:off x="9313708" y="1538937"/>
            <a:ext cx="2307562" cy="13627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29" name="Segnaposto immagine 2"/>
          <p:cNvSpPr>
            <a:spLocks noGrp="1"/>
          </p:cNvSpPr>
          <p:nvPr>
            <p:ph type="pic" sz="quarter" idx="22" hasCustomPrompt="1"/>
          </p:nvPr>
        </p:nvSpPr>
        <p:spPr>
          <a:xfrm>
            <a:off x="620714" y="3059331"/>
            <a:ext cx="2307562" cy="13627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30" name="Segnaposto immagine 2"/>
          <p:cNvSpPr>
            <a:spLocks noGrp="1"/>
          </p:cNvSpPr>
          <p:nvPr>
            <p:ph type="pic" sz="quarter" idx="23" hasCustomPrompt="1"/>
          </p:nvPr>
        </p:nvSpPr>
        <p:spPr>
          <a:xfrm>
            <a:off x="3518379" y="3059331"/>
            <a:ext cx="2307562" cy="13627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31" name="Segnaposto immagine 2"/>
          <p:cNvSpPr>
            <a:spLocks noGrp="1"/>
          </p:cNvSpPr>
          <p:nvPr>
            <p:ph type="pic" sz="quarter" idx="24" hasCustomPrompt="1"/>
          </p:nvPr>
        </p:nvSpPr>
        <p:spPr>
          <a:xfrm>
            <a:off x="6416044" y="3059331"/>
            <a:ext cx="2307562" cy="13627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32" name="Segnaposto immagine 2"/>
          <p:cNvSpPr>
            <a:spLocks noGrp="1"/>
          </p:cNvSpPr>
          <p:nvPr>
            <p:ph type="pic" sz="quarter" idx="25" hasCustomPrompt="1"/>
          </p:nvPr>
        </p:nvSpPr>
        <p:spPr>
          <a:xfrm>
            <a:off x="9313708" y="3059331"/>
            <a:ext cx="2307562" cy="13627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33" name="Segnaposto immagine 2"/>
          <p:cNvSpPr>
            <a:spLocks noGrp="1"/>
          </p:cNvSpPr>
          <p:nvPr>
            <p:ph type="pic" sz="quarter" idx="26" hasCustomPrompt="1"/>
          </p:nvPr>
        </p:nvSpPr>
        <p:spPr>
          <a:xfrm>
            <a:off x="620714" y="4579726"/>
            <a:ext cx="2307562" cy="13627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34" name="Segnaposto immagine 2"/>
          <p:cNvSpPr>
            <a:spLocks noGrp="1"/>
          </p:cNvSpPr>
          <p:nvPr>
            <p:ph type="pic" sz="quarter" idx="27" hasCustomPrompt="1"/>
          </p:nvPr>
        </p:nvSpPr>
        <p:spPr>
          <a:xfrm>
            <a:off x="3518379" y="4579726"/>
            <a:ext cx="2307562" cy="13627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35" name="Segnaposto immagine 2"/>
          <p:cNvSpPr>
            <a:spLocks noGrp="1"/>
          </p:cNvSpPr>
          <p:nvPr>
            <p:ph type="pic" sz="quarter" idx="28" hasCustomPrompt="1"/>
          </p:nvPr>
        </p:nvSpPr>
        <p:spPr>
          <a:xfrm>
            <a:off x="6416044" y="4579726"/>
            <a:ext cx="2307562" cy="13627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36" name="Segnaposto immagine 2"/>
          <p:cNvSpPr>
            <a:spLocks noGrp="1"/>
          </p:cNvSpPr>
          <p:nvPr>
            <p:ph type="pic" sz="quarter" idx="29" hasCustomPrompt="1"/>
          </p:nvPr>
        </p:nvSpPr>
        <p:spPr>
          <a:xfrm>
            <a:off x="9313708" y="4579726"/>
            <a:ext cx="2307562" cy="13627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44889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graph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 userDrawn="1"/>
        </p:nvSpPr>
        <p:spPr>
          <a:xfrm>
            <a:off x="619945" y="6493924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293762"/>
                </a:solidFill>
                <a:latin typeface="Arial  "/>
                <a:cs typeface="Arial  "/>
              </a:rPr>
              <a:t>healthobservatory.eu</a:t>
            </a:r>
            <a:endParaRPr lang="it-IT" sz="1000" dirty="0">
              <a:solidFill>
                <a:srgbClr val="293762"/>
              </a:solidFill>
              <a:latin typeface="Arial  "/>
              <a:cs typeface="Arial  "/>
            </a:endParaRPr>
          </a:p>
        </p:txBody>
      </p:sp>
      <p:sp>
        <p:nvSpPr>
          <p:cNvPr id="14" name="CasellaDiTesto 13"/>
          <p:cNvSpPr txBox="1"/>
          <p:nvPr userDrawn="1"/>
        </p:nvSpPr>
        <p:spPr>
          <a:xfrm>
            <a:off x="2375536" y="6493924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93762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rgbClr val="293762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rgbClr val="293762"/>
              </a:solidFill>
              <a:latin typeface="Arial   "/>
              <a:cs typeface="Arial   "/>
            </a:endParaRPr>
          </a:p>
        </p:txBody>
      </p:sp>
      <p:sp>
        <p:nvSpPr>
          <p:cNvPr id="15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3496117" y="6494463"/>
            <a:ext cx="3021012" cy="363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16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307975"/>
            <a:ext cx="11000556" cy="42681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</p:txBody>
      </p:sp>
      <p:cxnSp>
        <p:nvCxnSpPr>
          <p:cNvPr id="17" name="Connettore 1 16"/>
          <p:cNvCxnSpPr/>
          <p:nvPr userDrawn="1"/>
        </p:nvCxnSpPr>
        <p:spPr>
          <a:xfrm>
            <a:off x="619945" y="916214"/>
            <a:ext cx="11000555" cy="0"/>
          </a:xfrm>
          <a:prstGeom prst="line">
            <a:avLst/>
          </a:prstGeom>
          <a:ln>
            <a:solidFill>
              <a:srgbClr val="29376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9944" y="1089254"/>
            <a:ext cx="11000556" cy="48917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SUBTITLE: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#293762</a:t>
            </a:r>
          </a:p>
          <a:p>
            <a:pPr lvl="0"/>
            <a:r>
              <a:rPr lang="it-IT" dirty="0"/>
              <a:t>(</a:t>
            </a:r>
            <a:r>
              <a:rPr lang="it-IT" dirty="0" err="1"/>
              <a:t>Max</a:t>
            </a:r>
            <a:r>
              <a:rPr lang="it-IT" dirty="0"/>
              <a:t> 2 </a:t>
            </a:r>
            <a:r>
              <a:rPr lang="it-IT" dirty="0" err="1"/>
              <a:t>lines</a:t>
            </a:r>
            <a:r>
              <a:rPr lang="it-IT" dirty="0"/>
              <a:t>)</a:t>
            </a:r>
          </a:p>
          <a:p>
            <a:pPr lvl="0"/>
            <a:endParaRPr lang="it-IT" dirty="0"/>
          </a:p>
        </p:txBody>
      </p:sp>
      <p:sp>
        <p:nvSpPr>
          <p:cNvPr id="21" name="Segnaposto grafico 20"/>
          <p:cNvSpPr>
            <a:spLocks noGrp="1"/>
          </p:cNvSpPr>
          <p:nvPr>
            <p:ph type="chart" sz="quarter" idx="18"/>
          </p:nvPr>
        </p:nvSpPr>
        <p:spPr>
          <a:xfrm>
            <a:off x="620713" y="1677988"/>
            <a:ext cx="10999787" cy="4100512"/>
          </a:xfrm>
          <a:prstGeom prst="rect">
            <a:avLst/>
          </a:prstGeom>
          <a:solidFill>
            <a:schemeClr val="bg1"/>
          </a:solidFill>
          <a:ln>
            <a:solidFill>
              <a:srgbClr val="F5D652"/>
            </a:solidFill>
          </a:ln>
        </p:spPr>
        <p:txBody>
          <a:bodyPr vert="horz"/>
          <a:lstStyle>
            <a:lvl1pPr marL="0" indent="0">
              <a:buNone/>
              <a:defRPr sz="2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65837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blank spac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 userDrawn="1"/>
        </p:nvSpPr>
        <p:spPr>
          <a:xfrm>
            <a:off x="619945" y="6493924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293762"/>
                </a:solidFill>
                <a:latin typeface="Arial  "/>
                <a:cs typeface="Arial  "/>
              </a:rPr>
              <a:t>healthobservatory.eu</a:t>
            </a:r>
            <a:endParaRPr lang="it-IT" sz="1000" dirty="0">
              <a:solidFill>
                <a:srgbClr val="293762"/>
              </a:solidFill>
              <a:latin typeface="Arial  "/>
              <a:cs typeface="Arial  "/>
            </a:endParaRPr>
          </a:p>
        </p:txBody>
      </p:sp>
      <p:sp>
        <p:nvSpPr>
          <p:cNvPr id="14" name="CasellaDiTesto 13"/>
          <p:cNvSpPr txBox="1"/>
          <p:nvPr userDrawn="1"/>
        </p:nvSpPr>
        <p:spPr>
          <a:xfrm>
            <a:off x="2375536" y="6493924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93762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rgbClr val="293762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rgbClr val="293762"/>
              </a:solidFill>
              <a:latin typeface="Arial   "/>
              <a:cs typeface="Arial   "/>
            </a:endParaRPr>
          </a:p>
        </p:txBody>
      </p:sp>
      <p:sp>
        <p:nvSpPr>
          <p:cNvPr id="15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3496117" y="6494463"/>
            <a:ext cx="3021012" cy="363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16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307975"/>
            <a:ext cx="11000556" cy="42681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</p:txBody>
      </p:sp>
      <p:cxnSp>
        <p:nvCxnSpPr>
          <p:cNvPr id="17" name="Connettore 1 16"/>
          <p:cNvCxnSpPr/>
          <p:nvPr userDrawn="1"/>
        </p:nvCxnSpPr>
        <p:spPr>
          <a:xfrm>
            <a:off x="619945" y="916214"/>
            <a:ext cx="11000555" cy="0"/>
          </a:xfrm>
          <a:prstGeom prst="line">
            <a:avLst/>
          </a:prstGeom>
          <a:ln>
            <a:solidFill>
              <a:srgbClr val="29376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9944" y="1089254"/>
            <a:ext cx="11000556" cy="48917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SUBTITLE: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#293762</a:t>
            </a:r>
          </a:p>
          <a:p>
            <a:pPr lvl="0"/>
            <a:r>
              <a:rPr lang="it-IT" dirty="0"/>
              <a:t>(</a:t>
            </a:r>
            <a:r>
              <a:rPr lang="it-IT" dirty="0" err="1"/>
              <a:t>Max</a:t>
            </a:r>
            <a:r>
              <a:rPr lang="it-IT" dirty="0"/>
              <a:t> 2 </a:t>
            </a:r>
            <a:r>
              <a:rPr lang="it-IT" dirty="0" err="1"/>
              <a:t>lines</a:t>
            </a:r>
            <a:r>
              <a:rPr lang="it-IT" dirty="0"/>
              <a:t>)</a:t>
            </a:r>
          </a:p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23997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3 Minima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6" y="752475"/>
            <a:ext cx="11000556" cy="1742168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543" b="1">
                <a:solidFill>
                  <a:srgbClr val="293762"/>
                </a:solidFill>
                <a:latin typeface="Arial"/>
                <a:cs typeface="Arial"/>
              </a:defRPr>
            </a:lvl1pPr>
            <a:lvl2pPr marL="363257" indent="0">
              <a:buNone/>
              <a:defRPr sz="1907" b="1">
                <a:solidFill>
                  <a:srgbClr val="293762"/>
                </a:solidFill>
                <a:latin typeface="Arial"/>
                <a:cs typeface="Arial"/>
              </a:defRPr>
            </a:lvl2pPr>
            <a:lvl3pPr marL="726515" indent="0">
              <a:buNone/>
              <a:defRPr sz="1907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089771" indent="0">
              <a:buNone/>
              <a:defRPr sz="1907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453029" indent="0">
              <a:buNone/>
              <a:defRPr sz="1907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32pt; #</a:t>
            </a:r>
            <a:r>
              <a:rPr lang="is-IS" dirty="0"/>
              <a:t>293762</a:t>
            </a:r>
          </a:p>
          <a:p>
            <a:pPr lvl="0"/>
            <a:r>
              <a:rPr lang="is-IS" dirty="0"/>
              <a:t>(max 3 lines)</a:t>
            </a:r>
          </a:p>
        </p:txBody>
      </p:sp>
      <p:sp>
        <p:nvSpPr>
          <p:cNvPr id="4" name="Segnaposto testo 8"/>
          <p:cNvSpPr>
            <a:spLocks noGrp="1"/>
          </p:cNvSpPr>
          <p:nvPr>
            <p:ph type="body" sz="quarter" idx="17" hasCustomPrompt="1"/>
          </p:nvPr>
        </p:nvSpPr>
        <p:spPr>
          <a:xfrm>
            <a:off x="620713" y="2739119"/>
            <a:ext cx="7761287" cy="24497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30">
                <a:solidFill>
                  <a:srgbClr val="293762"/>
                </a:solidFill>
                <a:latin typeface="Arial"/>
                <a:cs typeface="Arial"/>
              </a:defRPr>
            </a:lvl1pPr>
            <a:lvl2pPr marL="363257" indent="0">
              <a:buNone/>
              <a:defRPr sz="1430">
                <a:solidFill>
                  <a:srgbClr val="293762"/>
                </a:solidFill>
                <a:latin typeface="Arial"/>
                <a:cs typeface="Arial"/>
              </a:defRPr>
            </a:lvl2pPr>
            <a:lvl3pPr marL="726515" indent="0">
              <a:buNone/>
              <a:defRPr sz="1430">
                <a:solidFill>
                  <a:srgbClr val="293762"/>
                </a:solidFill>
                <a:latin typeface="Arial"/>
                <a:cs typeface="Arial"/>
              </a:defRPr>
            </a:lvl3pPr>
            <a:lvl4pPr marL="1089771" indent="0">
              <a:buNone/>
              <a:defRPr sz="1430">
                <a:solidFill>
                  <a:srgbClr val="293762"/>
                </a:solidFill>
                <a:latin typeface="Arial"/>
                <a:cs typeface="Arial"/>
              </a:defRPr>
            </a:lvl4pPr>
            <a:lvl5pPr marL="1453029" indent="0">
              <a:buNone/>
              <a:defRPr sz="143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SPEAKERS: </a:t>
            </a:r>
            <a:r>
              <a:rPr lang="it-IT" dirty="0" err="1"/>
              <a:t>Arial</a:t>
            </a:r>
            <a:r>
              <a:rPr lang="it-IT" dirty="0"/>
              <a:t> Regular; 18pt; #</a:t>
            </a:r>
            <a:r>
              <a:rPr lang="is-IS" dirty="0"/>
              <a:t>293762</a:t>
            </a:r>
            <a:endParaRPr lang="it-IT" dirty="0"/>
          </a:p>
        </p:txBody>
      </p:sp>
      <p:sp>
        <p:nvSpPr>
          <p:cNvPr id="5" name="Segnaposto testo 8"/>
          <p:cNvSpPr>
            <a:spLocks noGrp="1"/>
          </p:cNvSpPr>
          <p:nvPr>
            <p:ph type="body" sz="quarter" idx="18" hasCustomPrompt="1"/>
          </p:nvPr>
        </p:nvSpPr>
        <p:spPr>
          <a:xfrm>
            <a:off x="620713" y="5267536"/>
            <a:ext cx="7842930" cy="41117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12" b="1">
                <a:solidFill>
                  <a:srgbClr val="293762"/>
                </a:solidFill>
                <a:latin typeface="Arial"/>
                <a:cs typeface="Arial"/>
              </a:defRPr>
            </a:lvl1pPr>
            <a:lvl2pPr marL="363257" indent="0">
              <a:buNone/>
              <a:defRPr sz="1430">
                <a:solidFill>
                  <a:srgbClr val="293762"/>
                </a:solidFill>
                <a:latin typeface="Arial"/>
                <a:cs typeface="Arial"/>
              </a:defRPr>
            </a:lvl2pPr>
            <a:lvl3pPr marL="726515" indent="0">
              <a:buNone/>
              <a:defRPr sz="1430">
                <a:solidFill>
                  <a:srgbClr val="293762"/>
                </a:solidFill>
                <a:latin typeface="Arial"/>
                <a:cs typeface="Arial"/>
              </a:defRPr>
            </a:lvl3pPr>
            <a:lvl4pPr marL="1089771" indent="0">
              <a:buNone/>
              <a:defRPr sz="1430">
                <a:solidFill>
                  <a:srgbClr val="293762"/>
                </a:solidFill>
                <a:latin typeface="Arial"/>
                <a:cs typeface="Arial"/>
              </a:defRPr>
            </a:lvl4pPr>
            <a:lvl5pPr marL="1453029" indent="0">
              <a:buNone/>
              <a:defRPr sz="143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DATE: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</a:t>
            </a:r>
            <a:r>
              <a:rPr lang="is-IS" dirty="0"/>
              <a:t>293762</a:t>
            </a:r>
            <a:endParaRPr lang="it-IT" dirty="0"/>
          </a:p>
        </p:txBody>
      </p:sp>
      <p:sp>
        <p:nvSpPr>
          <p:cNvPr id="6" name="CasellaDiTesto 5"/>
          <p:cNvSpPr txBox="1"/>
          <p:nvPr userDrawn="1"/>
        </p:nvSpPr>
        <p:spPr>
          <a:xfrm>
            <a:off x="619946" y="6247704"/>
            <a:ext cx="1943830" cy="214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95" dirty="0" err="1">
                <a:solidFill>
                  <a:srgbClr val="293762"/>
                </a:solidFill>
                <a:latin typeface="Arial  "/>
                <a:cs typeface="Arial  "/>
              </a:rPr>
              <a:t>healthobservatory.eu</a:t>
            </a:r>
            <a:endParaRPr lang="it-IT" sz="795" dirty="0">
              <a:solidFill>
                <a:srgbClr val="293762"/>
              </a:solidFill>
              <a:latin typeface="Arial  "/>
              <a:cs typeface="Arial  "/>
            </a:endParaRPr>
          </a:p>
        </p:txBody>
      </p:sp>
      <p:sp>
        <p:nvSpPr>
          <p:cNvPr id="7" name="CasellaDiTesto 6"/>
          <p:cNvSpPr txBox="1"/>
          <p:nvPr userDrawn="1"/>
        </p:nvSpPr>
        <p:spPr>
          <a:xfrm>
            <a:off x="2375537" y="6247704"/>
            <a:ext cx="1351210" cy="214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95" dirty="0">
                <a:solidFill>
                  <a:srgbClr val="293762"/>
                </a:solidFill>
                <a:latin typeface="Arial   "/>
                <a:cs typeface="Arial   "/>
              </a:rPr>
              <a:t>@</a:t>
            </a:r>
            <a:r>
              <a:rPr lang="it-IT" sz="795" dirty="0" err="1">
                <a:solidFill>
                  <a:srgbClr val="293762"/>
                </a:solidFill>
                <a:latin typeface="Arial   "/>
                <a:cs typeface="Arial   "/>
              </a:rPr>
              <a:t>OBSHealth</a:t>
            </a:r>
            <a:endParaRPr lang="it-IT" sz="795" dirty="0">
              <a:solidFill>
                <a:srgbClr val="293762"/>
              </a:solidFill>
              <a:latin typeface="Arial   "/>
              <a:cs typeface="Arial   "/>
            </a:endParaRPr>
          </a:p>
        </p:txBody>
      </p:sp>
      <p:sp>
        <p:nvSpPr>
          <p:cNvPr id="8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3496118" y="6246145"/>
            <a:ext cx="2781312" cy="363537"/>
          </a:xfrm>
          <a:prstGeom prst="rect">
            <a:avLst/>
          </a:prstGeom>
        </p:spPr>
        <p:txBody>
          <a:bodyPr vert="horz"/>
          <a:lstStyle>
            <a:lvl1pPr marL="0" marR="0" indent="0" algn="l" defTabSz="36325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95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363257" indent="0">
              <a:buNone/>
              <a:defRPr sz="795">
                <a:solidFill>
                  <a:srgbClr val="FFFFFF"/>
                </a:solidFill>
                <a:latin typeface="Arial"/>
                <a:cs typeface="Arial"/>
              </a:defRPr>
            </a:lvl2pPr>
            <a:lvl3pPr marL="726515" indent="0">
              <a:buNone/>
              <a:defRPr sz="795">
                <a:solidFill>
                  <a:srgbClr val="FFFFFF"/>
                </a:solidFill>
                <a:latin typeface="Arial"/>
                <a:cs typeface="Arial"/>
              </a:defRPr>
            </a:lvl3pPr>
            <a:lvl4pPr marL="1089771" indent="0">
              <a:buNone/>
              <a:defRPr sz="795">
                <a:solidFill>
                  <a:srgbClr val="FFFFFF"/>
                </a:solidFill>
                <a:latin typeface="Arial"/>
                <a:cs typeface="Arial"/>
              </a:defRPr>
            </a:lvl4pPr>
            <a:lvl5pPr marL="1453029" indent="0">
              <a:buNone/>
              <a:defRPr sz="795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marL="0" marR="0" lvl="0" indent="0" algn="l" defTabSz="36325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8716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Europe (more institutions logos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580118"/>
            <a:ext cx="11000556" cy="1742168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32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32pt; #</a:t>
            </a:r>
            <a:r>
              <a:rPr lang="is-IS" dirty="0"/>
              <a:t>293762</a:t>
            </a:r>
          </a:p>
          <a:p>
            <a:pPr lvl="0"/>
            <a:r>
              <a:rPr lang="is-IS" dirty="0"/>
              <a:t>(max 3 lines)</a:t>
            </a:r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7" hasCustomPrompt="1"/>
          </p:nvPr>
        </p:nvSpPr>
        <p:spPr>
          <a:xfrm>
            <a:off x="620713" y="2494188"/>
            <a:ext cx="10999787" cy="204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SPEAKERS: </a:t>
            </a:r>
            <a:r>
              <a:rPr lang="it-IT" dirty="0" err="1"/>
              <a:t>Arial</a:t>
            </a:r>
            <a:r>
              <a:rPr lang="it-IT" dirty="0"/>
              <a:t> Regular; 18pt; #</a:t>
            </a:r>
            <a:r>
              <a:rPr lang="is-IS" dirty="0"/>
              <a:t>293762</a:t>
            </a:r>
            <a:endParaRPr lang="it-IT" dirty="0"/>
          </a:p>
        </p:txBody>
      </p:sp>
      <p:sp>
        <p:nvSpPr>
          <p:cNvPr id="10" name="Segnaposto testo 8"/>
          <p:cNvSpPr>
            <a:spLocks noGrp="1"/>
          </p:cNvSpPr>
          <p:nvPr>
            <p:ph type="body" sz="quarter" idx="18" hasCustomPrompt="1"/>
          </p:nvPr>
        </p:nvSpPr>
        <p:spPr>
          <a:xfrm>
            <a:off x="620714" y="4678345"/>
            <a:ext cx="7842930" cy="3270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DATE: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</a:t>
            </a:r>
            <a:r>
              <a:rPr lang="is-IS" dirty="0"/>
              <a:t>293762</a:t>
            </a:r>
            <a:endParaRPr lang="it-IT" dirty="0"/>
          </a:p>
        </p:txBody>
      </p:sp>
      <p:sp>
        <p:nvSpPr>
          <p:cNvPr id="6" name="CasellaDiTesto 5"/>
          <p:cNvSpPr txBox="1"/>
          <p:nvPr userDrawn="1"/>
        </p:nvSpPr>
        <p:spPr>
          <a:xfrm>
            <a:off x="619945" y="5269694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293762"/>
                </a:solidFill>
                <a:latin typeface="Arial  "/>
                <a:cs typeface="Arial  "/>
              </a:rPr>
              <a:t>healthobservatory.eu</a:t>
            </a:r>
            <a:endParaRPr lang="it-IT" sz="1000" dirty="0">
              <a:solidFill>
                <a:srgbClr val="293762"/>
              </a:solidFill>
              <a:latin typeface="Arial  "/>
              <a:cs typeface="Arial  "/>
            </a:endParaRPr>
          </a:p>
        </p:txBody>
      </p:sp>
      <p:sp>
        <p:nvSpPr>
          <p:cNvPr id="8" name="CasellaDiTesto 7"/>
          <p:cNvSpPr txBox="1"/>
          <p:nvPr userDrawn="1"/>
        </p:nvSpPr>
        <p:spPr>
          <a:xfrm>
            <a:off x="2375536" y="5269694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93762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rgbClr val="293762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rgbClr val="293762"/>
              </a:solidFill>
              <a:latin typeface="Arial   "/>
              <a:cs typeface="Arial   "/>
            </a:endParaRPr>
          </a:p>
        </p:txBody>
      </p:sp>
      <p:sp>
        <p:nvSpPr>
          <p:cNvPr id="12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3496117" y="5270233"/>
            <a:ext cx="8711758" cy="3635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r>
              <a:rPr lang="it-IT" dirty="0"/>
              <a:t> +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institution</a:t>
            </a:r>
            <a:r>
              <a:rPr lang="it-IT" dirty="0"/>
              <a:t> </a:t>
            </a:r>
            <a:r>
              <a:rPr lang="it-IT" dirty="0" err="1"/>
              <a:t>links</a:t>
            </a:r>
            <a:r>
              <a:rPr lang="it-IT" dirty="0"/>
              <a:t> or </a:t>
            </a:r>
            <a:r>
              <a:rPr lang="it-IT" dirty="0" err="1"/>
              <a:t>hashtags</a:t>
            </a:r>
            <a:endParaRPr lang="it-IT" dirty="0"/>
          </a:p>
          <a:p>
            <a:pPr lvl="0"/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sz="quarter" idx="19" hasCustomPrompt="1"/>
          </p:nvPr>
        </p:nvSpPr>
        <p:spPr>
          <a:xfrm>
            <a:off x="6655959" y="5832475"/>
            <a:ext cx="2166937" cy="76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13" name="Segnaposto immagine 2"/>
          <p:cNvSpPr>
            <a:spLocks noGrp="1"/>
          </p:cNvSpPr>
          <p:nvPr>
            <p:ph type="pic" sz="quarter" idx="20" hasCustomPrompt="1"/>
          </p:nvPr>
        </p:nvSpPr>
        <p:spPr>
          <a:xfrm>
            <a:off x="3646796" y="5832475"/>
            <a:ext cx="2166937" cy="76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14" name="Segnaposto immagine 2"/>
          <p:cNvSpPr>
            <a:spLocks noGrp="1"/>
          </p:cNvSpPr>
          <p:nvPr>
            <p:ph type="pic" sz="quarter" idx="21" hasCustomPrompt="1"/>
          </p:nvPr>
        </p:nvSpPr>
        <p:spPr>
          <a:xfrm>
            <a:off x="637634" y="5832475"/>
            <a:ext cx="2166937" cy="76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81757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bullet poin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307975"/>
            <a:ext cx="11000556" cy="42681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</p:txBody>
      </p:sp>
      <p:cxnSp>
        <p:nvCxnSpPr>
          <p:cNvPr id="15" name="Connettore 1 14"/>
          <p:cNvCxnSpPr/>
          <p:nvPr userDrawn="1"/>
        </p:nvCxnSpPr>
        <p:spPr>
          <a:xfrm>
            <a:off x="619945" y="916214"/>
            <a:ext cx="11000555" cy="0"/>
          </a:xfrm>
          <a:prstGeom prst="line">
            <a:avLst/>
          </a:prstGeom>
          <a:ln>
            <a:solidFill>
              <a:srgbClr val="29376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egnaposto testo 16"/>
          <p:cNvSpPr>
            <a:spLocks noGrp="1"/>
          </p:cNvSpPr>
          <p:nvPr>
            <p:ph type="body" sz="quarter" idx="18" hasCustomPrompt="1"/>
          </p:nvPr>
        </p:nvSpPr>
        <p:spPr>
          <a:xfrm>
            <a:off x="619944" y="1814741"/>
            <a:ext cx="11000556" cy="29935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 algn="l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 algn="l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 algn="l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List </a:t>
            </a:r>
            <a:r>
              <a:rPr lang="it-IT" dirty="0" err="1"/>
              <a:t>title</a:t>
            </a:r>
            <a:r>
              <a:rPr lang="it-IT" dirty="0"/>
              <a:t>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12pt; #293762</a:t>
            </a:r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9" hasCustomPrompt="1"/>
          </p:nvPr>
        </p:nvSpPr>
        <p:spPr>
          <a:xfrm>
            <a:off x="619946" y="2267857"/>
            <a:ext cx="5403482" cy="3374572"/>
          </a:xfrm>
          <a:prstGeom prst="rect">
            <a:avLst/>
          </a:prstGeom>
        </p:spPr>
        <p:txBody>
          <a:bodyPr vert="horz"/>
          <a:lstStyle>
            <a:lvl1pPr marL="1714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2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List item 1: </a:t>
            </a:r>
            <a:r>
              <a:rPr lang="it-IT" dirty="0" err="1"/>
              <a:t>Arial</a:t>
            </a:r>
            <a:r>
              <a:rPr lang="it-IT" dirty="0"/>
              <a:t> Regular; 12pt; #293762</a:t>
            </a:r>
          </a:p>
          <a:p>
            <a:pPr lvl="0"/>
            <a:r>
              <a:rPr lang="it-IT" dirty="0"/>
              <a:t>List item 2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t-IT" dirty="0"/>
              <a:t>List item 3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t-IT" dirty="0"/>
              <a:t>List item 4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t-IT" dirty="0"/>
              <a:t>List item 5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t-IT" dirty="0"/>
              <a:t>List item 6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t-IT" dirty="0"/>
              <a:t>List item 7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mr-IN" dirty="0"/>
              <a:t>…</a:t>
            </a:r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</p:txBody>
      </p:sp>
      <p:sp>
        <p:nvSpPr>
          <p:cNvPr id="23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9944" y="1089254"/>
            <a:ext cx="11000556" cy="48917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SUBTITLE: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#293762</a:t>
            </a:r>
          </a:p>
          <a:p>
            <a:pPr lvl="0"/>
            <a:r>
              <a:rPr lang="it-IT" dirty="0"/>
              <a:t>(</a:t>
            </a:r>
            <a:r>
              <a:rPr lang="it-IT" dirty="0" err="1"/>
              <a:t>Max</a:t>
            </a:r>
            <a:r>
              <a:rPr lang="it-IT" dirty="0"/>
              <a:t> 2 </a:t>
            </a:r>
            <a:r>
              <a:rPr lang="it-IT" dirty="0" err="1"/>
              <a:t>lines</a:t>
            </a:r>
            <a:r>
              <a:rPr lang="it-IT" dirty="0"/>
              <a:t>)</a:t>
            </a:r>
          </a:p>
          <a:p>
            <a:pPr lvl="0"/>
            <a:endParaRPr lang="it-IT" dirty="0"/>
          </a:p>
        </p:txBody>
      </p:sp>
      <p:sp>
        <p:nvSpPr>
          <p:cNvPr id="26" name="Segnaposto testo 18"/>
          <p:cNvSpPr>
            <a:spLocks noGrp="1"/>
          </p:cNvSpPr>
          <p:nvPr>
            <p:ph type="body" sz="quarter" idx="20" hasCustomPrompt="1"/>
          </p:nvPr>
        </p:nvSpPr>
        <p:spPr>
          <a:xfrm>
            <a:off x="6217018" y="2267857"/>
            <a:ext cx="5403482" cy="3374572"/>
          </a:xfrm>
          <a:prstGeom prst="rect">
            <a:avLst/>
          </a:prstGeom>
        </p:spPr>
        <p:txBody>
          <a:bodyPr vert="horz"/>
          <a:lstStyle>
            <a:lvl1pPr marL="1714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2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List item 1: </a:t>
            </a:r>
            <a:r>
              <a:rPr lang="it-IT" dirty="0" err="1"/>
              <a:t>Arial</a:t>
            </a:r>
            <a:r>
              <a:rPr lang="it-IT" dirty="0"/>
              <a:t> Regular; 12pt; #293762</a:t>
            </a:r>
          </a:p>
          <a:p>
            <a:pPr lvl="0"/>
            <a:r>
              <a:rPr lang="it-IT" dirty="0"/>
              <a:t>List item 2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t-IT" dirty="0"/>
              <a:t>List item 3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t-IT" dirty="0"/>
              <a:t>List item 4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t-IT" dirty="0"/>
              <a:t>List item 5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t-IT" dirty="0"/>
              <a:t>List item 6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t-IT" dirty="0"/>
              <a:t>List item 7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mr-IN" dirty="0"/>
              <a:t>…</a:t>
            </a:r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</p:txBody>
      </p:sp>
      <p:sp>
        <p:nvSpPr>
          <p:cNvPr id="12" name="CasellaDiTesto 11"/>
          <p:cNvSpPr txBox="1"/>
          <p:nvPr userDrawn="1"/>
        </p:nvSpPr>
        <p:spPr>
          <a:xfrm>
            <a:off x="619945" y="6130387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293762"/>
                </a:solidFill>
                <a:latin typeface="Arial  "/>
                <a:cs typeface="Arial  "/>
              </a:rPr>
              <a:t>healthobservatory.eu</a:t>
            </a:r>
            <a:endParaRPr lang="it-IT" sz="1000" dirty="0">
              <a:solidFill>
                <a:srgbClr val="293762"/>
              </a:solidFill>
              <a:latin typeface="Arial  "/>
              <a:cs typeface="Arial  "/>
            </a:endParaRPr>
          </a:p>
        </p:txBody>
      </p:sp>
      <p:sp>
        <p:nvSpPr>
          <p:cNvPr id="13" name="CasellaDiTesto 12"/>
          <p:cNvSpPr txBox="1"/>
          <p:nvPr userDrawn="1"/>
        </p:nvSpPr>
        <p:spPr>
          <a:xfrm>
            <a:off x="2375536" y="6130387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93762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rgbClr val="293762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rgbClr val="293762"/>
              </a:solidFill>
              <a:latin typeface="Arial   "/>
              <a:cs typeface="Arial   "/>
            </a:endParaRPr>
          </a:p>
        </p:txBody>
      </p:sp>
      <p:sp>
        <p:nvSpPr>
          <p:cNvPr id="14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3496117" y="6130926"/>
            <a:ext cx="3021012" cy="3635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r>
              <a:rPr lang="it-IT" dirty="0"/>
              <a:t> +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institution</a:t>
            </a:r>
            <a:r>
              <a:rPr lang="it-IT" dirty="0"/>
              <a:t> </a:t>
            </a:r>
            <a:r>
              <a:rPr lang="it-IT" dirty="0" err="1"/>
              <a:t>links</a:t>
            </a:r>
            <a:r>
              <a:rPr lang="it-IT" dirty="0"/>
              <a:t> or </a:t>
            </a:r>
            <a:r>
              <a:rPr lang="it-IT" dirty="0" err="1"/>
              <a:t>hashtags</a:t>
            </a:r>
            <a:endParaRPr lang="it-IT" dirty="0"/>
          </a:p>
        </p:txBody>
      </p:sp>
      <p:sp>
        <p:nvSpPr>
          <p:cNvPr id="16" name="Segnaposto immagine 2"/>
          <p:cNvSpPr>
            <a:spLocks noGrp="1"/>
          </p:cNvSpPr>
          <p:nvPr>
            <p:ph type="pic" sz="quarter" idx="21" hasCustomPrompt="1"/>
          </p:nvPr>
        </p:nvSpPr>
        <p:spPr>
          <a:xfrm>
            <a:off x="8645070" y="6027931"/>
            <a:ext cx="1502253" cy="566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18" name="Segnaposto immagine 2"/>
          <p:cNvSpPr>
            <a:spLocks noGrp="1"/>
          </p:cNvSpPr>
          <p:nvPr>
            <p:ph type="pic" sz="quarter" idx="22" hasCustomPrompt="1"/>
          </p:nvPr>
        </p:nvSpPr>
        <p:spPr>
          <a:xfrm>
            <a:off x="6939641" y="6027931"/>
            <a:ext cx="1502253" cy="566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161461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ab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16"/>
          <p:cNvSpPr>
            <a:spLocks noGrp="1"/>
          </p:cNvSpPr>
          <p:nvPr>
            <p:ph type="body" sz="quarter" idx="18" hasCustomPrompt="1"/>
          </p:nvPr>
        </p:nvSpPr>
        <p:spPr>
          <a:xfrm>
            <a:off x="617778" y="1678441"/>
            <a:ext cx="11002721" cy="299357"/>
          </a:xfrm>
          <a:prstGeom prst="rect">
            <a:avLst/>
          </a:prstGeom>
          <a:solidFill>
            <a:srgbClr val="F5D652"/>
          </a:solidFill>
        </p:spPr>
        <p:txBody>
          <a:bodyPr vert="horz"/>
          <a:lstStyle>
            <a:lvl1pPr marL="0" indent="0" algn="l">
              <a:buNone/>
              <a:defRPr sz="12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 algn="l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 algn="l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 algn="l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 err="1"/>
              <a:t>Table</a:t>
            </a:r>
            <a:r>
              <a:rPr lang="it-IT" dirty="0"/>
              <a:t> </a:t>
            </a:r>
            <a:r>
              <a:rPr lang="it-IT" dirty="0" err="1"/>
              <a:t>title</a:t>
            </a:r>
            <a:r>
              <a:rPr lang="it-IT" dirty="0"/>
              <a:t>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12pt; #293762</a:t>
            </a:r>
          </a:p>
        </p:txBody>
      </p:sp>
      <p:sp>
        <p:nvSpPr>
          <p:cNvPr id="13" name="Segnaposto tabella 12"/>
          <p:cNvSpPr>
            <a:spLocks noGrp="1"/>
          </p:cNvSpPr>
          <p:nvPr>
            <p:ph type="tbl" sz="quarter" idx="19" hasCustomPrompt="1"/>
          </p:nvPr>
        </p:nvSpPr>
        <p:spPr>
          <a:xfrm>
            <a:off x="619944" y="1977799"/>
            <a:ext cx="11000557" cy="384605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 err="1"/>
              <a:t>Table</a:t>
            </a:r>
            <a:endParaRPr lang="it-IT" dirty="0"/>
          </a:p>
        </p:txBody>
      </p:sp>
      <p:sp>
        <p:nvSpPr>
          <p:cNvPr id="17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307975"/>
            <a:ext cx="11000556" cy="42681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</p:txBody>
      </p:sp>
      <p:cxnSp>
        <p:nvCxnSpPr>
          <p:cNvPr id="18" name="Connettore 1 17"/>
          <p:cNvCxnSpPr/>
          <p:nvPr userDrawn="1"/>
        </p:nvCxnSpPr>
        <p:spPr>
          <a:xfrm>
            <a:off x="619945" y="916214"/>
            <a:ext cx="11000555" cy="0"/>
          </a:xfrm>
          <a:prstGeom prst="line">
            <a:avLst/>
          </a:prstGeom>
          <a:ln>
            <a:solidFill>
              <a:srgbClr val="29376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9944" y="1089254"/>
            <a:ext cx="11000556" cy="48917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SUBTITLE: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#293762</a:t>
            </a:r>
          </a:p>
          <a:p>
            <a:pPr lvl="0"/>
            <a:r>
              <a:rPr lang="it-IT" dirty="0"/>
              <a:t>(</a:t>
            </a:r>
            <a:r>
              <a:rPr lang="it-IT" dirty="0" err="1"/>
              <a:t>Max</a:t>
            </a:r>
            <a:r>
              <a:rPr lang="it-IT" dirty="0"/>
              <a:t> 2 </a:t>
            </a:r>
            <a:r>
              <a:rPr lang="it-IT" dirty="0" err="1"/>
              <a:t>lines</a:t>
            </a:r>
            <a:r>
              <a:rPr lang="it-IT" dirty="0"/>
              <a:t>)</a:t>
            </a:r>
          </a:p>
          <a:p>
            <a:pPr lvl="0"/>
            <a:endParaRPr lang="it-IT" dirty="0"/>
          </a:p>
        </p:txBody>
      </p:sp>
      <p:sp>
        <p:nvSpPr>
          <p:cNvPr id="11" name="CasellaDiTesto 10"/>
          <p:cNvSpPr txBox="1"/>
          <p:nvPr userDrawn="1"/>
        </p:nvSpPr>
        <p:spPr>
          <a:xfrm>
            <a:off x="619945" y="6130387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293762"/>
                </a:solidFill>
                <a:latin typeface="Arial  "/>
                <a:cs typeface="Arial  "/>
              </a:rPr>
              <a:t>healthobservatory.eu</a:t>
            </a:r>
            <a:endParaRPr lang="it-IT" sz="1000" dirty="0">
              <a:solidFill>
                <a:srgbClr val="293762"/>
              </a:solidFill>
              <a:latin typeface="Arial  "/>
              <a:cs typeface="Arial  "/>
            </a:endParaRPr>
          </a:p>
        </p:txBody>
      </p:sp>
      <p:sp>
        <p:nvSpPr>
          <p:cNvPr id="12" name="CasellaDiTesto 11"/>
          <p:cNvSpPr txBox="1"/>
          <p:nvPr userDrawn="1"/>
        </p:nvSpPr>
        <p:spPr>
          <a:xfrm>
            <a:off x="2375536" y="6130387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93762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rgbClr val="293762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rgbClr val="293762"/>
              </a:solidFill>
              <a:latin typeface="Arial   "/>
              <a:cs typeface="Arial   "/>
            </a:endParaRPr>
          </a:p>
        </p:txBody>
      </p:sp>
      <p:sp>
        <p:nvSpPr>
          <p:cNvPr id="19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3496117" y="6130926"/>
            <a:ext cx="3021012" cy="3635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r>
              <a:rPr lang="it-IT" dirty="0"/>
              <a:t> +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institution</a:t>
            </a:r>
            <a:r>
              <a:rPr lang="it-IT" dirty="0"/>
              <a:t> </a:t>
            </a:r>
            <a:r>
              <a:rPr lang="it-IT" dirty="0" err="1"/>
              <a:t>links</a:t>
            </a:r>
            <a:r>
              <a:rPr lang="it-IT" dirty="0"/>
              <a:t> or </a:t>
            </a:r>
            <a:r>
              <a:rPr lang="it-IT" dirty="0" err="1"/>
              <a:t>hashtags</a:t>
            </a:r>
            <a:endParaRPr lang="it-IT" dirty="0"/>
          </a:p>
        </p:txBody>
      </p:sp>
      <p:sp>
        <p:nvSpPr>
          <p:cNvPr id="21" name="Segnaposto immagine 2"/>
          <p:cNvSpPr>
            <a:spLocks noGrp="1"/>
          </p:cNvSpPr>
          <p:nvPr>
            <p:ph type="pic" sz="quarter" idx="20" hasCustomPrompt="1"/>
          </p:nvPr>
        </p:nvSpPr>
        <p:spPr>
          <a:xfrm>
            <a:off x="8645070" y="6027931"/>
            <a:ext cx="1502253" cy="566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22" name="Segnaposto immagine 2"/>
          <p:cNvSpPr>
            <a:spLocks noGrp="1"/>
          </p:cNvSpPr>
          <p:nvPr>
            <p:ph type="pic" sz="quarter" idx="21" hasCustomPrompt="1"/>
          </p:nvPr>
        </p:nvSpPr>
        <p:spPr>
          <a:xfrm>
            <a:off x="6939641" y="6027931"/>
            <a:ext cx="1502253" cy="566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41416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SmartArt objec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SmartArt 2"/>
          <p:cNvSpPr>
            <a:spLocks noGrp="1"/>
          </p:cNvSpPr>
          <p:nvPr>
            <p:ph type="dgm" sz="quarter" idx="18"/>
          </p:nvPr>
        </p:nvSpPr>
        <p:spPr>
          <a:xfrm>
            <a:off x="619944" y="1796143"/>
            <a:ext cx="11000557" cy="4045857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293762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6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307975"/>
            <a:ext cx="11000556" cy="42681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</p:txBody>
      </p:sp>
      <p:cxnSp>
        <p:nvCxnSpPr>
          <p:cNvPr id="17" name="Connettore 1 16"/>
          <p:cNvCxnSpPr/>
          <p:nvPr userDrawn="1"/>
        </p:nvCxnSpPr>
        <p:spPr>
          <a:xfrm>
            <a:off x="619945" y="916214"/>
            <a:ext cx="11000555" cy="0"/>
          </a:xfrm>
          <a:prstGeom prst="line">
            <a:avLst/>
          </a:prstGeom>
          <a:ln>
            <a:solidFill>
              <a:srgbClr val="29376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9944" y="1089254"/>
            <a:ext cx="11000556" cy="48917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SUBTITLE: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#293762</a:t>
            </a:r>
          </a:p>
          <a:p>
            <a:pPr lvl="0"/>
            <a:r>
              <a:rPr lang="it-IT" dirty="0"/>
              <a:t>(</a:t>
            </a:r>
            <a:r>
              <a:rPr lang="it-IT" dirty="0" err="1"/>
              <a:t>Max</a:t>
            </a:r>
            <a:r>
              <a:rPr lang="it-IT" dirty="0"/>
              <a:t> 2 </a:t>
            </a:r>
            <a:r>
              <a:rPr lang="it-IT" dirty="0" err="1"/>
              <a:t>lines</a:t>
            </a:r>
            <a:r>
              <a:rPr lang="it-IT" dirty="0"/>
              <a:t>)</a:t>
            </a:r>
          </a:p>
          <a:p>
            <a:pPr lvl="0"/>
            <a:endParaRPr lang="it-IT" dirty="0"/>
          </a:p>
        </p:txBody>
      </p:sp>
      <p:sp>
        <p:nvSpPr>
          <p:cNvPr id="9" name="CasellaDiTesto 8"/>
          <p:cNvSpPr txBox="1"/>
          <p:nvPr userDrawn="1"/>
        </p:nvSpPr>
        <p:spPr>
          <a:xfrm>
            <a:off x="619945" y="6130387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293762"/>
                </a:solidFill>
                <a:latin typeface="Arial  "/>
                <a:cs typeface="Arial  "/>
              </a:rPr>
              <a:t>healthobservatory.eu</a:t>
            </a:r>
            <a:endParaRPr lang="it-IT" sz="1000" dirty="0">
              <a:solidFill>
                <a:srgbClr val="293762"/>
              </a:solidFill>
              <a:latin typeface="Arial  "/>
              <a:cs typeface="Arial  "/>
            </a:endParaRPr>
          </a:p>
        </p:txBody>
      </p:sp>
      <p:sp>
        <p:nvSpPr>
          <p:cNvPr id="10" name="CasellaDiTesto 9"/>
          <p:cNvSpPr txBox="1"/>
          <p:nvPr userDrawn="1"/>
        </p:nvSpPr>
        <p:spPr>
          <a:xfrm>
            <a:off x="2375536" y="6130387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93762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rgbClr val="293762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rgbClr val="293762"/>
              </a:solidFill>
              <a:latin typeface="Arial   "/>
              <a:cs typeface="Arial   "/>
            </a:endParaRPr>
          </a:p>
        </p:txBody>
      </p:sp>
      <p:sp>
        <p:nvSpPr>
          <p:cNvPr id="11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3496117" y="6130926"/>
            <a:ext cx="3021012" cy="3635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r>
              <a:rPr lang="it-IT" dirty="0"/>
              <a:t> +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institution</a:t>
            </a:r>
            <a:r>
              <a:rPr lang="it-IT" dirty="0"/>
              <a:t> </a:t>
            </a:r>
            <a:r>
              <a:rPr lang="it-IT" dirty="0" err="1"/>
              <a:t>links</a:t>
            </a:r>
            <a:r>
              <a:rPr lang="it-IT" dirty="0"/>
              <a:t> or </a:t>
            </a:r>
            <a:r>
              <a:rPr lang="it-IT" dirty="0" err="1"/>
              <a:t>hashtags</a:t>
            </a:r>
            <a:endParaRPr lang="it-IT" dirty="0"/>
          </a:p>
        </p:txBody>
      </p:sp>
      <p:sp>
        <p:nvSpPr>
          <p:cNvPr id="13" name="Segnaposto immagine 2"/>
          <p:cNvSpPr>
            <a:spLocks noGrp="1"/>
          </p:cNvSpPr>
          <p:nvPr>
            <p:ph type="pic" sz="quarter" idx="19" hasCustomPrompt="1"/>
          </p:nvPr>
        </p:nvSpPr>
        <p:spPr>
          <a:xfrm>
            <a:off x="8645070" y="6027931"/>
            <a:ext cx="1502253" cy="566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18" name="Segnaposto immagine 2"/>
          <p:cNvSpPr>
            <a:spLocks noGrp="1"/>
          </p:cNvSpPr>
          <p:nvPr>
            <p:ph type="pic" sz="quarter" idx="20" hasCustomPrompt="1"/>
          </p:nvPr>
        </p:nvSpPr>
        <p:spPr>
          <a:xfrm>
            <a:off x="6939641" y="6027931"/>
            <a:ext cx="1502253" cy="566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07916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Boxe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gnaposto testo 23"/>
          <p:cNvSpPr>
            <a:spLocks noGrp="1"/>
          </p:cNvSpPr>
          <p:nvPr>
            <p:ph type="body" sz="quarter" idx="18" hasCustomPrompt="1"/>
          </p:nvPr>
        </p:nvSpPr>
        <p:spPr>
          <a:xfrm>
            <a:off x="619944" y="1737454"/>
            <a:ext cx="2600413" cy="1904773"/>
          </a:xfrm>
          <a:prstGeom prst="rect">
            <a:avLst/>
          </a:prstGeom>
          <a:solidFill>
            <a:srgbClr val="FEF7CD"/>
          </a:solidFill>
          <a:ln>
            <a:solidFill>
              <a:srgbClr val="F5D65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TEXT BOX: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err="1"/>
              <a:t>Arial</a:t>
            </a:r>
            <a:r>
              <a:rPr lang="it-IT" dirty="0"/>
              <a:t>; 12pt; #293762</a:t>
            </a:r>
          </a:p>
        </p:txBody>
      </p:sp>
      <p:sp>
        <p:nvSpPr>
          <p:cNvPr id="32" name="Segnaposto testo 23"/>
          <p:cNvSpPr>
            <a:spLocks noGrp="1"/>
          </p:cNvSpPr>
          <p:nvPr>
            <p:ph type="body" sz="quarter" idx="22" hasCustomPrompt="1"/>
          </p:nvPr>
        </p:nvSpPr>
        <p:spPr>
          <a:xfrm>
            <a:off x="619944" y="3886861"/>
            <a:ext cx="2600413" cy="1904773"/>
          </a:xfrm>
          <a:prstGeom prst="rect">
            <a:avLst/>
          </a:prstGeom>
          <a:solidFill>
            <a:srgbClr val="FEF7CD"/>
          </a:solidFill>
          <a:ln>
            <a:solidFill>
              <a:srgbClr val="F5D65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TEXT BOX: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err="1"/>
              <a:t>Arial</a:t>
            </a:r>
            <a:r>
              <a:rPr lang="it-IT" dirty="0"/>
              <a:t>; 12pt; #293762</a:t>
            </a:r>
          </a:p>
        </p:txBody>
      </p:sp>
      <p:sp>
        <p:nvSpPr>
          <p:cNvPr id="39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307975"/>
            <a:ext cx="11000556" cy="42681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</p:txBody>
      </p:sp>
      <p:cxnSp>
        <p:nvCxnSpPr>
          <p:cNvPr id="40" name="Connettore 1 39"/>
          <p:cNvCxnSpPr/>
          <p:nvPr userDrawn="1"/>
        </p:nvCxnSpPr>
        <p:spPr>
          <a:xfrm>
            <a:off x="619945" y="916214"/>
            <a:ext cx="11000555" cy="0"/>
          </a:xfrm>
          <a:prstGeom prst="line">
            <a:avLst/>
          </a:prstGeom>
          <a:ln>
            <a:solidFill>
              <a:srgbClr val="29376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Segnaposto testo 23"/>
          <p:cNvSpPr>
            <a:spLocks noGrp="1"/>
          </p:cNvSpPr>
          <p:nvPr>
            <p:ph type="body" sz="quarter" idx="23" hasCustomPrompt="1"/>
          </p:nvPr>
        </p:nvSpPr>
        <p:spPr>
          <a:xfrm>
            <a:off x="3419992" y="1737454"/>
            <a:ext cx="2600413" cy="1904773"/>
          </a:xfrm>
          <a:prstGeom prst="rect">
            <a:avLst/>
          </a:prstGeom>
          <a:solidFill>
            <a:srgbClr val="FEF7CD"/>
          </a:solidFill>
          <a:ln>
            <a:solidFill>
              <a:srgbClr val="F5D65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TEXT BOX: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err="1"/>
              <a:t>Arial</a:t>
            </a:r>
            <a:r>
              <a:rPr lang="it-IT" dirty="0"/>
              <a:t>; 12pt; #293762</a:t>
            </a:r>
          </a:p>
        </p:txBody>
      </p:sp>
      <p:sp>
        <p:nvSpPr>
          <p:cNvPr id="49" name="Segnaposto testo 23"/>
          <p:cNvSpPr>
            <a:spLocks noGrp="1"/>
          </p:cNvSpPr>
          <p:nvPr>
            <p:ph type="body" sz="quarter" idx="24" hasCustomPrompt="1"/>
          </p:nvPr>
        </p:nvSpPr>
        <p:spPr>
          <a:xfrm>
            <a:off x="3419992" y="3886861"/>
            <a:ext cx="2600413" cy="1904773"/>
          </a:xfrm>
          <a:prstGeom prst="rect">
            <a:avLst/>
          </a:prstGeom>
          <a:solidFill>
            <a:srgbClr val="FEF7CD"/>
          </a:solidFill>
          <a:ln>
            <a:solidFill>
              <a:srgbClr val="F5D65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TEXT BOX: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err="1"/>
              <a:t>Arial</a:t>
            </a:r>
            <a:r>
              <a:rPr lang="it-IT" dirty="0"/>
              <a:t>; 12pt; #293762</a:t>
            </a:r>
          </a:p>
        </p:txBody>
      </p:sp>
      <p:sp>
        <p:nvSpPr>
          <p:cNvPr id="50" name="Segnaposto testo 23"/>
          <p:cNvSpPr>
            <a:spLocks noGrp="1"/>
          </p:cNvSpPr>
          <p:nvPr>
            <p:ph type="body" sz="quarter" idx="25" hasCustomPrompt="1"/>
          </p:nvPr>
        </p:nvSpPr>
        <p:spPr>
          <a:xfrm>
            <a:off x="6220040" y="1737454"/>
            <a:ext cx="2600413" cy="1904773"/>
          </a:xfrm>
          <a:prstGeom prst="rect">
            <a:avLst/>
          </a:prstGeom>
          <a:solidFill>
            <a:srgbClr val="FEF7CD"/>
          </a:solidFill>
          <a:ln>
            <a:solidFill>
              <a:srgbClr val="F5D65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TEXT BOX: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err="1"/>
              <a:t>Arial</a:t>
            </a:r>
            <a:r>
              <a:rPr lang="it-IT" dirty="0"/>
              <a:t>; 12pt; #293762</a:t>
            </a:r>
          </a:p>
        </p:txBody>
      </p:sp>
      <p:sp>
        <p:nvSpPr>
          <p:cNvPr id="51" name="Segnaposto testo 23"/>
          <p:cNvSpPr>
            <a:spLocks noGrp="1"/>
          </p:cNvSpPr>
          <p:nvPr>
            <p:ph type="body" sz="quarter" idx="26" hasCustomPrompt="1"/>
          </p:nvPr>
        </p:nvSpPr>
        <p:spPr>
          <a:xfrm>
            <a:off x="6220040" y="3886861"/>
            <a:ext cx="2600413" cy="1904773"/>
          </a:xfrm>
          <a:prstGeom prst="rect">
            <a:avLst/>
          </a:prstGeom>
          <a:solidFill>
            <a:srgbClr val="FEF7CD"/>
          </a:solidFill>
          <a:ln>
            <a:solidFill>
              <a:srgbClr val="F5D65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TEXT BOX: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err="1"/>
              <a:t>Arial</a:t>
            </a:r>
            <a:r>
              <a:rPr lang="it-IT" dirty="0"/>
              <a:t>; 12pt; #293762</a:t>
            </a:r>
          </a:p>
        </p:txBody>
      </p:sp>
      <p:sp>
        <p:nvSpPr>
          <p:cNvPr id="52" name="Segnaposto testo 23"/>
          <p:cNvSpPr>
            <a:spLocks noGrp="1"/>
          </p:cNvSpPr>
          <p:nvPr>
            <p:ph type="body" sz="quarter" idx="27" hasCustomPrompt="1"/>
          </p:nvPr>
        </p:nvSpPr>
        <p:spPr>
          <a:xfrm>
            <a:off x="9020088" y="1737454"/>
            <a:ext cx="2600413" cy="1904773"/>
          </a:xfrm>
          <a:prstGeom prst="rect">
            <a:avLst/>
          </a:prstGeom>
          <a:solidFill>
            <a:srgbClr val="FEF7CD"/>
          </a:solidFill>
          <a:ln>
            <a:solidFill>
              <a:srgbClr val="F5D65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TEXT BOX: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err="1"/>
              <a:t>Arial</a:t>
            </a:r>
            <a:r>
              <a:rPr lang="it-IT" dirty="0"/>
              <a:t>; 12pt; #293762</a:t>
            </a:r>
          </a:p>
        </p:txBody>
      </p:sp>
      <p:sp>
        <p:nvSpPr>
          <p:cNvPr id="53" name="Segnaposto testo 23"/>
          <p:cNvSpPr>
            <a:spLocks noGrp="1"/>
          </p:cNvSpPr>
          <p:nvPr>
            <p:ph type="body" sz="quarter" idx="28" hasCustomPrompt="1"/>
          </p:nvPr>
        </p:nvSpPr>
        <p:spPr>
          <a:xfrm>
            <a:off x="9020088" y="3886861"/>
            <a:ext cx="2600413" cy="1904773"/>
          </a:xfrm>
          <a:prstGeom prst="rect">
            <a:avLst/>
          </a:prstGeom>
          <a:solidFill>
            <a:srgbClr val="FEF7CD"/>
          </a:solidFill>
          <a:ln>
            <a:solidFill>
              <a:srgbClr val="F5D65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2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TEXT BOX: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err="1"/>
              <a:t>Arial</a:t>
            </a:r>
            <a:r>
              <a:rPr lang="it-IT" dirty="0"/>
              <a:t>; 12pt; #293762</a:t>
            </a:r>
          </a:p>
        </p:txBody>
      </p:sp>
      <p:sp>
        <p:nvSpPr>
          <p:cNvPr id="54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9944" y="1089254"/>
            <a:ext cx="11000556" cy="48917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SUBTITLE: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#293762</a:t>
            </a:r>
          </a:p>
          <a:p>
            <a:pPr lvl="0"/>
            <a:r>
              <a:rPr lang="it-IT" dirty="0"/>
              <a:t>(</a:t>
            </a:r>
            <a:r>
              <a:rPr lang="it-IT" dirty="0" err="1"/>
              <a:t>Max</a:t>
            </a:r>
            <a:r>
              <a:rPr lang="it-IT" dirty="0"/>
              <a:t> 2 </a:t>
            </a:r>
            <a:r>
              <a:rPr lang="it-IT" dirty="0" err="1"/>
              <a:t>lines</a:t>
            </a:r>
            <a:r>
              <a:rPr lang="it-IT" dirty="0"/>
              <a:t>)</a:t>
            </a:r>
          </a:p>
          <a:p>
            <a:pPr lvl="0"/>
            <a:endParaRPr lang="it-IT" dirty="0"/>
          </a:p>
        </p:txBody>
      </p:sp>
      <p:sp>
        <p:nvSpPr>
          <p:cNvPr id="16" name="CasellaDiTesto 15"/>
          <p:cNvSpPr txBox="1"/>
          <p:nvPr userDrawn="1"/>
        </p:nvSpPr>
        <p:spPr>
          <a:xfrm>
            <a:off x="619945" y="6130387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293762"/>
                </a:solidFill>
                <a:latin typeface="Arial  "/>
                <a:cs typeface="Arial  "/>
              </a:rPr>
              <a:t>healthobservatory.eu</a:t>
            </a:r>
            <a:endParaRPr lang="it-IT" sz="1000" dirty="0">
              <a:solidFill>
                <a:srgbClr val="293762"/>
              </a:solidFill>
              <a:latin typeface="Arial  "/>
              <a:cs typeface="Arial  "/>
            </a:endParaRPr>
          </a:p>
        </p:txBody>
      </p:sp>
      <p:sp>
        <p:nvSpPr>
          <p:cNvPr id="17" name="CasellaDiTesto 16"/>
          <p:cNvSpPr txBox="1"/>
          <p:nvPr userDrawn="1"/>
        </p:nvSpPr>
        <p:spPr>
          <a:xfrm>
            <a:off x="2375536" y="6130387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93762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rgbClr val="293762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rgbClr val="293762"/>
              </a:solidFill>
              <a:latin typeface="Arial   "/>
              <a:cs typeface="Arial   "/>
            </a:endParaRPr>
          </a:p>
        </p:txBody>
      </p:sp>
      <p:sp>
        <p:nvSpPr>
          <p:cNvPr id="18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3496117" y="6130926"/>
            <a:ext cx="3021012" cy="3635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r>
              <a:rPr lang="it-IT" dirty="0"/>
              <a:t> +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institution</a:t>
            </a:r>
            <a:r>
              <a:rPr lang="it-IT" dirty="0"/>
              <a:t> </a:t>
            </a:r>
            <a:r>
              <a:rPr lang="it-IT" dirty="0" err="1"/>
              <a:t>links</a:t>
            </a:r>
            <a:r>
              <a:rPr lang="it-IT" dirty="0"/>
              <a:t> or </a:t>
            </a:r>
            <a:r>
              <a:rPr lang="it-IT" dirty="0" err="1"/>
              <a:t>hashtags</a:t>
            </a:r>
            <a:endParaRPr lang="it-IT" dirty="0"/>
          </a:p>
        </p:txBody>
      </p:sp>
      <p:sp>
        <p:nvSpPr>
          <p:cNvPr id="19" name="Segnaposto immagine 2"/>
          <p:cNvSpPr>
            <a:spLocks noGrp="1"/>
          </p:cNvSpPr>
          <p:nvPr>
            <p:ph type="pic" sz="quarter" idx="19" hasCustomPrompt="1"/>
          </p:nvPr>
        </p:nvSpPr>
        <p:spPr>
          <a:xfrm>
            <a:off x="8645070" y="6027931"/>
            <a:ext cx="1502253" cy="566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20" name="Segnaposto immagine 2"/>
          <p:cNvSpPr>
            <a:spLocks noGrp="1"/>
          </p:cNvSpPr>
          <p:nvPr>
            <p:ph type="pic" sz="quarter" idx="20" hasCustomPrompt="1"/>
          </p:nvPr>
        </p:nvSpPr>
        <p:spPr>
          <a:xfrm>
            <a:off x="6939641" y="6027931"/>
            <a:ext cx="1502253" cy="566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50357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307975"/>
            <a:ext cx="11000556" cy="42681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</p:txBody>
      </p:sp>
      <p:cxnSp>
        <p:nvCxnSpPr>
          <p:cNvPr id="17" name="Connettore 1 16"/>
          <p:cNvCxnSpPr/>
          <p:nvPr userDrawn="1"/>
        </p:nvCxnSpPr>
        <p:spPr>
          <a:xfrm>
            <a:off x="619945" y="916214"/>
            <a:ext cx="11000555" cy="0"/>
          </a:xfrm>
          <a:prstGeom prst="line">
            <a:avLst/>
          </a:prstGeom>
          <a:ln>
            <a:solidFill>
              <a:srgbClr val="29376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egnaposto immagine 2"/>
          <p:cNvSpPr>
            <a:spLocks noGrp="1"/>
          </p:cNvSpPr>
          <p:nvPr>
            <p:ph type="pic" sz="quarter" idx="18" hasCustomPrompt="1"/>
          </p:nvPr>
        </p:nvSpPr>
        <p:spPr>
          <a:xfrm>
            <a:off x="620713" y="1768475"/>
            <a:ext cx="10999787" cy="391931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10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9944" y="1089254"/>
            <a:ext cx="11000556" cy="48917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SUBTITLE: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#293762</a:t>
            </a:r>
          </a:p>
          <a:p>
            <a:pPr lvl="0"/>
            <a:r>
              <a:rPr lang="it-IT" dirty="0"/>
              <a:t>(</a:t>
            </a:r>
            <a:r>
              <a:rPr lang="it-IT" dirty="0" err="1"/>
              <a:t>Max</a:t>
            </a:r>
            <a:r>
              <a:rPr lang="it-IT" dirty="0"/>
              <a:t> 2 </a:t>
            </a:r>
            <a:r>
              <a:rPr lang="it-IT" dirty="0" err="1"/>
              <a:t>lines</a:t>
            </a:r>
            <a:r>
              <a:rPr lang="it-IT" dirty="0"/>
              <a:t>)</a:t>
            </a:r>
          </a:p>
          <a:p>
            <a:pPr lvl="0"/>
            <a:endParaRPr lang="it-IT" dirty="0"/>
          </a:p>
        </p:txBody>
      </p:sp>
      <p:sp>
        <p:nvSpPr>
          <p:cNvPr id="9" name="CasellaDiTesto 8"/>
          <p:cNvSpPr txBox="1"/>
          <p:nvPr userDrawn="1"/>
        </p:nvSpPr>
        <p:spPr>
          <a:xfrm>
            <a:off x="619945" y="6130387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293762"/>
                </a:solidFill>
                <a:latin typeface="Arial  "/>
                <a:cs typeface="Arial  "/>
              </a:rPr>
              <a:t>healthobservatory.eu</a:t>
            </a:r>
            <a:endParaRPr lang="it-IT" sz="1000" dirty="0">
              <a:solidFill>
                <a:srgbClr val="293762"/>
              </a:solidFill>
              <a:latin typeface="Arial  "/>
              <a:cs typeface="Arial  "/>
            </a:endParaRPr>
          </a:p>
        </p:txBody>
      </p:sp>
      <p:sp>
        <p:nvSpPr>
          <p:cNvPr id="11" name="CasellaDiTesto 10"/>
          <p:cNvSpPr txBox="1"/>
          <p:nvPr userDrawn="1"/>
        </p:nvSpPr>
        <p:spPr>
          <a:xfrm>
            <a:off x="2375536" y="6130387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93762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rgbClr val="293762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rgbClr val="293762"/>
              </a:solidFill>
              <a:latin typeface="Arial   "/>
              <a:cs typeface="Arial   "/>
            </a:endParaRPr>
          </a:p>
        </p:txBody>
      </p:sp>
      <p:sp>
        <p:nvSpPr>
          <p:cNvPr id="12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3496117" y="6130926"/>
            <a:ext cx="3021012" cy="3635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r>
              <a:rPr lang="it-IT" dirty="0"/>
              <a:t> +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institution</a:t>
            </a:r>
            <a:r>
              <a:rPr lang="it-IT" dirty="0"/>
              <a:t> </a:t>
            </a:r>
            <a:r>
              <a:rPr lang="it-IT" dirty="0" err="1"/>
              <a:t>links</a:t>
            </a:r>
            <a:r>
              <a:rPr lang="it-IT" dirty="0"/>
              <a:t> or </a:t>
            </a:r>
            <a:r>
              <a:rPr lang="it-IT" dirty="0" err="1"/>
              <a:t>hashtags</a:t>
            </a:r>
            <a:endParaRPr lang="it-IT" dirty="0"/>
          </a:p>
        </p:txBody>
      </p:sp>
      <p:sp>
        <p:nvSpPr>
          <p:cNvPr id="18" name="Segnaposto immagine 2"/>
          <p:cNvSpPr>
            <a:spLocks noGrp="1"/>
          </p:cNvSpPr>
          <p:nvPr>
            <p:ph type="pic" sz="quarter" idx="19" hasCustomPrompt="1"/>
          </p:nvPr>
        </p:nvSpPr>
        <p:spPr>
          <a:xfrm>
            <a:off x="8645070" y="6027931"/>
            <a:ext cx="1502253" cy="566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19" name="Segnaposto immagine 2"/>
          <p:cNvSpPr>
            <a:spLocks noGrp="1"/>
          </p:cNvSpPr>
          <p:nvPr>
            <p:ph type="pic" sz="quarter" idx="20" hasCustomPrompt="1"/>
          </p:nvPr>
        </p:nvSpPr>
        <p:spPr>
          <a:xfrm>
            <a:off x="6939641" y="6027931"/>
            <a:ext cx="1502253" cy="566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7156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image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307975"/>
            <a:ext cx="11000556" cy="42681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</p:txBody>
      </p:sp>
      <p:cxnSp>
        <p:nvCxnSpPr>
          <p:cNvPr id="17" name="Connettore 1 16"/>
          <p:cNvCxnSpPr/>
          <p:nvPr userDrawn="1"/>
        </p:nvCxnSpPr>
        <p:spPr>
          <a:xfrm>
            <a:off x="619945" y="916214"/>
            <a:ext cx="11000555" cy="0"/>
          </a:xfrm>
          <a:prstGeom prst="line">
            <a:avLst/>
          </a:prstGeom>
          <a:ln>
            <a:solidFill>
              <a:srgbClr val="29376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egnaposto immagine 2"/>
          <p:cNvSpPr>
            <a:spLocks noGrp="1"/>
          </p:cNvSpPr>
          <p:nvPr>
            <p:ph type="pic" sz="quarter" idx="18" hasCustomPrompt="1"/>
          </p:nvPr>
        </p:nvSpPr>
        <p:spPr>
          <a:xfrm>
            <a:off x="620714" y="1768475"/>
            <a:ext cx="5393644" cy="392838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9" name="Segnaposto immagine 2"/>
          <p:cNvSpPr>
            <a:spLocks noGrp="1"/>
          </p:cNvSpPr>
          <p:nvPr>
            <p:ph type="pic" sz="quarter" idx="19" hasCustomPrompt="1"/>
          </p:nvPr>
        </p:nvSpPr>
        <p:spPr>
          <a:xfrm>
            <a:off x="6226857" y="1768475"/>
            <a:ext cx="5393644" cy="392838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10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9944" y="1089254"/>
            <a:ext cx="11000556" cy="48917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SUBTITLE: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#293762</a:t>
            </a:r>
          </a:p>
          <a:p>
            <a:pPr lvl="0"/>
            <a:r>
              <a:rPr lang="it-IT" dirty="0"/>
              <a:t>(</a:t>
            </a:r>
            <a:r>
              <a:rPr lang="it-IT" dirty="0" err="1"/>
              <a:t>Max</a:t>
            </a:r>
            <a:r>
              <a:rPr lang="it-IT" dirty="0"/>
              <a:t> 2 </a:t>
            </a:r>
            <a:r>
              <a:rPr lang="it-IT" dirty="0" err="1"/>
              <a:t>lines</a:t>
            </a:r>
            <a:r>
              <a:rPr lang="it-IT" dirty="0"/>
              <a:t>)</a:t>
            </a:r>
          </a:p>
          <a:p>
            <a:pPr lvl="0"/>
            <a:endParaRPr lang="it-IT" dirty="0"/>
          </a:p>
        </p:txBody>
      </p:sp>
      <p:sp>
        <p:nvSpPr>
          <p:cNvPr id="11" name="CasellaDiTesto 10"/>
          <p:cNvSpPr txBox="1"/>
          <p:nvPr userDrawn="1"/>
        </p:nvSpPr>
        <p:spPr>
          <a:xfrm>
            <a:off x="619945" y="6130387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293762"/>
                </a:solidFill>
                <a:latin typeface="Arial  "/>
                <a:cs typeface="Arial  "/>
              </a:rPr>
              <a:t>healthobservatory.eu</a:t>
            </a:r>
            <a:endParaRPr lang="it-IT" sz="1000" dirty="0">
              <a:solidFill>
                <a:srgbClr val="293762"/>
              </a:solidFill>
              <a:latin typeface="Arial  "/>
              <a:cs typeface="Arial  "/>
            </a:endParaRPr>
          </a:p>
        </p:txBody>
      </p:sp>
      <p:sp>
        <p:nvSpPr>
          <p:cNvPr id="12" name="CasellaDiTesto 11"/>
          <p:cNvSpPr txBox="1"/>
          <p:nvPr userDrawn="1"/>
        </p:nvSpPr>
        <p:spPr>
          <a:xfrm>
            <a:off x="2375536" y="6130387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93762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rgbClr val="293762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rgbClr val="293762"/>
              </a:solidFill>
              <a:latin typeface="Arial   "/>
              <a:cs typeface="Arial   "/>
            </a:endParaRPr>
          </a:p>
        </p:txBody>
      </p:sp>
      <p:sp>
        <p:nvSpPr>
          <p:cNvPr id="18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3496117" y="6130926"/>
            <a:ext cx="3021012" cy="3635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r>
              <a:rPr lang="it-IT" dirty="0"/>
              <a:t> +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institution</a:t>
            </a:r>
            <a:r>
              <a:rPr lang="it-IT" dirty="0"/>
              <a:t> </a:t>
            </a:r>
            <a:r>
              <a:rPr lang="it-IT" dirty="0" err="1"/>
              <a:t>links</a:t>
            </a:r>
            <a:r>
              <a:rPr lang="it-IT" dirty="0"/>
              <a:t> or </a:t>
            </a:r>
            <a:r>
              <a:rPr lang="it-IT" dirty="0" err="1"/>
              <a:t>hashtags</a:t>
            </a:r>
            <a:endParaRPr lang="it-IT" dirty="0"/>
          </a:p>
        </p:txBody>
      </p:sp>
      <p:sp>
        <p:nvSpPr>
          <p:cNvPr id="19" name="Segnaposto immagine 2"/>
          <p:cNvSpPr>
            <a:spLocks noGrp="1"/>
          </p:cNvSpPr>
          <p:nvPr>
            <p:ph type="pic" sz="quarter" idx="20" hasCustomPrompt="1"/>
          </p:nvPr>
        </p:nvSpPr>
        <p:spPr>
          <a:xfrm>
            <a:off x="8645070" y="6027931"/>
            <a:ext cx="1502253" cy="566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20" name="Segnaposto immagine 2"/>
          <p:cNvSpPr>
            <a:spLocks noGrp="1"/>
          </p:cNvSpPr>
          <p:nvPr>
            <p:ph type="pic" sz="quarter" idx="21" hasCustomPrompt="1"/>
          </p:nvPr>
        </p:nvSpPr>
        <p:spPr>
          <a:xfrm>
            <a:off x="6939641" y="6027931"/>
            <a:ext cx="1502253" cy="566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8242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3 image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 userDrawn="1"/>
        </p:nvSpPr>
        <p:spPr>
          <a:xfrm>
            <a:off x="619945" y="6493924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293762"/>
                </a:solidFill>
                <a:latin typeface="Arial  "/>
                <a:cs typeface="Arial  "/>
              </a:rPr>
              <a:t>healthobservatory.eu</a:t>
            </a:r>
            <a:endParaRPr lang="it-IT" sz="1000" dirty="0">
              <a:solidFill>
                <a:srgbClr val="293762"/>
              </a:solidFill>
              <a:latin typeface="Arial  "/>
              <a:cs typeface="Arial  "/>
            </a:endParaRPr>
          </a:p>
        </p:txBody>
      </p:sp>
      <p:sp>
        <p:nvSpPr>
          <p:cNvPr id="14" name="CasellaDiTesto 13"/>
          <p:cNvSpPr txBox="1"/>
          <p:nvPr userDrawn="1"/>
        </p:nvSpPr>
        <p:spPr>
          <a:xfrm>
            <a:off x="2375536" y="6493924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93762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rgbClr val="293762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rgbClr val="293762"/>
              </a:solidFill>
              <a:latin typeface="Arial   "/>
              <a:cs typeface="Arial   "/>
            </a:endParaRPr>
          </a:p>
        </p:txBody>
      </p:sp>
      <p:sp>
        <p:nvSpPr>
          <p:cNvPr id="15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3496117" y="6494463"/>
            <a:ext cx="3021012" cy="363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16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307975"/>
            <a:ext cx="11000556" cy="42681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</p:txBody>
      </p:sp>
      <p:cxnSp>
        <p:nvCxnSpPr>
          <p:cNvPr id="17" name="Connettore 1 16"/>
          <p:cNvCxnSpPr/>
          <p:nvPr userDrawn="1"/>
        </p:nvCxnSpPr>
        <p:spPr>
          <a:xfrm>
            <a:off x="619945" y="916214"/>
            <a:ext cx="11000555" cy="0"/>
          </a:xfrm>
          <a:prstGeom prst="line">
            <a:avLst/>
          </a:prstGeom>
          <a:ln>
            <a:solidFill>
              <a:srgbClr val="29376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egnaposto immagine 2"/>
          <p:cNvSpPr>
            <a:spLocks noGrp="1"/>
          </p:cNvSpPr>
          <p:nvPr>
            <p:ph type="pic" sz="quarter" idx="18" hasCustomPrompt="1"/>
          </p:nvPr>
        </p:nvSpPr>
        <p:spPr>
          <a:xfrm>
            <a:off x="620714" y="1768475"/>
            <a:ext cx="3570286" cy="42100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10" name="Segnaposto immagine 2"/>
          <p:cNvSpPr>
            <a:spLocks noGrp="1"/>
          </p:cNvSpPr>
          <p:nvPr>
            <p:ph type="pic" sz="quarter" idx="19" hasCustomPrompt="1"/>
          </p:nvPr>
        </p:nvSpPr>
        <p:spPr>
          <a:xfrm>
            <a:off x="4335464" y="1768475"/>
            <a:ext cx="3570286" cy="42100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11" name="Segnaposto immagine 2"/>
          <p:cNvSpPr>
            <a:spLocks noGrp="1"/>
          </p:cNvSpPr>
          <p:nvPr>
            <p:ph type="pic" sz="quarter" idx="20" hasCustomPrompt="1"/>
          </p:nvPr>
        </p:nvSpPr>
        <p:spPr>
          <a:xfrm>
            <a:off x="8050215" y="1768475"/>
            <a:ext cx="3570286" cy="42100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12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9944" y="1089254"/>
            <a:ext cx="11000556" cy="48917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SUBTITLE: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#293762</a:t>
            </a:r>
          </a:p>
          <a:p>
            <a:pPr lvl="0"/>
            <a:r>
              <a:rPr lang="it-IT" dirty="0"/>
              <a:t>(</a:t>
            </a:r>
            <a:r>
              <a:rPr lang="it-IT" dirty="0" err="1"/>
              <a:t>Max</a:t>
            </a:r>
            <a:r>
              <a:rPr lang="it-IT" dirty="0"/>
              <a:t> 2 </a:t>
            </a:r>
            <a:r>
              <a:rPr lang="it-IT" dirty="0" err="1"/>
              <a:t>lines</a:t>
            </a:r>
            <a:r>
              <a:rPr lang="it-IT" dirty="0"/>
              <a:t>)</a:t>
            </a:r>
          </a:p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33290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4 image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 userDrawn="1"/>
        </p:nvSpPr>
        <p:spPr>
          <a:xfrm>
            <a:off x="619945" y="6493924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293762"/>
                </a:solidFill>
                <a:latin typeface="Arial  "/>
                <a:cs typeface="Arial  "/>
              </a:rPr>
              <a:t>healthobservatory.eu</a:t>
            </a:r>
            <a:endParaRPr lang="it-IT" sz="1000" dirty="0">
              <a:solidFill>
                <a:srgbClr val="293762"/>
              </a:solidFill>
              <a:latin typeface="Arial  "/>
              <a:cs typeface="Arial  "/>
            </a:endParaRPr>
          </a:p>
        </p:txBody>
      </p:sp>
      <p:sp>
        <p:nvSpPr>
          <p:cNvPr id="14" name="CasellaDiTesto 13"/>
          <p:cNvSpPr txBox="1"/>
          <p:nvPr userDrawn="1"/>
        </p:nvSpPr>
        <p:spPr>
          <a:xfrm>
            <a:off x="2375536" y="6493924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93762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rgbClr val="293762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rgbClr val="293762"/>
              </a:solidFill>
              <a:latin typeface="Arial   "/>
              <a:cs typeface="Arial   "/>
            </a:endParaRPr>
          </a:p>
        </p:txBody>
      </p:sp>
      <p:sp>
        <p:nvSpPr>
          <p:cNvPr id="15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3496117" y="6494463"/>
            <a:ext cx="3021012" cy="363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16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307975"/>
            <a:ext cx="11000556" cy="42681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</p:txBody>
      </p:sp>
      <p:cxnSp>
        <p:nvCxnSpPr>
          <p:cNvPr id="17" name="Connettore 1 16"/>
          <p:cNvCxnSpPr/>
          <p:nvPr userDrawn="1"/>
        </p:nvCxnSpPr>
        <p:spPr>
          <a:xfrm>
            <a:off x="619945" y="916214"/>
            <a:ext cx="11000555" cy="0"/>
          </a:xfrm>
          <a:prstGeom prst="line">
            <a:avLst/>
          </a:prstGeom>
          <a:ln>
            <a:solidFill>
              <a:srgbClr val="29376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620714" y="1089254"/>
            <a:ext cx="11000556" cy="29867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SLIDE SUBTITLE: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12pt; #293762 (</a:t>
            </a:r>
            <a:r>
              <a:rPr lang="it-IT" dirty="0" err="1"/>
              <a:t>Max</a:t>
            </a:r>
            <a:r>
              <a:rPr lang="it-IT" dirty="0"/>
              <a:t> 1 line)</a:t>
            </a:r>
          </a:p>
          <a:p>
            <a:pPr lvl="0"/>
            <a:endParaRPr lang="it-IT" dirty="0"/>
          </a:p>
          <a:p>
            <a:pPr lvl="0"/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sz="quarter" idx="18" hasCustomPrompt="1"/>
          </p:nvPr>
        </p:nvSpPr>
        <p:spPr>
          <a:xfrm>
            <a:off x="620714" y="1505857"/>
            <a:ext cx="5393644" cy="227693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9" name="Segnaposto immagine 2"/>
          <p:cNvSpPr>
            <a:spLocks noGrp="1"/>
          </p:cNvSpPr>
          <p:nvPr>
            <p:ph type="pic" sz="quarter" idx="19" hasCustomPrompt="1"/>
          </p:nvPr>
        </p:nvSpPr>
        <p:spPr>
          <a:xfrm>
            <a:off x="6226857" y="1505857"/>
            <a:ext cx="5393644" cy="227693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10" name="Segnaposto immagine 2"/>
          <p:cNvSpPr>
            <a:spLocks noGrp="1"/>
          </p:cNvSpPr>
          <p:nvPr>
            <p:ph type="pic" sz="quarter" idx="20" hasCustomPrompt="1"/>
          </p:nvPr>
        </p:nvSpPr>
        <p:spPr>
          <a:xfrm>
            <a:off x="619944" y="3926568"/>
            <a:ext cx="5393644" cy="227693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11" name="Segnaposto immagine 2"/>
          <p:cNvSpPr>
            <a:spLocks noGrp="1"/>
          </p:cNvSpPr>
          <p:nvPr>
            <p:ph type="pic" sz="quarter" idx="21" hasCustomPrompt="1"/>
          </p:nvPr>
        </p:nvSpPr>
        <p:spPr>
          <a:xfrm>
            <a:off x="6226087" y="3926568"/>
            <a:ext cx="5393644" cy="227693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23322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galler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307975"/>
            <a:ext cx="11000556" cy="42681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</p:txBody>
      </p:sp>
      <p:cxnSp>
        <p:nvCxnSpPr>
          <p:cNvPr id="17" name="Connettore 1 16"/>
          <p:cNvCxnSpPr/>
          <p:nvPr userDrawn="1"/>
        </p:nvCxnSpPr>
        <p:spPr>
          <a:xfrm>
            <a:off x="619945" y="916214"/>
            <a:ext cx="11000555" cy="0"/>
          </a:xfrm>
          <a:prstGeom prst="line">
            <a:avLst/>
          </a:prstGeom>
          <a:ln>
            <a:solidFill>
              <a:srgbClr val="29376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620714" y="1089254"/>
            <a:ext cx="11000556" cy="29867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SUBTITLE: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12pt; #293762 (</a:t>
            </a:r>
            <a:r>
              <a:rPr lang="it-IT" dirty="0" err="1"/>
              <a:t>Max</a:t>
            </a:r>
            <a:r>
              <a:rPr lang="it-IT" dirty="0"/>
              <a:t> 1 line)</a:t>
            </a:r>
          </a:p>
          <a:p>
            <a:pPr lvl="0"/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sz="quarter" idx="18" hasCustomPrompt="1"/>
          </p:nvPr>
        </p:nvSpPr>
        <p:spPr>
          <a:xfrm>
            <a:off x="620714" y="1466366"/>
            <a:ext cx="2307562" cy="13627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12" name="Segnaposto immagine 2"/>
          <p:cNvSpPr>
            <a:spLocks noGrp="1"/>
          </p:cNvSpPr>
          <p:nvPr>
            <p:ph type="pic" sz="quarter" idx="19" hasCustomPrompt="1"/>
          </p:nvPr>
        </p:nvSpPr>
        <p:spPr>
          <a:xfrm>
            <a:off x="3518379" y="1466366"/>
            <a:ext cx="2307562" cy="13627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19" name="Segnaposto immagine 2"/>
          <p:cNvSpPr>
            <a:spLocks noGrp="1"/>
          </p:cNvSpPr>
          <p:nvPr>
            <p:ph type="pic" sz="quarter" idx="20" hasCustomPrompt="1"/>
          </p:nvPr>
        </p:nvSpPr>
        <p:spPr>
          <a:xfrm>
            <a:off x="6416044" y="1466366"/>
            <a:ext cx="2307562" cy="13627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20" name="Segnaposto immagine 2"/>
          <p:cNvSpPr>
            <a:spLocks noGrp="1"/>
          </p:cNvSpPr>
          <p:nvPr>
            <p:ph type="pic" sz="quarter" idx="21" hasCustomPrompt="1"/>
          </p:nvPr>
        </p:nvSpPr>
        <p:spPr>
          <a:xfrm>
            <a:off x="9313708" y="1466366"/>
            <a:ext cx="2307562" cy="13627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29" name="Segnaposto immagine 2"/>
          <p:cNvSpPr>
            <a:spLocks noGrp="1"/>
          </p:cNvSpPr>
          <p:nvPr>
            <p:ph type="pic" sz="quarter" idx="22" hasCustomPrompt="1"/>
          </p:nvPr>
        </p:nvSpPr>
        <p:spPr>
          <a:xfrm>
            <a:off x="620714" y="2943573"/>
            <a:ext cx="2307562" cy="13627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30" name="Segnaposto immagine 2"/>
          <p:cNvSpPr>
            <a:spLocks noGrp="1"/>
          </p:cNvSpPr>
          <p:nvPr>
            <p:ph type="pic" sz="quarter" idx="23" hasCustomPrompt="1"/>
          </p:nvPr>
        </p:nvSpPr>
        <p:spPr>
          <a:xfrm>
            <a:off x="3518379" y="2943573"/>
            <a:ext cx="2307562" cy="13627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31" name="Segnaposto immagine 2"/>
          <p:cNvSpPr>
            <a:spLocks noGrp="1"/>
          </p:cNvSpPr>
          <p:nvPr>
            <p:ph type="pic" sz="quarter" idx="24" hasCustomPrompt="1"/>
          </p:nvPr>
        </p:nvSpPr>
        <p:spPr>
          <a:xfrm>
            <a:off x="6416044" y="2943573"/>
            <a:ext cx="2307562" cy="13627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32" name="Segnaposto immagine 2"/>
          <p:cNvSpPr>
            <a:spLocks noGrp="1"/>
          </p:cNvSpPr>
          <p:nvPr>
            <p:ph type="pic" sz="quarter" idx="25" hasCustomPrompt="1"/>
          </p:nvPr>
        </p:nvSpPr>
        <p:spPr>
          <a:xfrm>
            <a:off x="9313708" y="2943573"/>
            <a:ext cx="2307562" cy="13627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33" name="Segnaposto immagine 2"/>
          <p:cNvSpPr>
            <a:spLocks noGrp="1"/>
          </p:cNvSpPr>
          <p:nvPr>
            <p:ph type="pic" sz="quarter" idx="26" hasCustomPrompt="1"/>
          </p:nvPr>
        </p:nvSpPr>
        <p:spPr>
          <a:xfrm>
            <a:off x="620714" y="4420778"/>
            <a:ext cx="2307562" cy="13627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34" name="Segnaposto immagine 2"/>
          <p:cNvSpPr>
            <a:spLocks noGrp="1"/>
          </p:cNvSpPr>
          <p:nvPr>
            <p:ph type="pic" sz="quarter" idx="27" hasCustomPrompt="1"/>
          </p:nvPr>
        </p:nvSpPr>
        <p:spPr>
          <a:xfrm>
            <a:off x="3518379" y="4420778"/>
            <a:ext cx="2307562" cy="13627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35" name="Segnaposto immagine 2"/>
          <p:cNvSpPr>
            <a:spLocks noGrp="1"/>
          </p:cNvSpPr>
          <p:nvPr>
            <p:ph type="pic" sz="quarter" idx="28" hasCustomPrompt="1"/>
          </p:nvPr>
        </p:nvSpPr>
        <p:spPr>
          <a:xfrm>
            <a:off x="6416044" y="4420778"/>
            <a:ext cx="2307562" cy="13627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36" name="Segnaposto immagine 2"/>
          <p:cNvSpPr>
            <a:spLocks noGrp="1"/>
          </p:cNvSpPr>
          <p:nvPr>
            <p:ph type="pic" sz="quarter" idx="29" hasCustomPrompt="1"/>
          </p:nvPr>
        </p:nvSpPr>
        <p:spPr>
          <a:xfrm>
            <a:off x="9313708" y="4420778"/>
            <a:ext cx="2307562" cy="13627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21" name="CasellaDiTesto 20"/>
          <p:cNvSpPr txBox="1"/>
          <p:nvPr userDrawn="1"/>
        </p:nvSpPr>
        <p:spPr>
          <a:xfrm>
            <a:off x="619945" y="6130387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293762"/>
                </a:solidFill>
                <a:latin typeface="Arial  "/>
                <a:cs typeface="Arial  "/>
              </a:rPr>
              <a:t>healthobservatory.eu</a:t>
            </a:r>
            <a:endParaRPr lang="it-IT" sz="1000" dirty="0">
              <a:solidFill>
                <a:srgbClr val="293762"/>
              </a:solidFill>
              <a:latin typeface="Arial  "/>
              <a:cs typeface="Arial  "/>
            </a:endParaRPr>
          </a:p>
        </p:txBody>
      </p:sp>
      <p:sp>
        <p:nvSpPr>
          <p:cNvPr id="22" name="CasellaDiTesto 21"/>
          <p:cNvSpPr txBox="1"/>
          <p:nvPr userDrawn="1"/>
        </p:nvSpPr>
        <p:spPr>
          <a:xfrm>
            <a:off x="2375536" y="6130387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93762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rgbClr val="293762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rgbClr val="293762"/>
              </a:solidFill>
              <a:latin typeface="Arial   "/>
              <a:cs typeface="Arial   "/>
            </a:endParaRPr>
          </a:p>
        </p:txBody>
      </p:sp>
      <p:sp>
        <p:nvSpPr>
          <p:cNvPr id="23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3496117" y="6130926"/>
            <a:ext cx="3021012" cy="3635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r>
              <a:rPr lang="it-IT" dirty="0"/>
              <a:t> +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institution</a:t>
            </a:r>
            <a:r>
              <a:rPr lang="it-IT" dirty="0"/>
              <a:t> </a:t>
            </a:r>
            <a:r>
              <a:rPr lang="it-IT" dirty="0" err="1"/>
              <a:t>links</a:t>
            </a:r>
            <a:r>
              <a:rPr lang="it-IT" dirty="0"/>
              <a:t> or </a:t>
            </a:r>
            <a:r>
              <a:rPr lang="it-IT" dirty="0" err="1"/>
              <a:t>hashtags</a:t>
            </a:r>
            <a:endParaRPr lang="it-IT" dirty="0"/>
          </a:p>
        </p:txBody>
      </p:sp>
      <p:sp>
        <p:nvSpPr>
          <p:cNvPr id="24" name="Segnaposto immagine 2"/>
          <p:cNvSpPr>
            <a:spLocks noGrp="1"/>
          </p:cNvSpPr>
          <p:nvPr>
            <p:ph type="pic" sz="quarter" idx="30" hasCustomPrompt="1"/>
          </p:nvPr>
        </p:nvSpPr>
        <p:spPr>
          <a:xfrm>
            <a:off x="8645070" y="6027931"/>
            <a:ext cx="1502253" cy="566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25" name="Segnaposto immagine 2"/>
          <p:cNvSpPr>
            <a:spLocks noGrp="1"/>
          </p:cNvSpPr>
          <p:nvPr>
            <p:ph type="pic" sz="quarter" idx="31" hasCustomPrompt="1"/>
          </p:nvPr>
        </p:nvSpPr>
        <p:spPr>
          <a:xfrm>
            <a:off x="6939641" y="6027931"/>
            <a:ext cx="1502253" cy="566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57377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graph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307975"/>
            <a:ext cx="11000556" cy="42681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</p:txBody>
      </p:sp>
      <p:cxnSp>
        <p:nvCxnSpPr>
          <p:cNvPr id="17" name="Connettore 1 16"/>
          <p:cNvCxnSpPr/>
          <p:nvPr userDrawn="1"/>
        </p:nvCxnSpPr>
        <p:spPr>
          <a:xfrm>
            <a:off x="619945" y="916214"/>
            <a:ext cx="11000555" cy="0"/>
          </a:xfrm>
          <a:prstGeom prst="line">
            <a:avLst/>
          </a:prstGeom>
          <a:ln>
            <a:solidFill>
              <a:srgbClr val="29376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9944" y="1089254"/>
            <a:ext cx="11000556" cy="48917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SUBTITLE: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#293762</a:t>
            </a:r>
          </a:p>
          <a:p>
            <a:pPr lvl="0"/>
            <a:r>
              <a:rPr lang="it-IT" dirty="0"/>
              <a:t>(</a:t>
            </a:r>
            <a:r>
              <a:rPr lang="it-IT" dirty="0" err="1"/>
              <a:t>Max</a:t>
            </a:r>
            <a:r>
              <a:rPr lang="it-IT" dirty="0"/>
              <a:t> 2 </a:t>
            </a:r>
            <a:r>
              <a:rPr lang="it-IT" dirty="0" err="1"/>
              <a:t>lines</a:t>
            </a:r>
            <a:r>
              <a:rPr lang="it-IT" dirty="0"/>
              <a:t>)</a:t>
            </a:r>
          </a:p>
          <a:p>
            <a:pPr lvl="0"/>
            <a:endParaRPr lang="it-IT" dirty="0"/>
          </a:p>
        </p:txBody>
      </p:sp>
      <p:sp>
        <p:nvSpPr>
          <p:cNvPr id="21" name="Segnaposto grafico 20"/>
          <p:cNvSpPr>
            <a:spLocks noGrp="1"/>
          </p:cNvSpPr>
          <p:nvPr>
            <p:ph type="chart" sz="quarter" idx="18"/>
          </p:nvPr>
        </p:nvSpPr>
        <p:spPr>
          <a:xfrm>
            <a:off x="620713" y="1677988"/>
            <a:ext cx="10999787" cy="4100512"/>
          </a:xfrm>
          <a:prstGeom prst="rect">
            <a:avLst/>
          </a:prstGeom>
          <a:solidFill>
            <a:schemeClr val="bg1"/>
          </a:solidFill>
          <a:ln>
            <a:solidFill>
              <a:srgbClr val="F5D652"/>
            </a:solidFill>
          </a:ln>
        </p:spPr>
        <p:txBody>
          <a:bodyPr vert="horz"/>
          <a:lstStyle>
            <a:lvl1pPr>
              <a:defRPr sz="2400">
                <a:solidFill>
                  <a:srgbClr val="293762"/>
                </a:solidFill>
                <a:latin typeface="Arial"/>
                <a:cs typeface="Arial"/>
              </a:defRPr>
            </a:lvl1pPr>
          </a:lstStyle>
          <a:p>
            <a:endParaRPr lang="it-IT" dirty="0"/>
          </a:p>
        </p:txBody>
      </p:sp>
      <p:sp>
        <p:nvSpPr>
          <p:cNvPr id="9" name="CasellaDiTesto 8"/>
          <p:cNvSpPr txBox="1"/>
          <p:nvPr userDrawn="1"/>
        </p:nvSpPr>
        <p:spPr>
          <a:xfrm>
            <a:off x="619945" y="6130387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293762"/>
                </a:solidFill>
                <a:latin typeface="Arial  "/>
                <a:cs typeface="Arial  "/>
              </a:rPr>
              <a:t>healthobservatory.eu</a:t>
            </a:r>
            <a:endParaRPr lang="it-IT" sz="1000" dirty="0">
              <a:solidFill>
                <a:srgbClr val="293762"/>
              </a:solidFill>
              <a:latin typeface="Arial  "/>
              <a:cs typeface="Arial  "/>
            </a:endParaRPr>
          </a:p>
        </p:txBody>
      </p:sp>
      <p:sp>
        <p:nvSpPr>
          <p:cNvPr id="10" name="CasellaDiTesto 9"/>
          <p:cNvSpPr txBox="1"/>
          <p:nvPr userDrawn="1"/>
        </p:nvSpPr>
        <p:spPr>
          <a:xfrm>
            <a:off x="2375536" y="6130387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93762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rgbClr val="293762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rgbClr val="293762"/>
              </a:solidFill>
              <a:latin typeface="Arial   "/>
              <a:cs typeface="Arial   "/>
            </a:endParaRPr>
          </a:p>
        </p:txBody>
      </p:sp>
      <p:sp>
        <p:nvSpPr>
          <p:cNvPr id="11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3496117" y="6130926"/>
            <a:ext cx="3021012" cy="3635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r>
              <a:rPr lang="it-IT" dirty="0"/>
              <a:t> +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institution</a:t>
            </a:r>
            <a:r>
              <a:rPr lang="it-IT" dirty="0"/>
              <a:t> </a:t>
            </a:r>
            <a:r>
              <a:rPr lang="it-IT" dirty="0" err="1"/>
              <a:t>links</a:t>
            </a:r>
            <a:r>
              <a:rPr lang="it-IT" dirty="0"/>
              <a:t> or </a:t>
            </a:r>
            <a:r>
              <a:rPr lang="it-IT" dirty="0" err="1"/>
              <a:t>hashtags</a:t>
            </a:r>
            <a:endParaRPr lang="it-IT" dirty="0"/>
          </a:p>
        </p:txBody>
      </p:sp>
      <p:sp>
        <p:nvSpPr>
          <p:cNvPr id="12" name="Segnaposto immagine 2"/>
          <p:cNvSpPr>
            <a:spLocks noGrp="1"/>
          </p:cNvSpPr>
          <p:nvPr>
            <p:ph type="pic" sz="quarter" idx="19" hasCustomPrompt="1"/>
          </p:nvPr>
        </p:nvSpPr>
        <p:spPr>
          <a:xfrm>
            <a:off x="8645070" y="6027931"/>
            <a:ext cx="1502253" cy="566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18" name="Segnaposto immagine 2"/>
          <p:cNvSpPr>
            <a:spLocks noGrp="1"/>
          </p:cNvSpPr>
          <p:nvPr>
            <p:ph type="pic" sz="quarter" idx="20" hasCustomPrompt="1"/>
          </p:nvPr>
        </p:nvSpPr>
        <p:spPr>
          <a:xfrm>
            <a:off x="6939641" y="6027931"/>
            <a:ext cx="1502253" cy="566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72753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Europe gray (more institutions logos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580118"/>
            <a:ext cx="11000556" cy="1742168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32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32pt; #</a:t>
            </a:r>
            <a:r>
              <a:rPr lang="is-IS" dirty="0"/>
              <a:t>293762</a:t>
            </a:r>
          </a:p>
          <a:p>
            <a:pPr lvl="0"/>
            <a:r>
              <a:rPr lang="is-IS" dirty="0"/>
              <a:t>(max 3 lines)</a:t>
            </a:r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7" hasCustomPrompt="1"/>
          </p:nvPr>
        </p:nvSpPr>
        <p:spPr>
          <a:xfrm>
            <a:off x="620713" y="2494188"/>
            <a:ext cx="10999787" cy="204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SPEAKERS: </a:t>
            </a:r>
            <a:r>
              <a:rPr lang="it-IT" dirty="0" err="1"/>
              <a:t>Arial</a:t>
            </a:r>
            <a:r>
              <a:rPr lang="it-IT" dirty="0"/>
              <a:t> Regular; 18pt; #</a:t>
            </a:r>
            <a:r>
              <a:rPr lang="is-IS" dirty="0"/>
              <a:t>293762</a:t>
            </a:r>
            <a:endParaRPr lang="it-IT" dirty="0"/>
          </a:p>
        </p:txBody>
      </p:sp>
      <p:sp>
        <p:nvSpPr>
          <p:cNvPr id="10" name="Segnaposto testo 8"/>
          <p:cNvSpPr>
            <a:spLocks noGrp="1"/>
          </p:cNvSpPr>
          <p:nvPr>
            <p:ph type="body" sz="quarter" idx="18" hasCustomPrompt="1"/>
          </p:nvPr>
        </p:nvSpPr>
        <p:spPr>
          <a:xfrm>
            <a:off x="620714" y="4678345"/>
            <a:ext cx="7842930" cy="3270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DATE: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</a:t>
            </a:r>
            <a:r>
              <a:rPr lang="is-IS" dirty="0"/>
              <a:t>293762</a:t>
            </a:r>
            <a:endParaRPr lang="it-IT" dirty="0"/>
          </a:p>
        </p:txBody>
      </p:sp>
      <p:sp>
        <p:nvSpPr>
          <p:cNvPr id="6" name="CasellaDiTesto 5"/>
          <p:cNvSpPr txBox="1"/>
          <p:nvPr userDrawn="1"/>
        </p:nvSpPr>
        <p:spPr>
          <a:xfrm>
            <a:off x="619945" y="5269694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293762"/>
                </a:solidFill>
                <a:latin typeface="Arial  "/>
                <a:cs typeface="Arial  "/>
              </a:rPr>
              <a:t>healthobservatory.eu</a:t>
            </a:r>
            <a:endParaRPr lang="it-IT" sz="1000" dirty="0">
              <a:solidFill>
                <a:srgbClr val="293762"/>
              </a:solidFill>
              <a:latin typeface="Arial  "/>
              <a:cs typeface="Arial  "/>
            </a:endParaRPr>
          </a:p>
        </p:txBody>
      </p:sp>
      <p:sp>
        <p:nvSpPr>
          <p:cNvPr id="8" name="CasellaDiTesto 7"/>
          <p:cNvSpPr txBox="1"/>
          <p:nvPr userDrawn="1"/>
        </p:nvSpPr>
        <p:spPr>
          <a:xfrm>
            <a:off x="2375536" y="5269694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93762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rgbClr val="293762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rgbClr val="293762"/>
              </a:solidFill>
              <a:latin typeface="Arial   "/>
              <a:cs typeface="Arial   "/>
            </a:endParaRPr>
          </a:p>
        </p:txBody>
      </p:sp>
      <p:sp>
        <p:nvSpPr>
          <p:cNvPr id="12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3496117" y="5270233"/>
            <a:ext cx="8711758" cy="3635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r>
              <a:rPr lang="it-IT" dirty="0"/>
              <a:t> +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institution</a:t>
            </a:r>
            <a:r>
              <a:rPr lang="it-IT" dirty="0"/>
              <a:t> </a:t>
            </a:r>
            <a:r>
              <a:rPr lang="it-IT" dirty="0" err="1"/>
              <a:t>links</a:t>
            </a:r>
            <a:r>
              <a:rPr lang="it-IT" dirty="0"/>
              <a:t> or </a:t>
            </a:r>
            <a:r>
              <a:rPr lang="it-IT" dirty="0" err="1"/>
              <a:t>hashtags</a:t>
            </a:r>
            <a:endParaRPr lang="it-IT" dirty="0"/>
          </a:p>
          <a:p>
            <a:pPr lvl="0"/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sz="quarter" idx="19" hasCustomPrompt="1"/>
          </p:nvPr>
        </p:nvSpPr>
        <p:spPr>
          <a:xfrm>
            <a:off x="6655959" y="5832475"/>
            <a:ext cx="2166937" cy="76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13" name="Segnaposto immagine 2"/>
          <p:cNvSpPr>
            <a:spLocks noGrp="1"/>
          </p:cNvSpPr>
          <p:nvPr>
            <p:ph type="pic" sz="quarter" idx="20" hasCustomPrompt="1"/>
          </p:nvPr>
        </p:nvSpPr>
        <p:spPr>
          <a:xfrm>
            <a:off x="3646796" y="5832475"/>
            <a:ext cx="2166937" cy="76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14" name="Segnaposto immagine 2"/>
          <p:cNvSpPr>
            <a:spLocks noGrp="1"/>
          </p:cNvSpPr>
          <p:nvPr>
            <p:ph type="pic" sz="quarter" idx="21" hasCustomPrompt="1"/>
          </p:nvPr>
        </p:nvSpPr>
        <p:spPr>
          <a:xfrm>
            <a:off x="637634" y="5832475"/>
            <a:ext cx="2166937" cy="76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06115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blank spac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 userDrawn="1"/>
        </p:nvSpPr>
        <p:spPr>
          <a:xfrm>
            <a:off x="619945" y="6130387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293762"/>
                </a:solidFill>
                <a:latin typeface="Arial  "/>
                <a:cs typeface="Arial  "/>
              </a:rPr>
              <a:t>healthobservatory.eu</a:t>
            </a:r>
            <a:endParaRPr lang="it-IT" sz="1000" dirty="0">
              <a:solidFill>
                <a:srgbClr val="293762"/>
              </a:solidFill>
              <a:latin typeface="Arial  "/>
              <a:cs typeface="Arial  "/>
            </a:endParaRPr>
          </a:p>
        </p:txBody>
      </p:sp>
      <p:sp>
        <p:nvSpPr>
          <p:cNvPr id="14" name="CasellaDiTesto 13"/>
          <p:cNvSpPr txBox="1"/>
          <p:nvPr userDrawn="1"/>
        </p:nvSpPr>
        <p:spPr>
          <a:xfrm>
            <a:off x="2375536" y="6130387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93762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rgbClr val="293762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rgbClr val="293762"/>
              </a:solidFill>
              <a:latin typeface="Arial   "/>
              <a:cs typeface="Arial   "/>
            </a:endParaRPr>
          </a:p>
        </p:txBody>
      </p:sp>
      <p:sp>
        <p:nvSpPr>
          <p:cNvPr id="15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3496117" y="6130926"/>
            <a:ext cx="3021012" cy="3635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r>
              <a:rPr lang="it-IT" dirty="0"/>
              <a:t> +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institution</a:t>
            </a:r>
            <a:r>
              <a:rPr lang="it-IT" dirty="0"/>
              <a:t> </a:t>
            </a:r>
            <a:r>
              <a:rPr lang="it-IT" dirty="0" err="1"/>
              <a:t>links</a:t>
            </a:r>
            <a:r>
              <a:rPr lang="it-IT" dirty="0"/>
              <a:t> or </a:t>
            </a:r>
            <a:r>
              <a:rPr lang="it-IT" dirty="0" err="1"/>
              <a:t>hashtags</a:t>
            </a:r>
            <a:endParaRPr lang="it-IT" dirty="0"/>
          </a:p>
        </p:txBody>
      </p:sp>
      <p:sp>
        <p:nvSpPr>
          <p:cNvPr id="16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307975"/>
            <a:ext cx="11000556" cy="42681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</p:txBody>
      </p:sp>
      <p:cxnSp>
        <p:nvCxnSpPr>
          <p:cNvPr id="17" name="Connettore 1 16"/>
          <p:cNvCxnSpPr/>
          <p:nvPr userDrawn="1"/>
        </p:nvCxnSpPr>
        <p:spPr>
          <a:xfrm>
            <a:off x="619945" y="916214"/>
            <a:ext cx="11000555" cy="0"/>
          </a:xfrm>
          <a:prstGeom prst="line">
            <a:avLst/>
          </a:prstGeom>
          <a:ln>
            <a:solidFill>
              <a:srgbClr val="29376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9944" y="1089254"/>
            <a:ext cx="11000556" cy="48917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SUBTITLE: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#293762</a:t>
            </a:r>
          </a:p>
          <a:p>
            <a:pPr lvl="0"/>
            <a:r>
              <a:rPr lang="it-IT" dirty="0"/>
              <a:t>(</a:t>
            </a:r>
            <a:r>
              <a:rPr lang="it-IT" dirty="0" err="1"/>
              <a:t>Max</a:t>
            </a:r>
            <a:r>
              <a:rPr lang="it-IT" dirty="0"/>
              <a:t> 2 </a:t>
            </a:r>
            <a:r>
              <a:rPr lang="it-IT" dirty="0" err="1"/>
              <a:t>lines</a:t>
            </a:r>
            <a:r>
              <a:rPr lang="it-IT" dirty="0"/>
              <a:t>)</a:t>
            </a:r>
          </a:p>
          <a:p>
            <a:pPr lvl="0"/>
            <a:endParaRPr lang="it-IT" dirty="0"/>
          </a:p>
        </p:txBody>
      </p:sp>
      <p:sp>
        <p:nvSpPr>
          <p:cNvPr id="8" name="Segnaposto immagine 2"/>
          <p:cNvSpPr>
            <a:spLocks noGrp="1"/>
          </p:cNvSpPr>
          <p:nvPr>
            <p:ph type="pic" sz="quarter" idx="19" hasCustomPrompt="1"/>
          </p:nvPr>
        </p:nvSpPr>
        <p:spPr>
          <a:xfrm>
            <a:off x="8645070" y="6027931"/>
            <a:ext cx="1502253" cy="566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10" name="Segnaposto immagine 2"/>
          <p:cNvSpPr>
            <a:spLocks noGrp="1"/>
          </p:cNvSpPr>
          <p:nvPr>
            <p:ph type="pic" sz="quarter" idx="20" hasCustomPrompt="1"/>
          </p:nvPr>
        </p:nvSpPr>
        <p:spPr>
          <a:xfrm>
            <a:off x="6939641" y="6027931"/>
            <a:ext cx="1502253" cy="566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67613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k presentation Europe cov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9944" y="5062539"/>
            <a:ext cx="3416842" cy="48917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BOOK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#293762</a:t>
            </a:r>
          </a:p>
          <a:p>
            <a:pPr lvl="0"/>
            <a:r>
              <a:rPr lang="it-IT" dirty="0"/>
              <a:t>(</a:t>
            </a:r>
            <a:r>
              <a:rPr lang="it-IT" dirty="0" err="1"/>
              <a:t>Max</a:t>
            </a:r>
            <a:r>
              <a:rPr lang="it-IT" dirty="0"/>
              <a:t> 2 </a:t>
            </a:r>
            <a:r>
              <a:rPr lang="it-IT" dirty="0" err="1"/>
              <a:t>lines</a:t>
            </a:r>
            <a:r>
              <a:rPr lang="it-IT" dirty="0"/>
              <a:t>)</a:t>
            </a:r>
          </a:p>
          <a:p>
            <a:pPr lvl="0"/>
            <a:endParaRPr lang="it-IT" dirty="0"/>
          </a:p>
        </p:txBody>
      </p:sp>
      <p:sp>
        <p:nvSpPr>
          <p:cNvPr id="11" name="Segnaposto immagine 10"/>
          <p:cNvSpPr>
            <a:spLocks noGrp="1"/>
          </p:cNvSpPr>
          <p:nvPr>
            <p:ph type="pic" sz="quarter" idx="18"/>
          </p:nvPr>
        </p:nvSpPr>
        <p:spPr>
          <a:xfrm>
            <a:off x="620713" y="507546"/>
            <a:ext cx="3416073" cy="4408488"/>
          </a:xfrm>
          <a:prstGeom prst="rect">
            <a:avLst/>
          </a:prstGeom>
        </p:spPr>
        <p:txBody>
          <a:bodyPr vert="horz"/>
          <a:lstStyle/>
          <a:p>
            <a:endParaRPr lang="it-IT"/>
          </a:p>
        </p:txBody>
      </p:sp>
      <p:sp>
        <p:nvSpPr>
          <p:cNvPr id="15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4599213" y="507546"/>
            <a:ext cx="7021287" cy="789668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  <a:p>
            <a:pPr lvl="0"/>
            <a:r>
              <a:rPr lang="is-IS" dirty="0"/>
              <a:t>(max 2 lines)</a:t>
            </a:r>
          </a:p>
        </p:txBody>
      </p:sp>
      <p:sp>
        <p:nvSpPr>
          <p:cNvPr id="16" name="Segnaposto testo 8"/>
          <p:cNvSpPr>
            <a:spLocks noGrp="1"/>
          </p:cNvSpPr>
          <p:nvPr>
            <p:ph type="body" sz="quarter" idx="19" hasCustomPrompt="1"/>
          </p:nvPr>
        </p:nvSpPr>
        <p:spPr>
          <a:xfrm>
            <a:off x="4599213" y="1695223"/>
            <a:ext cx="7021288" cy="24497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SPEAKERS: </a:t>
            </a:r>
            <a:r>
              <a:rPr lang="it-IT" dirty="0" err="1"/>
              <a:t>Arial</a:t>
            </a:r>
            <a:r>
              <a:rPr lang="it-IT" dirty="0"/>
              <a:t> Regular; 16pt; #</a:t>
            </a:r>
            <a:r>
              <a:rPr lang="is-IS" dirty="0"/>
              <a:t>293762</a:t>
            </a:r>
            <a:endParaRPr lang="it-IT" dirty="0"/>
          </a:p>
        </p:txBody>
      </p:sp>
      <p:sp>
        <p:nvSpPr>
          <p:cNvPr id="17" name="Segnaposto testo 8"/>
          <p:cNvSpPr>
            <a:spLocks noGrp="1"/>
          </p:cNvSpPr>
          <p:nvPr>
            <p:ph type="body" sz="quarter" idx="20" hasCustomPrompt="1"/>
          </p:nvPr>
        </p:nvSpPr>
        <p:spPr>
          <a:xfrm>
            <a:off x="4599214" y="4572000"/>
            <a:ext cx="3701143" cy="86178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DATE: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</a:t>
            </a:r>
            <a:r>
              <a:rPr lang="is-IS" dirty="0"/>
              <a:t>293762</a:t>
            </a:r>
            <a:endParaRPr lang="it-IT" dirty="0"/>
          </a:p>
        </p:txBody>
      </p:sp>
      <p:sp>
        <p:nvSpPr>
          <p:cNvPr id="18" name="CasellaDiTesto 17"/>
          <p:cNvSpPr txBox="1"/>
          <p:nvPr userDrawn="1"/>
        </p:nvSpPr>
        <p:spPr>
          <a:xfrm>
            <a:off x="619945" y="6247703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chemeClr val="bg1"/>
                </a:solidFill>
                <a:latin typeface="Arial  "/>
                <a:cs typeface="Arial  "/>
              </a:rPr>
              <a:t>healthobservatory.eu</a:t>
            </a:r>
            <a:endParaRPr lang="it-IT" sz="1000" dirty="0">
              <a:solidFill>
                <a:schemeClr val="bg1"/>
              </a:solidFill>
              <a:latin typeface="Arial  "/>
              <a:cs typeface="Arial  "/>
            </a:endParaRPr>
          </a:p>
        </p:txBody>
      </p:sp>
      <p:sp>
        <p:nvSpPr>
          <p:cNvPr id="19" name="CasellaDiTesto 18"/>
          <p:cNvSpPr txBox="1"/>
          <p:nvPr userDrawn="1"/>
        </p:nvSpPr>
        <p:spPr>
          <a:xfrm>
            <a:off x="2375536" y="6247703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chemeClr val="bg1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chemeClr val="bg1"/>
              </a:solidFill>
              <a:latin typeface="Arial   "/>
              <a:cs typeface="Arial   "/>
            </a:endParaRPr>
          </a:p>
        </p:txBody>
      </p:sp>
      <p:sp>
        <p:nvSpPr>
          <p:cNvPr id="20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3496117" y="6246144"/>
            <a:ext cx="2781312" cy="3635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43331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k presentation Europe cover Gra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9944" y="5062539"/>
            <a:ext cx="3416842" cy="48917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BOOK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#293762</a:t>
            </a:r>
          </a:p>
          <a:p>
            <a:pPr lvl="0"/>
            <a:r>
              <a:rPr lang="it-IT" dirty="0"/>
              <a:t>(</a:t>
            </a:r>
            <a:r>
              <a:rPr lang="it-IT" dirty="0" err="1"/>
              <a:t>Max</a:t>
            </a:r>
            <a:r>
              <a:rPr lang="it-IT" dirty="0"/>
              <a:t> 2 </a:t>
            </a:r>
            <a:r>
              <a:rPr lang="it-IT" dirty="0" err="1"/>
              <a:t>lines</a:t>
            </a:r>
            <a:r>
              <a:rPr lang="it-IT" dirty="0"/>
              <a:t>)</a:t>
            </a:r>
          </a:p>
          <a:p>
            <a:pPr lvl="0"/>
            <a:endParaRPr lang="it-IT" dirty="0"/>
          </a:p>
        </p:txBody>
      </p:sp>
      <p:sp>
        <p:nvSpPr>
          <p:cNvPr id="11" name="Segnaposto immagine 10"/>
          <p:cNvSpPr>
            <a:spLocks noGrp="1"/>
          </p:cNvSpPr>
          <p:nvPr>
            <p:ph type="pic" sz="quarter" idx="18"/>
          </p:nvPr>
        </p:nvSpPr>
        <p:spPr>
          <a:xfrm>
            <a:off x="620713" y="507546"/>
            <a:ext cx="3416073" cy="4408488"/>
          </a:xfrm>
          <a:prstGeom prst="rect">
            <a:avLst/>
          </a:prstGeom>
        </p:spPr>
        <p:txBody>
          <a:bodyPr vert="horz"/>
          <a:lstStyle/>
          <a:p>
            <a:endParaRPr lang="it-IT"/>
          </a:p>
        </p:txBody>
      </p:sp>
      <p:sp>
        <p:nvSpPr>
          <p:cNvPr id="15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4599213" y="507546"/>
            <a:ext cx="7021287" cy="789668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  <a:p>
            <a:pPr lvl="0"/>
            <a:r>
              <a:rPr lang="is-IS" dirty="0"/>
              <a:t>(max 2 lines)</a:t>
            </a:r>
          </a:p>
        </p:txBody>
      </p:sp>
      <p:sp>
        <p:nvSpPr>
          <p:cNvPr id="16" name="Segnaposto testo 8"/>
          <p:cNvSpPr>
            <a:spLocks noGrp="1"/>
          </p:cNvSpPr>
          <p:nvPr>
            <p:ph type="body" sz="quarter" idx="19" hasCustomPrompt="1"/>
          </p:nvPr>
        </p:nvSpPr>
        <p:spPr>
          <a:xfrm>
            <a:off x="4599213" y="1695223"/>
            <a:ext cx="7021288" cy="24497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SPEAKERS: </a:t>
            </a:r>
            <a:r>
              <a:rPr lang="it-IT" dirty="0" err="1"/>
              <a:t>Arial</a:t>
            </a:r>
            <a:r>
              <a:rPr lang="it-IT" dirty="0"/>
              <a:t> Regular; 16pt; #</a:t>
            </a:r>
            <a:r>
              <a:rPr lang="is-IS" dirty="0"/>
              <a:t>293762</a:t>
            </a:r>
            <a:endParaRPr lang="it-IT" dirty="0"/>
          </a:p>
        </p:txBody>
      </p:sp>
      <p:sp>
        <p:nvSpPr>
          <p:cNvPr id="17" name="Segnaposto testo 8"/>
          <p:cNvSpPr>
            <a:spLocks noGrp="1"/>
          </p:cNvSpPr>
          <p:nvPr>
            <p:ph type="body" sz="quarter" idx="20" hasCustomPrompt="1"/>
          </p:nvPr>
        </p:nvSpPr>
        <p:spPr>
          <a:xfrm>
            <a:off x="4599214" y="4572000"/>
            <a:ext cx="3701143" cy="86178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DATE: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</a:t>
            </a:r>
            <a:r>
              <a:rPr lang="is-IS" dirty="0"/>
              <a:t>293762</a:t>
            </a:r>
            <a:endParaRPr lang="it-IT" dirty="0"/>
          </a:p>
        </p:txBody>
      </p:sp>
      <p:sp>
        <p:nvSpPr>
          <p:cNvPr id="18" name="CasellaDiTesto 17"/>
          <p:cNvSpPr txBox="1"/>
          <p:nvPr userDrawn="1"/>
        </p:nvSpPr>
        <p:spPr>
          <a:xfrm>
            <a:off x="619945" y="6247703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chemeClr val="bg1"/>
                </a:solidFill>
                <a:latin typeface="Arial  "/>
                <a:cs typeface="Arial  "/>
              </a:rPr>
              <a:t>healthobservatory.eu</a:t>
            </a:r>
            <a:endParaRPr lang="it-IT" sz="1000" dirty="0">
              <a:solidFill>
                <a:schemeClr val="bg1"/>
              </a:solidFill>
              <a:latin typeface="Arial  "/>
              <a:cs typeface="Arial  "/>
            </a:endParaRPr>
          </a:p>
        </p:txBody>
      </p:sp>
      <p:sp>
        <p:nvSpPr>
          <p:cNvPr id="19" name="CasellaDiTesto 18"/>
          <p:cNvSpPr txBox="1"/>
          <p:nvPr userDrawn="1"/>
        </p:nvSpPr>
        <p:spPr>
          <a:xfrm>
            <a:off x="2375536" y="6247703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chemeClr val="bg1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chemeClr val="bg1"/>
              </a:solidFill>
              <a:latin typeface="Arial   "/>
              <a:cs typeface="Arial   "/>
            </a:endParaRPr>
          </a:p>
        </p:txBody>
      </p:sp>
      <p:sp>
        <p:nvSpPr>
          <p:cNvPr id="20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3496117" y="6246144"/>
            <a:ext cx="2781312" cy="3635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76085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k presentation cov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9944" y="5062539"/>
            <a:ext cx="3416842" cy="48917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BOOK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#293762</a:t>
            </a:r>
          </a:p>
          <a:p>
            <a:pPr lvl="0"/>
            <a:r>
              <a:rPr lang="it-IT" dirty="0"/>
              <a:t>(</a:t>
            </a:r>
            <a:r>
              <a:rPr lang="it-IT" dirty="0" err="1"/>
              <a:t>Max</a:t>
            </a:r>
            <a:r>
              <a:rPr lang="it-IT" dirty="0"/>
              <a:t> 2 </a:t>
            </a:r>
            <a:r>
              <a:rPr lang="it-IT" dirty="0" err="1"/>
              <a:t>lines</a:t>
            </a:r>
            <a:r>
              <a:rPr lang="it-IT" dirty="0"/>
              <a:t>)</a:t>
            </a:r>
          </a:p>
          <a:p>
            <a:pPr lvl="0"/>
            <a:endParaRPr lang="it-IT" dirty="0"/>
          </a:p>
        </p:txBody>
      </p:sp>
      <p:sp>
        <p:nvSpPr>
          <p:cNvPr id="11" name="Segnaposto immagine 10"/>
          <p:cNvSpPr>
            <a:spLocks noGrp="1"/>
          </p:cNvSpPr>
          <p:nvPr>
            <p:ph type="pic" sz="quarter" idx="18"/>
          </p:nvPr>
        </p:nvSpPr>
        <p:spPr>
          <a:xfrm>
            <a:off x="620713" y="507546"/>
            <a:ext cx="3416073" cy="4408488"/>
          </a:xfrm>
          <a:prstGeom prst="rect">
            <a:avLst/>
          </a:prstGeom>
        </p:spPr>
        <p:txBody>
          <a:bodyPr vert="horz"/>
          <a:lstStyle/>
          <a:p>
            <a:endParaRPr lang="it-IT"/>
          </a:p>
        </p:txBody>
      </p:sp>
      <p:sp>
        <p:nvSpPr>
          <p:cNvPr id="15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4599213" y="507546"/>
            <a:ext cx="7021287" cy="789668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  <a:p>
            <a:pPr lvl="0"/>
            <a:r>
              <a:rPr lang="is-IS" dirty="0"/>
              <a:t>(max 2 lines)</a:t>
            </a:r>
          </a:p>
        </p:txBody>
      </p:sp>
      <p:sp>
        <p:nvSpPr>
          <p:cNvPr id="16" name="Segnaposto testo 8"/>
          <p:cNvSpPr>
            <a:spLocks noGrp="1"/>
          </p:cNvSpPr>
          <p:nvPr>
            <p:ph type="body" sz="quarter" idx="19" hasCustomPrompt="1"/>
          </p:nvPr>
        </p:nvSpPr>
        <p:spPr>
          <a:xfrm>
            <a:off x="4599213" y="2466295"/>
            <a:ext cx="7021288" cy="24497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SPEAKERS: </a:t>
            </a:r>
            <a:r>
              <a:rPr lang="it-IT" dirty="0" err="1"/>
              <a:t>Arial</a:t>
            </a:r>
            <a:r>
              <a:rPr lang="it-IT" dirty="0"/>
              <a:t> Regular; 16pt; #</a:t>
            </a:r>
            <a:r>
              <a:rPr lang="is-IS" dirty="0"/>
              <a:t>293762</a:t>
            </a:r>
            <a:endParaRPr lang="it-IT" dirty="0"/>
          </a:p>
        </p:txBody>
      </p:sp>
      <p:sp>
        <p:nvSpPr>
          <p:cNvPr id="17" name="Segnaposto testo 8"/>
          <p:cNvSpPr>
            <a:spLocks noGrp="1"/>
          </p:cNvSpPr>
          <p:nvPr>
            <p:ph type="body" sz="quarter" idx="20" hasCustomPrompt="1"/>
          </p:nvPr>
        </p:nvSpPr>
        <p:spPr>
          <a:xfrm>
            <a:off x="4599214" y="5022606"/>
            <a:ext cx="5497285" cy="41117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DATE: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</a:t>
            </a:r>
            <a:r>
              <a:rPr lang="is-IS" dirty="0"/>
              <a:t>293762</a:t>
            </a:r>
            <a:endParaRPr lang="it-IT" dirty="0"/>
          </a:p>
        </p:txBody>
      </p:sp>
      <p:sp>
        <p:nvSpPr>
          <p:cNvPr id="18" name="CasellaDiTesto 17"/>
          <p:cNvSpPr txBox="1"/>
          <p:nvPr userDrawn="1"/>
        </p:nvSpPr>
        <p:spPr>
          <a:xfrm>
            <a:off x="619945" y="6247703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293762"/>
                </a:solidFill>
                <a:latin typeface="Arial  "/>
                <a:cs typeface="Arial  "/>
              </a:rPr>
              <a:t>healthobservatory.eu</a:t>
            </a:r>
            <a:endParaRPr lang="it-IT" sz="1000" dirty="0">
              <a:solidFill>
                <a:srgbClr val="293762"/>
              </a:solidFill>
              <a:latin typeface="Arial  "/>
              <a:cs typeface="Arial  "/>
            </a:endParaRPr>
          </a:p>
        </p:txBody>
      </p:sp>
      <p:sp>
        <p:nvSpPr>
          <p:cNvPr id="19" name="CasellaDiTesto 18"/>
          <p:cNvSpPr txBox="1"/>
          <p:nvPr userDrawn="1"/>
        </p:nvSpPr>
        <p:spPr>
          <a:xfrm>
            <a:off x="2375536" y="6247703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93762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rgbClr val="293762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rgbClr val="293762"/>
              </a:solidFill>
              <a:latin typeface="Arial   "/>
              <a:cs typeface="Arial   "/>
            </a:endParaRPr>
          </a:p>
        </p:txBody>
      </p:sp>
      <p:sp>
        <p:nvSpPr>
          <p:cNvPr id="20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3496117" y="6246144"/>
            <a:ext cx="2781312" cy="3635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27968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k presentation cover Europe (more institutions logos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9944" y="4572000"/>
            <a:ext cx="3416842" cy="48917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BOOK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#293762</a:t>
            </a:r>
          </a:p>
          <a:p>
            <a:pPr lvl="0"/>
            <a:r>
              <a:rPr lang="it-IT" dirty="0"/>
              <a:t>(</a:t>
            </a:r>
            <a:r>
              <a:rPr lang="it-IT" dirty="0" err="1"/>
              <a:t>Max</a:t>
            </a:r>
            <a:r>
              <a:rPr lang="it-IT" dirty="0"/>
              <a:t> 2 </a:t>
            </a:r>
            <a:r>
              <a:rPr lang="it-IT" dirty="0" err="1"/>
              <a:t>lines</a:t>
            </a:r>
            <a:r>
              <a:rPr lang="it-IT" dirty="0"/>
              <a:t>)</a:t>
            </a:r>
          </a:p>
          <a:p>
            <a:pPr lvl="0"/>
            <a:endParaRPr lang="it-IT" dirty="0"/>
          </a:p>
        </p:txBody>
      </p:sp>
      <p:sp>
        <p:nvSpPr>
          <p:cNvPr id="11" name="Segnaposto immagine 10"/>
          <p:cNvSpPr>
            <a:spLocks noGrp="1"/>
          </p:cNvSpPr>
          <p:nvPr>
            <p:ph type="pic" sz="quarter" idx="18"/>
          </p:nvPr>
        </p:nvSpPr>
        <p:spPr>
          <a:xfrm>
            <a:off x="620713" y="507546"/>
            <a:ext cx="3416073" cy="3855811"/>
          </a:xfrm>
          <a:prstGeom prst="rect">
            <a:avLst/>
          </a:prstGeom>
        </p:spPr>
        <p:txBody>
          <a:bodyPr vert="horz"/>
          <a:lstStyle/>
          <a:p>
            <a:endParaRPr lang="it-IT"/>
          </a:p>
        </p:txBody>
      </p:sp>
      <p:sp>
        <p:nvSpPr>
          <p:cNvPr id="15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4599213" y="507546"/>
            <a:ext cx="7021287" cy="789668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  <a:p>
            <a:pPr lvl="0"/>
            <a:r>
              <a:rPr lang="is-IS" dirty="0"/>
              <a:t>(max 2 lines)</a:t>
            </a:r>
          </a:p>
        </p:txBody>
      </p:sp>
      <p:sp>
        <p:nvSpPr>
          <p:cNvPr id="16" name="Segnaposto testo 8"/>
          <p:cNvSpPr>
            <a:spLocks noGrp="1"/>
          </p:cNvSpPr>
          <p:nvPr>
            <p:ph type="body" sz="quarter" idx="19" hasCustomPrompt="1"/>
          </p:nvPr>
        </p:nvSpPr>
        <p:spPr>
          <a:xfrm>
            <a:off x="4599213" y="1695223"/>
            <a:ext cx="7021288" cy="24497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SPEAKERS: </a:t>
            </a:r>
            <a:r>
              <a:rPr lang="it-IT" dirty="0" err="1"/>
              <a:t>Arial</a:t>
            </a:r>
            <a:r>
              <a:rPr lang="it-IT" dirty="0"/>
              <a:t> Regular; 16pt; #</a:t>
            </a:r>
            <a:r>
              <a:rPr lang="is-IS" dirty="0"/>
              <a:t>293762</a:t>
            </a:r>
            <a:endParaRPr lang="it-IT" dirty="0"/>
          </a:p>
        </p:txBody>
      </p:sp>
      <p:sp>
        <p:nvSpPr>
          <p:cNvPr id="17" name="Segnaposto testo 8"/>
          <p:cNvSpPr>
            <a:spLocks noGrp="1"/>
          </p:cNvSpPr>
          <p:nvPr>
            <p:ph type="body" sz="quarter" idx="20" hasCustomPrompt="1"/>
          </p:nvPr>
        </p:nvSpPr>
        <p:spPr>
          <a:xfrm>
            <a:off x="4599214" y="4199390"/>
            <a:ext cx="3701143" cy="86178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DATE: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</a:t>
            </a:r>
            <a:r>
              <a:rPr lang="is-IS" dirty="0"/>
              <a:t>293762</a:t>
            </a:r>
            <a:endParaRPr lang="it-IT" dirty="0"/>
          </a:p>
        </p:txBody>
      </p:sp>
      <p:sp>
        <p:nvSpPr>
          <p:cNvPr id="23" name="CasellaDiTesto 22"/>
          <p:cNvSpPr txBox="1"/>
          <p:nvPr userDrawn="1"/>
        </p:nvSpPr>
        <p:spPr>
          <a:xfrm>
            <a:off x="619945" y="5269694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293762"/>
                </a:solidFill>
                <a:latin typeface="Arial  "/>
                <a:cs typeface="Arial  "/>
              </a:rPr>
              <a:t>healthobservatory.eu</a:t>
            </a:r>
            <a:endParaRPr lang="it-IT" sz="1000" dirty="0">
              <a:solidFill>
                <a:srgbClr val="293762"/>
              </a:solidFill>
              <a:latin typeface="Arial  "/>
              <a:cs typeface="Arial  "/>
            </a:endParaRPr>
          </a:p>
        </p:txBody>
      </p:sp>
      <p:sp>
        <p:nvSpPr>
          <p:cNvPr id="24" name="CasellaDiTesto 23"/>
          <p:cNvSpPr txBox="1"/>
          <p:nvPr userDrawn="1"/>
        </p:nvSpPr>
        <p:spPr>
          <a:xfrm>
            <a:off x="2375536" y="5269694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93762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rgbClr val="293762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rgbClr val="293762"/>
              </a:solidFill>
              <a:latin typeface="Arial   "/>
              <a:cs typeface="Arial   "/>
            </a:endParaRPr>
          </a:p>
        </p:txBody>
      </p:sp>
      <p:sp>
        <p:nvSpPr>
          <p:cNvPr id="25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3496117" y="5270233"/>
            <a:ext cx="8711758" cy="3635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r>
              <a:rPr lang="it-IT" dirty="0"/>
              <a:t> +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institution</a:t>
            </a:r>
            <a:r>
              <a:rPr lang="it-IT" dirty="0"/>
              <a:t> </a:t>
            </a:r>
            <a:r>
              <a:rPr lang="it-IT" dirty="0" err="1"/>
              <a:t>links</a:t>
            </a:r>
            <a:r>
              <a:rPr lang="it-IT" dirty="0"/>
              <a:t> or </a:t>
            </a:r>
            <a:r>
              <a:rPr lang="it-IT" dirty="0" err="1"/>
              <a:t>hashtags</a:t>
            </a:r>
            <a:endParaRPr lang="it-IT" dirty="0"/>
          </a:p>
          <a:p>
            <a:pPr lvl="0"/>
            <a:endParaRPr lang="it-IT" dirty="0"/>
          </a:p>
        </p:txBody>
      </p:sp>
      <p:sp>
        <p:nvSpPr>
          <p:cNvPr id="26" name="Segnaposto immagine 2"/>
          <p:cNvSpPr>
            <a:spLocks noGrp="1"/>
          </p:cNvSpPr>
          <p:nvPr>
            <p:ph type="pic" sz="quarter" idx="21" hasCustomPrompt="1"/>
          </p:nvPr>
        </p:nvSpPr>
        <p:spPr>
          <a:xfrm>
            <a:off x="6655959" y="5832475"/>
            <a:ext cx="2166937" cy="76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27" name="Segnaposto immagine 2"/>
          <p:cNvSpPr>
            <a:spLocks noGrp="1"/>
          </p:cNvSpPr>
          <p:nvPr>
            <p:ph type="pic" sz="quarter" idx="22" hasCustomPrompt="1"/>
          </p:nvPr>
        </p:nvSpPr>
        <p:spPr>
          <a:xfrm>
            <a:off x="3646796" y="5832475"/>
            <a:ext cx="2166937" cy="76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28" name="Segnaposto immagine 2"/>
          <p:cNvSpPr>
            <a:spLocks noGrp="1"/>
          </p:cNvSpPr>
          <p:nvPr>
            <p:ph type="pic" sz="quarter" idx="23" hasCustomPrompt="1"/>
          </p:nvPr>
        </p:nvSpPr>
        <p:spPr>
          <a:xfrm>
            <a:off x="637634" y="5832475"/>
            <a:ext cx="2166937" cy="76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23878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k presentation cover Europe Gray (more institutions logos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9944" y="4572000"/>
            <a:ext cx="3416842" cy="48917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BOOK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#293762</a:t>
            </a:r>
          </a:p>
          <a:p>
            <a:pPr lvl="0"/>
            <a:r>
              <a:rPr lang="it-IT" dirty="0"/>
              <a:t>(</a:t>
            </a:r>
            <a:r>
              <a:rPr lang="it-IT" dirty="0" err="1"/>
              <a:t>Max</a:t>
            </a:r>
            <a:r>
              <a:rPr lang="it-IT" dirty="0"/>
              <a:t> 2 </a:t>
            </a:r>
            <a:r>
              <a:rPr lang="it-IT" dirty="0" err="1"/>
              <a:t>lines</a:t>
            </a:r>
            <a:r>
              <a:rPr lang="it-IT" dirty="0"/>
              <a:t>)</a:t>
            </a:r>
          </a:p>
          <a:p>
            <a:pPr lvl="0"/>
            <a:endParaRPr lang="it-IT" dirty="0"/>
          </a:p>
        </p:txBody>
      </p:sp>
      <p:sp>
        <p:nvSpPr>
          <p:cNvPr id="11" name="Segnaposto immagine 10"/>
          <p:cNvSpPr>
            <a:spLocks noGrp="1"/>
          </p:cNvSpPr>
          <p:nvPr>
            <p:ph type="pic" sz="quarter" idx="18"/>
          </p:nvPr>
        </p:nvSpPr>
        <p:spPr>
          <a:xfrm>
            <a:off x="620713" y="507546"/>
            <a:ext cx="3416073" cy="3855811"/>
          </a:xfrm>
          <a:prstGeom prst="rect">
            <a:avLst/>
          </a:prstGeom>
        </p:spPr>
        <p:txBody>
          <a:bodyPr vert="horz"/>
          <a:lstStyle/>
          <a:p>
            <a:endParaRPr lang="it-IT"/>
          </a:p>
        </p:txBody>
      </p:sp>
      <p:sp>
        <p:nvSpPr>
          <p:cNvPr id="15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4599213" y="507546"/>
            <a:ext cx="7021287" cy="789668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  <a:p>
            <a:pPr lvl="0"/>
            <a:r>
              <a:rPr lang="is-IS" dirty="0"/>
              <a:t>(max 2 lines)</a:t>
            </a:r>
          </a:p>
        </p:txBody>
      </p:sp>
      <p:sp>
        <p:nvSpPr>
          <p:cNvPr id="16" name="Segnaposto testo 8"/>
          <p:cNvSpPr>
            <a:spLocks noGrp="1"/>
          </p:cNvSpPr>
          <p:nvPr>
            <p:ph type="body" sz="quarter" idx="19" hasCustomPrompt="1"/>
          </p:nvPr>
        </p:nvSpPr>
        <p:spPr>
          <a:xfrm>
            <a:off x="4599213" y="1695223"/>
            <a:ext cx="7021288" cy="24497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SPEAKERS: </a:t>
            </a:r>
            <a:r>
              <a:rPr lang="it-IT" dirty="0" err="1"/>
              <a:t>Arial</a:t>
            </a:r>
            <a:r>
              <a:rPr lang="it-IT" dirty="0"/>
              <a:t> Regular; 16pt; #</a:t>
            </a:r>
            <a:r>
              <a:rPr lang="is-IS" dirty="0"/>
              <a:t>293762</a:t>
            </a:r>
            <a:endParaRPr lang="it-IT" dirty="0"/>
          </a:p>
        </p:txBody>
      </p:sp>
      <p:sp>
        <p:nvSpPr>
          <p:cNvPr id="17" name="Segnaposto testo 8"/>
          <p:cNvSpPr>
            <a:spLocks noGrp="1"/>
          </p:cNvSpPr>
          <p:nvPr>
            <p:ph type="body" sz="quarter" idx="20" hasCustomPrompt="1"/>
          </p:nvPr>
        </p:nvSpPr>
        <p:spPr>
          <a:xfrm>
            <a:off x="4599214" y="4199390"/>
            <a:ext cx="3701143" cy="86178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DATE: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</a:t>
            </a:r>
            <a:r>
              <a:rPr lang="is-IS" dirty="0"/>
              <a:t>293762</a:t>
            </a:r>
            <a:endParaRPr lang="it-IT" dirty="0"/>
          </a:p>
        </p:txBody>
      </p:sp>
      <p:sp>
        <p:nvSpPr>
          <p:cNvPr id="23" name="CasellaDiTesto 22"/>
          <p:cNvSpPr txBox="1"/>
          <p:nvPr userDrawn="1"/>
        </p:nvSpPr>
        <p:spPr>
          <a:xfrm>
            <a:off x="619945" y="5269694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293762"/>
                </a:solidFill>
                <a:latin typeface="Arial  "/>
                <a:cs typeface="Arial  "/>
              </a:rPr>
              <a:t>healthobservatory.eu</a:t>
            </a:r>
            <a:endParaRPr lang="it-IT" sz="1000" dirty="0">
              <a:solidFill>
                <a:srgbClr val="293762"/>
              </a:solidFill>
              <a:latin typeface="Arial  "/>
              <a:cs typeface="Arial  "/>
            </a:endParaRPr>
          </a:p>
        </p:txBody>
      </p:sp>
      <p:sp>
        <p:nvSpPr>
          <p:cNvPr id="24" name="CasellaDiTesto 23"/>
          <p:cNvSpPr txBox="1"/>
          <p:nvPr userDrawn="1"/>
        </p:nvSpPr>
        <p:spPr>
          <a:xfrm>
            <a:off x="2375536" y="5269694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93762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rgbClr val="293762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rgbClr val="293762"/>
              </a:solidFill>
              <a:latin typeface="Arial   "/>
              <a:cs typeface="Arial   "/>
            </a:endParaRPr>
          </a:p>
        </p:txBody>
      </p:sp>
      <p:sp>
        <p:nvSpPr>
          <p:cNvPr id="25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3496117" y="5270233"/>
            <a:ext cx="8711758" cy="3635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r>
              <a:rPr lang="it-IT" dirty="0"/>
              <a:t> +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institution</a:t>
            </a:r>
            <a:r>
              <a:rPr lang="it-IT" dirty="0"/>
              <a:t> </a:t>
            </a:r>
            <a:r>
              <a:rPr lang="it-IT" dirty="0" err="1"/>
              <a:t>links</a:t>
            </a:r>
            <a:r>
              <a:rPr lang="it-IT" dirty="0"/>
              <a:t> or </a:t>
            </a:r>
            <a:r>
              <a:rPr lang="it-IT" dirty="0" err="1"/>
              <a:t>hashtags</a:t>
            </a:r>
            <a:endParaRPr lang="it-IT" dirty="0"/>
          </a:p>
          <a:p>
            <a:pPr lvl="0"/>
            <a:endParaRPr lang="it-IT" dirty="0"/>
          </a:p>
        </p:txBody>
      </p:sp>
      <p:sp>
        <p:nvSpPr>
          <p:cNvPr id="26" name="Segnaposto immagine 2"/>
          <p:cNvSpPr>
            <a:spLocks noGrp="1"/>
          </p:cNvSpPr>
          <p:nvPr>
            <p:ph type="pic" sz="quarter" idx="21" hasCustomPrompt="1"/>
          </p:nvPr>
        </p:nvSpPr>
        <p:spPr>
          <a:xfrm>
            <a:off x="6655959" y="5832475"/>
            <a:ext cx="2166937" cy="76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27" name="Segnaposto immagine 2"/>
          <p:cNvSpPr>
            <a:spLocks noGrp="1"/>
          </p:cNvSpPr>
          <p:nvPr>
            <p:ph type="pic" sz="quarter" idx="22" hasCustomPrompt="1"/>
          </p:nvPr>
        </p:nvSpPr>
        <p:spPr>
          <a:xfrm>
            <a:off x="3646796" y="5832475"/>
            <a:ext cx="2166937" cy="76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28" name="Segnaposto immagine 2"/>
          <p:cNvSpPr>
            <a:spLocks noGrp="1"/>
          </p:cNvSpPr>
          <p:nvPr>
            <p:ph type="pic" sz="quarter" idx="23" hasCustomPrompt="1"/>
          </p:nvPr>
        </p:nvSpPr>
        <p:spPr>
          <a:xfrm>
            <a:off x="637634" y="5832475"/>
            <a:ext cx="2166937" cy="76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31753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k presentation cover (more institutions logos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850573" y="5062539"/>
            <a:ext cx="3416842" cy="48917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1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BOOK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#293762</a:t>
            </a:r>
          </a:p>
          <a:p>
            <a:pPr lvl="0"/>
            <a:r>
              <a:rPr lang="it-IT" dirty="0"/>
              <a:t>(</a:t>
            </a:r>
            <a:r>
              <a:rPr lang="it-IT" dirty="0" err="1"/>
              <a:t>Max</a:t>
            </a:r>
            <a:r>
              <a:rPr lang="it-IT" dirty="0"/>
              <a:t> 2 </a:t>
            </a:r>
            <a:r>
              <a:rPr lang="it-IT" dirty="0" err="1"/>
              <a:t>lines</a:t>
            </a:r>
            <a:r>
              <a:rPr lang="it-IT" dirty="0"/>
              <a:t>)</a:t>
            </a:r>
          </a:p>
          <a:p>
            <a:pPr lvl="0"/>
            <a:endParaRPr lang="it-IT" dirty="0"/>
          </a:p>
        </p:txBody>
      </p:sp>
      <p:sp>
        <p:nvSpPr>
          <p:cNvPr id="11" name="Segnaposto immagine 10"/>
          <p:cNvSpPr>
            <a:spLocks noGrp="1"/>
          </p:cNvSpPr>
          <p:nvPr>
            <p:ph type="pic" sz="quarter" idx="18"/>
          </p:nvPr>
        </p:nvSpPr>
        <p:spPr>
          <a:xfrm>
            <a:off x="851342" y="507546"/>
            <a:ext cx="3416073" cy="4408488"/>
          </a:xfrm>
          <a:prstGeom prst="rect">
            <a:avLst/>
          </a:prstGeom>
        </p:spPr>
        <p:txBody>
          <a:bodyPr vert="horz"/>
          <a:lstStyle/>
          <a:p>
            <a:endParaRPr lang="it-IT"/>
          </a:p>
        </p:txBody>
      </p:sp>
      <p:sp>
        <p:nvSpPr>
          <p:cNvPr id="15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4599213" y="507546"/>
            <a:ext cx="7021287" cy="789668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  <a:p>
            <a:pPr lvl="0"/>
            <a:r>
              <a:rPr lang="is-IS" dirty="0"/>
              <a:t>(max 2 lines)</a:t>
            </a:r>
          </a:p>
        </p:txBody>
      </p:sp>
      <p:sp>
        <p:nvSpPr>
          <p:cNvPr id="16" name="Segnaposto testo 8"/>
          <p:cNvSpPr>
            <a:spLocks noGrp="1"/>
          </p:cNvSpPr>
          <p:nvPr>
            <p:ph type="body" sz="quarter" idx="19" hasCustomPrompt="1"/>
          </p:nvPr>
        </p:nvSpPr>
        <p:spPr>
          <a:xfrm>
            <a:off x="4599213" y="2466295"/>
            <a:ext cx="7021288" cy="24497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SPEAKERS: </a:t>
            </a:r>
            <a:r>
              <a:rPr lang="it-IT" dirty="0" err="1"/>
              <a:t>Arial</a:t>
            </a:r>
            <a:r>
              <a:rPr lang="it-IT" dirty="0"/>
              <a:t> Regular; 16pt; #</a:t>
            </a:r>
            <a:r>
              <a:rPr lang="is-IS" dirty="0"/>
              <a:t>293762</a:t>
            </a:r>
            <a:endParaRPr lang="it-IT" dirty="0"/>
          </a:p>
        </p:txBody>
      </p:sp>
      <p:sp>
        <p:nvSpPr>
          <p:cNvPr id="17" name="Segnaposto testo 8"/>
          <p:cNvSpPr>
            <a:spLocks noGrp="1"/>
          </p:cNvSpPr>
          <p:nvPr>
            <p:ph type="body" sz="quarter" idx="20" hasCustomPrompt="1"/>
          </p:nvPr>
        </p:nvSpPr>
        <p:spPr>
          <a:xfrm>
            <a:off x="4599214" y="5022606"/>
            <a:ext cx="5497285" cy="41117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DATE: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</a:t>
            </a:r>
            <a:r>
              <a:rPr lang="is-IS" dirty="0"/>
              <a:t>293762</a:t>
            </a:r>
            <a:endParaRPr lang="it-IT" dirty="0"/>
          </a:p>
        </p:txBody>
      </p:sp>
      <p:sp>
        <p:nvSpPr>
          <p:cNvPr id="22" name="CasellaDiTesto 21"/>
          <p:cNvSpPr txBox="1"/>
          <p:nvPr userDrawn="1"/>
        </p:nvSpPr>
        <p:spPr>
          <a:xfrm>
            <a:off x="850574" y="6130387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293762"/>
                </a:solidFill>
                <a:latin typeface="Arial  "/>
                <a:cs typeface="Arial  "/>
              </a:rPr>
              <a:t>healthobservatory.eu</a:t>
            </a:r>
            <a:endParaRPr lang="it-IT" sz="1000" dirty="0">
              <a:solidFill>
                <a:srgbClr val="293762"/>
              </a:solidFill>
              <a:latin typeface="Arial  "/>
              <a:cs typeface="Arial  "/>
            </a:endParaRPr>
          </a:p>
        </p:txBody>
      </p:sp>
      <p:sp>
        <p:nvSpPr>
          <p:cNvPr id="23" name="CasellaDiTesto 22"/>
          <p:cNvSpPr txBox="1"/>
          <p:nvPr userDrawn="1"/>
        </p:nvSpPr>
        <p:spPr>
          <a:xfrm>
            <a:off x="2606165" y="6130387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93762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rgbClr val="293762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rgbClr val="293762"/>
              </a:solidFill>
              <a:latin typeface="Arial   "/>
              <a:cs typeface="Arial   "/>
            </a:endParaRPr>
          </a:p>
        </p:txBody>
      </p:sp>
      <p:sp>
        <p:nvSpPr>
          <p:cNvPr id="24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3726746" y="6130926"/>
            <a:ext cx="3021012" cy="3635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r>
              <a:rPr lang="it-IT" dirty="0"/>
              <a:t> +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institution</a:t>
            </a:r>
            <a:r>
              <a:rPr lang="it-IT" dirty="0"/>
              <a:t> </a:t>
            </a:r>
            <a:r>
              <a:rPr lang="it-IT" dirty="0" err="1"/>
              <a:t>links</a:t>
            </a:r>
            <a:r>
              <a:rPr lang="it-IT" dirty="0"/>
              <a:t> or </a:t>
            </a:r>
            <a:r>
              <a:rPr lang="it-IT" dirty="0" err="1"/>
              <a:t>hashtags</a:t>
            </a:r>
            <a:endParaRPr lang="it-IT" dirty="0"/>
          </a:p>
        </p:txBody>
      </p:sp>
      <p:sp>
        <p:nvSpPr>
          <p:cNvPr id="25" name="Segnaposto immagine 2"/>
          <p:cNvSpPr>
            <a:spLocks noGrp="1"/>
          </p:cNvSpPr>
          <p:nvPr>
            <p:ph type="pic" sz="quarter" idx="21" hasCustomPrompt="1"/>
          </p:nvPr>
        </p:nvSpPr>
        <p:spPr>
          <a:xfrm>
            <a:off x="8645070" y="6027931"/>
            <a:ext cx="1502253" cy="566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26" name="Segnaposto immagine 2"/>
          <p:cNvSpPr>
            <a:spLocks noGrp="1"/>
          </p:cNvSpPr>
          <p:nvPr>
            <p:ph type="pic" sz="quarter" idx="22" hasCustomPrompt="1"/>
          </p:nvPr>
        </p:nvSpPr>
        <p:spPr>
          <a:xfrm>
            <a:off x="6939641" y="6027931"/>
            <a:ext cx="1502253" cy="566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51569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984839" y="1220788"/>
            <a:ext cx="10277910" cy="291394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6000" baseline="0">
                <a:solidFill>
                  <a:srgbClr val="EAB81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it-IT" err="1"/>
              <a:t>Arial</a:t>
            </a:r>
            <a:r>
              <a:rPr lang="it-IT"/>
              <a:t> Regular 60pt #</a:t>
            </a:r>
            <a:r>
              <a:rPr lang="en-US"/>
              <a:t>eab818</a:t>
            </a:r>
            <a:r>
              <a:rPr lang="it-IT"/>
              <a:t> “QUOTE: </a:t>
            </a:r>
            <a:r>
              <a:rPr lang="it-IT" err="1"/>
              <a:t>Lorem</a:t>
            </a:r>
            <a:r>
              <a:rPr lang="it-IT"/>
              <a:t> </a:t>
            </a:r>
            <a:r>
              <a:rPr lang="it-IT" err="1"/>
              <a:t>ipsum</a:t>
            </a:r>
            <a:r>
              <a:rPr lang="it-IT"/>
              <a:t> </a:t>
            </a:r>
            <a:r>
              <a:rPr lang="it-IT" err="1"/>
              <a:t>sit</a:t>
            </a:r>
            <a:r>
              <a:rPr lang="it-IT"/>
              <a:t> ella nulla consegua </a:t>
            </a:r>
            <a:r>
              <a:rPr lang="it-IT" err="1"/>
              <a:t>acsili</a:t>
            </a:r>
            <a:r>
              <a:rPr lang="it-IT"/>
              <a:t>.” </a:t>
            </a:r>
          </a:p>
          <a:p>
            <a:pPr lvl="0"/>
            <a:endParaRPr lang="it-IT"/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1" hasCustomPrompt="1"/>
          </p:nvPr>
        </p:nvSpPr>
        <p:spPr>
          <a:xfrm>
            <a:off x="984839" y="4351521"/>
            <a:ext cx="8850376" cy="4530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 baseline="0">
                <a:solidFill>
                  <a:srgbClr val="1F284F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err="1"/>
              <a:t>Arial</a:t>
            </a:r>
            <a:r>
              <a:rPr lang="it-IT"/>
              <a:t> </a:t>
            </a:r>
            <a:r>
              <a:rPr lang="it-IT" err="1"/>
              <a:t>bold</a:t>
            </a:r>
            <a:r>
              <a:rPr lang="it-IT"/>
              <a:t> 20pt #</a:t>
            </a:r>
            <a:r>
              <a:rPr lang="is-IS"/>
              <a:t>293762 </a:t>
            </a:r>
            <a:r>
              <a:rPr lang="it-IT"/>
              <a:t>NAME:</a:t>
            </a:r>
            <a:r>
              <a:rPr lang="is-IS"/>
              <a:t> </a:t>
            </a:r>
            <a:r>
              <a:rPr lang="it-IT"/>
              <a:t>John SMITH</a:t>
            </a:r>
          </a:p>
        </p:txBody>
      </p:sp>
      <p:sp>
        <p:nvSpPr>
          <p:cNvPr id="11" name="Segnaposto testo 9"/>
          <p:cNvSpPr>
            <a:spLocks noGrp="1"/>
          </p:cNvSpPr>
          <p:nvPr>
            <p:ph type="body" sz="quarter" idx="12" hasCustomPrompt="1"/>
          </p:nvPr>
        </p:nvSpPr>
        <p:spPr>
          <a:xfrm>
            <a:off x="984839" y="4804577"/>
            <a:ext cx="10455121" cy="4530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baseline="0">
                <a:solidFill>
                  <a:srgbClr val="1F284F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err="1"/>
              <a:t>Arial</a:t>
            </a:r>
            <a:r>
              <a:rPr lang="it-IT"/>
              <a:t> Regular 14pt #</a:t>
            </a:r>
            <a:r>
              <a:rPr lang="is-IS"/>
              <a:t>293762 </a:t>
            </a:r>
            <a:r>
              <a:rPr lang="it-IT"/>
              <a:t>JOB TITLE: General </a:t>
            </a:r>
            <a:r>
              <a:rPr lang="it-IT" err="1"/>
              <a:t>Director</a:t>
            </a:r>
            <a:r>
              <a:rPr lang="it-IT"/>
              <a:t>, </a:t>
            </a:r>
            <a:r>
              <a:rPr lang="it-IT" err="1"/>
              <a:t>Istitution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07395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photo and jo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790348" y="1220788"/>
            <a:ext cx="7472401" cy="2451251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400">
                <a:solidFill>
                  <a:srgbClr val="1F284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Arial bold 44pt #293762 QUOTE: </a:t>
            </a:r>
            <a:r>
              <a:rPr lang="it-IT"/>
              <a:t>“</a:t>
            </a:r>
            <a:r>
              <a:rPr lang="it-IT" err="1"/>
              <a:t>Lorem</a:t>
            </a:r>
            <a:r>
              <a:rPr lang="it-IT"/>
              <a:t> </a:t>
            </a:r>
            <a:r>
              <a:rPr lang="it-IT" err="1"/>
              <a:t>ipsum</a:t>
            </a:r>
            <a:r>
              <a:rPr lang="it-IT"/>
              <a:t> </a:t>
            </a:r>
            <a:r>
              <a:rPr lang="it-IT" err="1"/>
              <a:t>sit</a:t>
            </a:r>
            <a:r>
              <a:rPr lang="it-IT"/>
              <a:t> </a:t>
            </a:r>
            <a:r>
              <a:rPr lang="it-IT" err="1"/>
              <a:t>amet</a:t>
            </a:r>
            <a:r>
              <a:rPr lang="it-IT"/>
              <a:t> </a:t>
            </a:r>
            <a:r>
              <a:rPr lang="it-IT" err="1"/>
              <a:t>dolor</a:t>
            </a:r>
            <a:r>
              <a:rPr lang="it-IT"/>
              <a:t> ella nulla consegua </a:t>
            </a:r>
            <a:r>
              <a:rPr lang="it-IT" err="1"/>
              <a:t>acsili</a:t>
            </a:r>
            <a:r>
              <a:rPr lang="it-IT"/>
              <a:t>.” </a:t>
            </a:r>
          </a:p>
          <a:p>
            <a:pPr lvl="0"/>
            <a:endParaRPr lang="it-IT"/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1" hasCustomPrompt="1"/>
          </p:nvPr>
        </p:nvSpPr>
        <p:spPr>
          <a:xfrm>
            <a:off x="984839" y="4144478"/>
            <a:ext cx="8535334" cy="4530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 baseline="0">
                <a:solidFill>
                  <a:srgbClr val="1F284F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err="1"/>
              <a:t>Arial</a:t>
            </a:r>
            <a:r>
              <a:rPr lang="it-IT"/>
              <a:t> </a:t>
            </a:r>
            <a:r>
              <a:rPr lang="it-IT" err="1"/>
              <a:t>Bold</a:t>
            </a:r>
            <a:r>
              <a:rPr lang="it-IT"/>
              <a:t> 20pt #293762 NAME: John SMITH</a:t>
            </a:r>
          </a:p>
        </p:txBody>
      </p:sp>
      <p:sp>
        <p:nvSpPr>
          <p:cNvPr id="11" name="Segnaposto testo 9"/>
          <p:cNvSpPr>
            <a:spLocks noGrp="1"/>
          </p:cNvSpPr>
          <p:nvPr>
            <p:ph type="body" sz="quarter" idx="12" hasCustomPrompt="1"/>
          </p:nvPr>
        </p:nvSpPr>
        <p:spPr>
          <a:xfrm>
            <a:off x="984839" y="4597534"/>
            <a:ext cx="6891209" cy="4530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baseline="0">
                <a:solidFill>
                  <a:srgbClr val="1F284F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err="1"/>
              <a:t>Arial</a:t>
            </a:r>
            <a:r>
              <a:rPr lang="it-IT"/>
              <a:t> Regular 14pt #293762 JOB TITLE: General </a:t>
            </a:r>
            <a:r>
              <a:rPr lang="it-IT" err="1"/>
              <a:t>Director</a:t>
            </a:r>
            <a:r>
              <a:rPr lang="it-IT"/>
              <a:t>, </a:t>
            </a:r>
            <a:r>
              <a:rPr lang="it-IT" err="1"/>
              <a:t>Istitution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sz="quarter" idx="13" hasCustomPrompt="1"/>
          </p:nvPr>
        </p:nvSpPr>
        <p:spPr>
          <a:xfrm>
            <a:off x="984839" y="1220788"/>
            <a:ext cx="2460625" cy="2451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it-IT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5497962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984839" y="4203647"/>
            <a:ext cx="10277910" cy="112228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3000">
                <a:solidFill>
                  <a:srgbClr val="1F284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Arial bold 30pt #293762 QUOTE: </a:t>
            </a:r>
            <a:r>
              <a:rPr lang="it-IT"/>
              <a:t>“</a:t>
            </a:r>
            <a:r>
              <a:rPr lang="it-IT" err="1"/>
              <a:t>Lorem</a:t>
            </a:r>
            <a:r>
              <a:rPr lang="it-IT"/>
              <a:t> </a:t>
            </a:r>
            <a:r>
              <a:rPr lang="it-IT" err="1"/>
              <a:t>ipsum</a:t>
            </a:r>
            <a:r>
              <a:rPr lang="it-IT"/>
              <a:t> </a:t>
            </a:r>
            <a:r>
              <a:rPr lang="it-IT" err="1"/>
              <a:t>sit</a:t>
            </a:r>
            <a:r>
              <a:rPr lang="it-IT"/>
              <a:t> </a:t>
            </a:r>
            <a:r>
              <a:rPr lang="it-IT" err="1"/>
              <a:t>amet</a:t>
            </a:r>
            <a:r>
              <a:rPr lang="it-IT"/>
              <a:t> </a:t>
            </a:r>
            <a:r>
              <a:rPr lang="it-IT" err="1"/>
              <a:t>dolor</a:t>
            </a:r>
            <a:r>
              <a:rPr lang="it-IT"/>
              <a:t> ella nulla consegua </a:t>
            </a:r>
            <a:r>
              <a:rPr lang="it-IT" err="1"/>
              <a:t>acsili</a:t>
            </a:r>
            <a:r>
              <a:rPr lang="it-IT"/>
              <a:t>.” </a:t>
            </a:r>
          </a:p>
          <a:p>
            <a:pPr lvl="0"/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sz="quarter" idx="13" hasCustomPrompt="1"/>
          </p:nvPr>
        </p:nvSpPr>
        <p:spPr>
          <a:xfrm>
            <a:off x="2756617" y="954927"/>
            <a:ext cx="6734354" cy="308136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rgbClr val="1F284F"/>
                </a:solidFill>
                <a:latin typeface="Arial"/>
                <a:cs typeface="Arial"/>
              </a:defRPr>
            </a:lvl1pPr>
          </a:lstStyle>
          <a:p>
            <a:r>
              <a:rPr lang="it-IT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866249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 Minima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752475"/>
            <a:ext cx="11000556" cy="1742168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32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SLIDE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32pt; #</a:t>
            </a:r>
            <a:r>
              <a:rPr lang="is-IS" dirty="0"/>
              <a:t>293762</a:t>
            </a:r>
          </a:p>
          <a:p>
            <a:pPr lvl="0"/>
            <a:r>
              <a:rPr lang="is-IS" dirty="0"/>
              <a:t>(max 3 lines)</a:t>
            </a:r>
          </a:p>
        </p:txBody>
      </p:sp>
      <p:sp>
        <p:nvSpPr>
          <p:cNvPr id="4" name="Segnaposto testo 8"/>
          <p:cNvSpPr>
            <a:spLocks noGrp="1"/>
          </p:cNvSpPr>
          <p:nvPr>
            <p:ph type="body" sz="quarter" idx="17" hasCustomPrompt="1"/>
          </p:nvPr>
        </p:nvSpPr>
        <p:spPr>
          <a:xfrm>
            <a:off x="620713" y="2739118"/>
            <a:ext cx="7761287" cy="24497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SPEAKERS: </a:t>
            </a:r>
            <a:r>
              <a:rPr lang="it-IT" dirty="0" err="1"/>
              <a:t>Arial</a:t>
            </a:r>
            <a:r>
              <a:rPr lang="it-IT" dirty="0"/>
              <a:t> Regular; 18pt; #</a:t>
            </a:r>
            <a:r>
              <a:rPr lang="is-IS" dirty="0"/>
              <a:t>293762</a:t>
            </a:r>
            <a:endParaRPr lang="it-IT" dirty="0"/>
          </a:p>
        </p:txBody>
      </p:sp>
      <p:sp>
        <p:nvSpPr>
          <p:cNvPr id="5" name="Segnaposto testo 8"/>
          <p:cNvSpPr>
            <a:spLocks noGrp="1"/>
          </p:cNvSpPr>
          <p:nvPr>
            <p:ph type="body" sz="quarter" idx="18" hasCustomPrompt="1"/>
          </p:nvPr>
        </p:nvSpPr>
        <p:spPr>
          <a:xfrm>
            <a:off x="620714" y="5267535"/>
            <a:ext cx="7842930" cy="41117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1800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DATE: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14pt; #</a:t>
            </a:r>
            <a:r>
              <a:rPr lang="is-IS" dirty="0"/>
              <a:t>293762</a:t>
            </a:r>
            <a:endParaRPr lang="it-IT" dirty="0"/>
          </a:p>
        </p:txBody>
      </p:sp>
      <p:sp>
        <p:nvSpPr>
          <p:cNvPr id="6" name="CasellaDiTesto 5"/>
          <p:cNvSpPr txBox="1"/>
          <p:nvPr userDrawn="1"/>
        </p:nvSpPr>
        <p:spPr>
          <a:xfrm>
            <a:off x="619945" y="6247703"/>
            <a:ext cx="194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293762"/>
                </a:solidFill>
                <a:latin typeface="Arial  "/>
                <a:cs typeface="Arial  "/>
              </a:rPr>
              <a:t>healthobservatory.eu</a:t>
            </a:r>
            <a:endParaRPr lang="it-IT" sz="1000" dirty="0">
              <a:solidFill>
                <a:srgbClr val="293762"/>
              </a:solidFill>
              <a:latin typeface="Arial  "/>
              <a:cs typeface="Arial  "/>
            </a:endParaRPr>
          </a:p>
        </p:txBody>
      </p:sp>
      <p:sp>
        <p:nvSpPr>
          <p:cNvPr id="7" name="CasellaDiTesto 6"/>
          <p:cNvSpPr txBox="1"/>
          <p:nvPr userDrawn="1"/>
        </p:nvSpPr>
        <p:spPr>
          <a:xfrm>
            <a:off x="2375536" y="6247703"/>
            <a:ext cx="1351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93762"/>
                </a:solidFill>
                <a:latin typeface="Arial   "/>
                <a:cs typeface="Arial   "/>
              </a:rPr>
              <a:t>@</a:t>
            </a:r>
            <a:r>
              <a:rPr lang="it-IT" sz="1000" dirty="0" err="1">
                <a:solidFill>
                  <a:srgbClr val="293762"/>
                </a:solidFill>
                <a:latin typeface="Arial   "/>
                <a:cs typeface="Arial   "/>
              </a:rPr>
              <a:t>OBSHealth</a:t>
            </a:r>
            <a:endParaRPr lang="it-IT" sz="1000" dirty="0">
              <a:solidFill>
                <a:srgbClr val="293762"/>
              </a:solidFill>
              <a:latin typeface="Arial   "/>
              <a:cs typeface="Arial   "/>
            </a:endParaRPr>
          </a:p>
        </p:txBody>
      </p:sp>
      <p:sp>
        <p:nvSpPr>
          <p:cNvPr id="8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3496117" y="6246144"/>
            <a:ext cx="2781312" cy="3635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/>
              <a:t>#</a:t>
            </a:r>
            <a:r>
              <a:rPr lang="it-IT" dirty="0" err="1"/>
              <a:t>hashtag</a:t>
            </a:r>
            <a:r>
              <a:rPr lang="it-IT" dirty="0"/>
              <a:t> </a:t>
            </a:r>
            <a:r>
              <a:rPr lang="it-IT" dirty="0" err="1"/>
              <a:t>placeholder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7615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BLU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979261"/>
            <a:ext cx="11000556" cy="1742168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SECTION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FFFFFF</a:t>
            </a:r>
          </a:p>
          <a:p>
            <a:pPr lvl="0"/>
            <a:r>
              <a:rPr lang="is-IS" dirty="0"/>
              <a:t>(max 3 lines)</a:t>
            </a:r>
          </a:p>
        </p:txBody>
      </p:sp>
      <p:sp>
        <p:nvSpPr>
          <p:cNvPr id="4" name="Segnaposto testo 10"/>
          <p:cNvSpPr>
            <a:spLocks noGrp="1"/>
          </p:cNvSpPr>
          <p:nvPr>
            <p:ph type="body" sz="quarter" idx="17" hasCustomPrompt="1"/>
          </p:nvPr>
        </p:nvSpPr>
        <p:spPr>
          <a:xfrm>
            <a:off x="619945" y="5406571"/>
            <a:ext cx="11000556" cy="96157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SECTION SUBTITLE: </a:t>
            </a:r>
            <a:r>
              <a:rPr lang="it-IT" dirty="0" err="1"/>
              <a:t>Arial</a:t>
            </a:r>
            <a:r>
              <a:rPr lang="it-IT" dirty="0"/>
              <a:t> Regular; 24pt; #</a:t>
            </a:r>
            <a:r>
              <a:rPr lang="is-IS" dirty="0"/>
              <a:t>FFFFFF</a:t>
            </a:r>
          </a:p>
          <a:p>
            <a:pPr lvl="0"/>
            <a:r>
              <a:rPr lang="is-IS" dirty="0"/>
              <a:t>(max 3 lines)</a:t>
            </a:r>
          </a:p>
        </p:txBody>
      </p:sp>
    </p:spTree>
    <p:extLst>
      <p:ext uri="{BB962C8B-B14F-4D97-AF65-F5344CB8AC3E}">
        <p14:creationId xmlns:p14="http://schemas.microsoft.com/office/powerpoint/2010/main" val="368536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YELLOW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979261"/>
            <a:ext cx="11000556" cy="1742168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SECTION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  <a:p>
            <a:pPr lvl="0"/>
            <a:r>
              <a:rPr lang="is-IS" dirty="0"/>
              <a:t>(max 3 lines)</a:t>
            </a:r>
          </a:p>
        </p:txBody>
      </p:sp>
      <p:sp>
        <p:nvSpPr>
          <p:cNvPr id="3" name="Segnaposto testo 10"/>
          <p:cNvSpPr>
            <a:spLocks noGrp="1"/>
          </p:cNvSpPr>
          <p:nvPr>
            <p:ph type="body" sz="quarter" idx="17" hasCustomPrompt="1"/>
          </p:nvPr>
        </p:nvSpPr>
        <p:spPr>
          <a:xfrm>
            <a:off x="619945" y="5406571"/>
            <a:ext cx="11000556" cy="96157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400" b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SECTION SUBTITLE: </a:t>
            </a:r>
            <a:r>
              <a:rPr lang="it-IT" dirty="0" err="1"/>
              <a:t>Arial</a:t>
            </a:r>
            <a:r>
              <a:rPr lang="it-IT" dirty="0"/>
              <a:t> Regular; 24pt; #</a:t>
            </a:r>
            <a:r>
              <a:rPr lang="is-IS" dirty="0"/>
              <a:t>293762</a:t>
            </a:r>
          </a:p>
          <a:p>
            <a:pPr lvl="0"/>
            <a:r>
              <a:rPr lang="is-IS" dirty="0"/>
              <a:t>(max 3 lines)</a:t>
            </a:r>
          </a:p>
        </p:txBody>
      </p:sp>
    </p:spTree>
    <p:extLst>
      <p:ext uri="{BB962C8B-B14F-4D97-AF65-F5344CB8AC3E}">
        <p14:creationId xmlns:p14="http://schemas.microsoft.com/office/powerpoint/2010/main" val="3200635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GRA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979261"/>
            <a:ext cx="11000556" cy="1742168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SECTION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293762</a:t>
            </a:r>
          </a:p>
          <a:p>
            <a:pPr lvl="0"/>
            <a:r>
              <a:rPr lang="is-IS" dirty="0"/>
              <a:t>(max 3 lines)</a:t>
            </a:r>
          </a:p>
        </p:txBody>
      </p:sp>
      <p:sp>
        <p:nvSpPr>
          <p:cNvPr id="5" name="Segnaposto testo 10"/>
          <p:cNvSpPr>
            <a:spLocks noGrp="1"/>
          </p:cNvSpPr>
          <p:nvPr>
            <p:ph type="body" sz="quarter" idx="17" hasCustomPrompt="1"/>
          </p:nvPr>
        </p:nvSpPr>
        <p:spPr>
          <a:xfrm>
            <a:off x="619945" y="5406571"/>
            <a:ext cx="11000556" cy="96157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400" b="0">
                <a:solidFill>
                  <a:srgbClr val="29376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SECTION SUBTITLE: </a:t>
            </a:r>
            <a:r>
              <a:rPr lang="it-IT" dirty="0" err="1"/>
              <a:t>Arial</a:t>
            </a:r>
            <a:r>
              <a:rPr lang="it-IT" dirty="0"/>
              <a:t> Regular; 24pt; #</a:t>
            </a:r>
            <a:r>
              <a:rPr lang="is-IS" dirty="0"/>
              <a:t>293762</a:t>
            </a:r>
          </a:p>
          <a:p>
            <a:pPr lvl="0"/>
            <a:r>
              <a:rPr lang="is-IS" dirty="0"/>
              <a:t>(max 3 lines)</a:t>
            </a:r>
          </a:p>
        </p:txBody>
      </p:sp>
    </p:spTree>
    <p:extLst>
      <p:ext uri="{BB962C8B-B14F-4D97-AF65-F5344CB8AC3E}">
        <p14:creationId xmlns:p14="http://schemas.microsoft.com/office/powerpoint/2010/main" val="1740258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BLUE (more institutions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9945" y="979261"/>
            <a:ext cx="11000556" cy="1742168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SECTION TITLE: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; 24pt; #</a:t>
            </a:r>
            <a:r>
              <a:rPr lang="is-IS" dirty="0"/>
              <a:t>FFFFFF</a:t>
            </a:r>
          </a:p>
          <a:p>
            <a:pPr lvl="0"/>
            <a:r>
              <a:rPr lang="is-IS" dirty="0"/>
              <a:t>(max 3 lines)</a:t>
            </a:r>
          </a:p>
        </p:txBody>
      </p:sp>
      <p:sp>
        <p:nvSpPr>
          <p:cNvPr id="4" name="Segnaposto testo 10"/>
          <p:cNvSpPr>
            <a:spLocks noGrp="1"/>
          </p:cNvSpPr>
          <p:nvPr>
            <p:ph type="body" sz="quarter" idx="17" hasCustomPrompt="1"/>
          </p:nvPr>
        </p:nvSpPr>
        <p:spPr>
          <a:xfrm>
            <a:off x="619945" y="3002642"/>
            <a:ext cx="11000556" cy="96157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3pPr>
            <a:lvl4pPr marL="13716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4pPr>
            <a:lvl5pPr marL="1828800" indent="0">
              <a:buNone/>
              <a:defRPr sz="2400" b="1">
                <a:solidFill>
                  <a:srgbClr val="2937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SECTION SUBTITLE: </a:t>
            </a:r>
            <a:r>
              <a:rPr lang="it-IT" dirty="0" err="1"/>
              <a:t>Arial</a:t>
            </a:r>
            <a:r>
              <a:rPr lang="it-IT" dirty="0"/>
              <a:t> Regular; 24pt; #</a:t>
            </a:r>
            <a:r>
              <a:rPr lang="is-IS" dirty="0"/>
              <a:t>FFFFFF</a:t>
            </a:r>
          </a:p>
          <a:p>
            <a:pPr lvl="0"/>
            <a:r>
              <a:rPr lang="is-IS" dirty="0"/>
              <a:t>(max 3 lines)</a:t>
            </a:r>
          </a:p>
        </p:txBody>
      </p:sp>
      <p:sp>
        <p:nvSpPr>
          <p:cNvPr id="5" name="Segnaposto immagine 2"/>
          <p:cNvSpPr>
            <a:spLocks noGrp="1"/>
          </p:cNvSpPr>
          <p:nvPr>
            <p:ph type="pic" sz="quarter" idx="19" hasCustomPrompt="1"/>
          </p:nvPr>
        </p:nvSpPr>
        <p:spPr>
          <a:xfrm>
            <a:off x="7429501" y="5506357"/>
            <a:ext cx="1966696" cy="7347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  <p:sp>
        <p:nvSpPr>
          <p:cNvPr id="6" name="Segnaposto immagine 2"/>
          <p:cNvSpPr>
            <a:spLocks noGrp="1"/>
          </p:cNvSpPr>
          <p:nvPr>
            <p:ph type="pic" sz="quarter" idx="20" hasCustomPrompt="1"/>
          </p:nvPr>
        </p:nvSpPr>
        <p:spPr>
          <a:xfrm>
            <a:off x="5098144" y="5506357"/>
            <a:ext cx="1966696" cy="7347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Logo </a:t>
            </a:r>
            <a:r>
              <a:rPr lang="it-IT" dirty="0" err="1"/>
              <a:t>placeholder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546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7.jpe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384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89" r:id="rId2"/>
    <p:sldLayoutId id="2147483669" r:id="rId3"/>
    <p:sldLayoutId id="2147483690" r:id="rId4"/>
    <p:sldLayoutId id="2147483670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98" r:id="rId12"/>
    <p:sldLayoutId id="2147483704" r:id="rId13"/>
    <p:sldLayoutId id="2147483705" r:id="rId14"/>
    <p:sldLayoutId id="2147483707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38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0" r:id="rId10"/>
    <p:sldLayoutId id="2147483666" r:id="rId11"/>
    <p:sldLayoutId id="2147483703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22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75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2" r:id="rId3"/>
    <p:sldLayoutId id="2147483696" r:id="rId4"/>
    <p:sldLayoutId id="2147483697" r:id="rId5"/>
    <p:sldLayoutId id="2147483693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30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4ACA4344-8BC8-D17A-0085-6CCF9A5B2D13}"/>
              </a:ext>
            </a:extLst>
          </p:cNvPr>
          <p:cNvSpPr txBox="1"/>
          <p:nvPr/>
        </p:nvSpPr>
        <p:spPr>
          <a:xfrm>
            <a:off x="693737" y="2473006"/>
            <a:ext cx="5259041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80"/>
              </a:lnSpc>
            </a:pPr>
            <a:r>
              <a:rPr lang="en-US" sz="3521" b="1" spc="-70" dirty="0">
                <a:solidFill>
                  <a:srgbClr val="3F85A4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EU funding tools for health systems: 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C8783097-0CAE-9CCB-0786-7483F52CDAE4}"/>
              </a:ext>
            </a:extLst>
          </p:cNvPr>
          <p:cNvSpPr txBox="1"/>
          <p:nvPr/>
        </p:nvSpPr>
        <p:spPr>
          <a:xfrm>
            <a:off x="693737" y="3409160"/>
            <a:ext cx="5410200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60"/>
              </a:lnSpc>
            </a:pPr>
            <a:r>
              <a:rPr lang="en-US" sz="2533" b="1" spc="-51" dirty="0">
                <a:solidFill>
                  <a:srgbClr val="31356E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State of play &amp; future outlook</a:t>
            </a:r>
          </a:p>
        </p:txBody>
      </p:sp>
      <p:grpSp>
        <p:nvGrpSpPr>
          <p:cNvPr id="7" name="Group 12">
            <a:extLst>
              <a:ext uri="{FF2B5EF4-FFF2-40B4-BE49-F238E27FC236}">
                <a16:creationId xmlns:a16="http://schemas.microsoft.com/office/drawing/2014/main" id="{695016A0-314B-9DB8-9C5A-C6B506D6374F}"/>
              </a:ext>
            </a:extLst>
          </p:cNvPr>
          <p:cNvGrpSpPr/>
          <p:nvPr/>
        </p:nvGrpSpPr>
        <p:grpSpPr>
          <a:xfrm>
            <a:off x="-13832" y="4353773"/>
            <a:ext cx="5717048" cy="1490845"/>
            <a:chOff x="0" y="0"/>
            <a:chExt cx="11304181" cy="1529611"/>
          </a:xfrm>
        </p:grpSpPr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2389152A-698F-91F7-D503-65A9CC8979E3}"/>
                </a:ext>
              </a:extLst>
            </p:cNvPr>
            <p:cNvSpPr/>
            <p:nvPr/>
          </p:nvSpPr>
          <p:spPr>
            <a:xfrm>
              <a:off x="0" y="0"/>
              <a:ext cx="11304181" cy="1529611"/>
            </a:xfrm>
            <a:custGeom>
              <a:avLst/>
              <a:gdLst/>
              <a:ahLst/>
              <a:cxnLst/>
              <a:rect l="l" t="t" r="r" b="b"/>
              <a:pathLst>
                <a:path w="11304181" h="1529611">
                  <a:moveTo>
                    <a:pt x="0" y="0"/>
                  </a:moveTo>
                  <a:lnTo>
                    <a:pt x="11304181" y="0"/>
                  </a:lnTo>
                  <a:lnTo>
                    <a:pt x="11304181" y="1529611"/>
                  </a:lnTo>
                  <a:lnTo>
                    <a:pt x="0" y="1529611"/>
                  </a:lnTo>
                  <a:close/>
                </a:path>
              </a:pathLst>
            </a:custGeom>
            <a:solidFill>
              <a:srgbClr val="E63480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1BA17B2-5679-9440-0B3C-C1CA715EBD8C}"/>
              </a:ext>
            </a:extLst>
          </p:cNvPr>
          <p:cNvSpPr txBox="1"/>
          <p:nvPr/>
        </p:nvSpPr>
        <p:spPr>
          <a:xfrm>
            <a:off x="273128" y="4325561"/>
            <a:ext cx="5430087" cy="1544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2858"/>
              </a:lnSpc>
            </a:pPr>
            <a:r>
              <a:rPr lang="en-US" spc="-5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Dimitra Panteli &amp; Nicole Mauer</a:t>
            </a:r>
          </a:p>
          <a:p>
            <a:pPr algn="r">
              <a:lnSpc>
                <a:spcPts val="2858"/>
              </a:lnSpc>
            </a:pPr>
            <a:endParaRPr lang="en-US" sz="1800" spc="-5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r">
              <a:lnSpc>
                <a:spcPts val="2858"/>
              </a:lnSpc>
            </a:pPr>
            <a:r>
              <a:rPr lang="en-US" sz="1800" spc="-5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ES-IT Cluster meeting &amp; Capacity Building Workshop, 29.-30.01.2026</a:t>
            </a:r>
          </a:p>
        </p:txBody>
      </p:sp>
      <p:pic>
        <p:nvPicPr>
          <p:cNvPr id="2" name="Imagen 3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0B59933F-A222-3241-FAA6-774639A5A7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66" t="7767" b="-1"/>
          <a:stretch>
            <a:fillRect/>
          </a:stretch>
        </p:blipFill>
        <p:spPr>
          <a:xfrm>
            <a:off x="6267450" y="5068556"/>
            <a:ext cx="2335332" cy="80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36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8FB7B-9EC6-B450-3F23-94532B88E6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800" dirty="0"/>
              <a:t>Technical assistance: Adapting to the national context 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9E2906EB-3806-4B27-A087-586F8DAF50C3}"/>
              </a:ext>
            </a:extLst>
          </p:cNvPr>
          <p:cNvSpPr txBox="1">
            <a:spLocks/>
          </p:cNvSpPr>
          <p:nvPr/>
        </p:nvSpPr>
        <p:spPr>
          <a:xfrm>
            <a:off x="811533" y="1148906"/>
            <a:ext cx="6404125" cy="410414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00620" indent="-30062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1344" indent="-25051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5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2068" indent="-20041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4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02895" indent="-20041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75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03723" indent="-20041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5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04550" indent="-200414" algn="l" defTabSz="801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5377" indent="-200414" algn="l" defTabSz="801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6204" indent="-200414" algn="l" defTabSz="801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7032" indent="-200414" algn="l" defTabSz="801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9178"/>
            <a:r>
              <a:rPr lang="en-GB" sz="2400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Support Instrument</a:t>
            </a:r>
          </a:p>
          <a:p>
            <a:pPr lvl="1" defTabSz="829178"/>
            <a:r>
              <a:rPr lang="en-GB" sz="2400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 support across all stages of change</a:t>
            </a:r>
          </a:p>
          <a:p>
            <a:pPr lvl="1" defTabSz="829178"/>
            <a:r>
              <a:rPr lang="en-GB" sz="2400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to implement country-specific recommendations from European Semester, Recovery and Resilience Facility </a:t>
            </a:r>
          </a:p>
          <a:p>
            <a:pPr lvl="1" defTabSz="829178"/>
            <a:endParaRPr lang="en-GB" sz="2400" dirty="0">
              <a:solidFill>
                <a:srgbClr val="2937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29178"/>
            <a:r>
              <a:rPr lang="en-GB" sz="2400" dirty="0" err="1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InvestEU</a:t>
            </a:r>
            <a:r>
              <a:rPr lang="en-GB" sz="2400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Advisory Hub</a:t>
            </a:r>
          </a:p>
          <a:p>
            <a:pPr lvl="1" defTabSz="829178"/>
            <a:r>
              <a:rPr lang="en-GB" sz="2400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assistance to plan, develop and implement investment projects drawing on EU funds</a:t>
            </a:r>
          </a:p>
          <a:p>
            <a:pPr defTabSz="829178"/>
            <a:endParaRPr lang="en-GB" sz="2544" dirty="0"/>
          </a:p>
          <a:p>
            <a:pPr defTabSz="829178"/>
            <a:endParaRPr lang="en-GB" sz="2544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C6275C-70D7-4112-843F-EDAFF7F4E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537" y="1911644"/>
            <a:ext cx="3000824" cy="2324673"/>
          </a:xfrm>
          <a:prstGeom prst="rect">
            <a:avLst/>
          </a:prstGeom>
        </p:spPr>
      </p:pic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476A1D6B-6163-4133-B976-0B7F76ADBE83}"/>
              </a:ext>
            </a:extLst>
          </p:cNvPr>
          <p:cNvSpPr/>
          <p:nvPr/>
        </p:nvSpPr>
        <p:spPr>
          <a:xfrm>
            <a:off x="7901559" y="3665381"/>
            <a:ext cx="2738803" cy="514172"/>
          </a:xfrm>
          <a:prstGeom prst="roundRect">
            <a:avLst/>
          </a:prstGeom>
          <a:solidFill>
            <a:schemeClr val="accent1">
              <a:lumMod val="40000"/>
              <a:lumOff val="60000"/>
              <a:alpha val="49827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2"/>
          </a:p>
        </p:txBody>
      </p:sp>
    </p:spTree>
    <p:extLst>
      <p:ext uri="{BB962C8B-B14F-4D97-AF65-F5344CB8AC3E}">
        <p14:creationId xmlns:p14="http://schemas.microsoft.com/office/powerpoint/2010/main" val="2536878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75701-2E11-7F15-2E76-AE802AE178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800" dirty="0" err="1"/>
              <a:t>Maximising</a:t>
            </a:r>
            <a:r>
              <a:rPr lang="en-US" sz="2800" dirty="0"/>
              <a:t> EU support requires combining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A1E168-A5C1-B8E7-9888-4BA206F82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207" y="1076816"/>
            <a:ext cx="3761294" cy="5067300"/>
          </a:xfrm>
          <a:prstGeom prst="rect">
            <a:avLst/>
          </a:prstGeom>
        </p:spPr>
      </p:pic>
      <p:sp>
        <p:nvSpPr>
          <p:cNvPr id="6" name="Google Shape;99;p1">
            <a:extLst>
              <a:ext uri="{FF2B5EF4-FFF2-40B4-BE49-F238E27FC236}">
                <a16:creationId xmlns:a16="http://schemas.microsoft.com/office/drawing/2014/main" id="{0EE01A0E-4EA3-EEF4-0912-DCB3E19DBCE8}"/>
              </a:ext>
            </a:extLst>
          </p:cNvPr>
          <p:cNvSpPr txBox="1">
            <a:spLocks/>
          </p:cNvSpPr>
          <p:nvPr/>
        </p:nvSpPr>
        <p:spPr>
          <a:xfrm>
            <a:off x="587373" y="414352"/>
            <a:ext cx="7271834" cy="2373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00" tIns="34275" rIns="68500" bIns="3427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7154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2"/>
              </a:buClr>
              <a:buSzPts val="1867"/>
              <a:buFont typeface="Arial"/>
              <a:buChar char="–"/>
              <a:defRPr sz="186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7154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2"/>
              </a:buClr>
              <a:buSzPts val="1867"/>
              <a:buFont typeface="Arial"/>
              <a:buChar char="»"/>
              <a:defRPr sz="186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7154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7154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7154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7154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endParaRPr lang="en-US" sz="3000" b="1" dirty="0">
              <a:solidFill>
                <a:srgbClr val="2937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r>
              <a:rPr lang="en-US" sz="3000" b="1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Comparative size of different EU funding tools:</a:t>
            </a:r>
          </a:p>
          <a:p>
            <a:pPr marL="0" indent="0">
              <a:buFont typeface="Arial"/>
              <a:buNone/>
            </a:pPr>
            <a:r>
              <a:rPr lang="en-US" sz="3000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EU4Health is the only tool dedicated exclusively to health</a:t>
            </a:r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342265" indent="-342265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ED20E06-AFB8-381A-03D5-44D8FAEE8FD0}"/>
              </a:ext>
            </a:extLst>
          </p:cNvPr>
          <p:cNvSpPr/>
          <p:nvPr/>
        </p:nvSpPr>
        <p:spPr>
          <a:xfrm>
            <a:off x="8663231" y="2787403"/>
            <a:ext cx="754145" cy="727817"/>
          </a:xfrm>
          <a:prstGeom prst="ellipse">
            <a:avLst/>
          </a:prstGeom>
          <a:noFill/>
          <a:ln w="285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48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239532-08A6-F359-7A55-54EB2B4BA6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944" y="307975"/>
            <a:ext cx="11330755" cy="426812"/>
          </a:xfrm>
        </p:spPr>
        <p:txBody>
          <a:bodyPr/>
          <a:lstStyle/>
          <a:p>
            <a:r>
              <a:rPr lang="en-US" sz="2600" dirty="0"/>
              <a:t>TSI 2022 – 2024: Resources hub for sustainable investment in health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8243BB-8C7C-1760-B880-524AACDFD3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2400" dirty="0"/>
              <a:t>A multistakeholder project with two workstreams</a:t>
            </a:r>
          </a:p>
        </p:txBody>
      </p:sp>
      <p:grpSp>
        <p:nvGrpSpPr>
          <p:cNvPr id="5" name="Gruppieren 20">
            <a:extLst>
              <a:ext uri="{FF2B5EF4-FFF2-40B4-BE49-F238E27FC236}">
                <a16:creationId xmlns:a16="http://schemas.microsoft.com/office/drawing/2014/main" id="{6DE2A033-47CA-3CA6-D44E-5E0DD2ED2469}"/>
              </a:ext>
            </a:extLst>
          </p:cNvPr>
          <p:cNvGrpSpPr/>
          <p:nvPr/>
        </p:nvGrpSpPr>
        <p:grpSpPr>
          <a:xfrm>
            <a:off x="7496352" y="1820089"/>
            <a:ext cx="2768821" cy="2501150"/>
            <a:chOff x="7274132" y="2232581"/>
            <a:chExt cx="3052112" cy="2757054"/>
          </a:xfrm>
          <a:solidFill>
            <a:schemeClr val="bg1">
              <a:lumMod val="85000"/>
            </a:schemeClr>
          </a:solidFill>
        </p:grpSpPr>
        <p:grpSp>
          <p:nvGrpSpPr>
            <p:cNvPr id="6" name="Group 26">
              <a:extLst>
                <a:ext uri="{FF2B5EF4-FFF2-40B4-BE49-F238E27FC236}">
                  <a16:creationId xmlns:a16="http://schemas.microsoft.com/office/drawing/2014/main" id="{5F34E1D9-1DAA-DD05-5871-2F2F83B5C99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85776" y="2529597"/>
              <a:ext cx="2460038" cy="2460038"/>
              <a:chOff x="2341" y="1925"/>
              <a:chExt cx="987" cy="987"/>
            </a:xfrm>
            <a:grpFill/>
          </p:grpSpPr>
          <p:sp>
            <p:nvSpPr>
              <p:cNvPr id="10" name="Freeform 27">
                <a:extLst>
                  <a:ext uri="{FF2B5EF4-FFF2-40B4-BE49-F238E27FC236}">
                    <a16:creationId xmlns:a16="http://schemas.microsoft.com/office/drawing/2014/main" id="{CFBD9BF6-0C1F-29CB-E051-D1CE2CA981B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341" y="1925"/>
                <a:ext cx="987" cy="987"/>
              </a:xfrm>
              <a:custGeom>
                <a:avLst/>
                <a:gdLst>
                  <a:gd name="T0" fmla="*/ 1744 w 739"/>
                  <a:gd name="T1" fmla="*/ 669 h 739"/>
                  <a:gd name="T2" fmla="*/ 1734 w 739"/>
                  <a:gd name="T3" fmla="*/ 637 h 739"/>
                  <a:gd name="T4" fmla="*/ 1723 w 739"/>
                  <a:gd name="T5" fmla="*/ 597 h 739"/>
                  <a:gd name="T6" fmla="*/ 1702 w 739"/>
                  <a:gd name="T7" fmla="*/ 541 h 739"/>
                  <a:gd name="T8" fmla="*/ 1457 w 739"/>
                  <a:gd name="T9" fmla="*/ 521 h 739"/>
                  <a:gd name="T10" fmla="*/ 1547 w 739"/>
                  <a:gd name="T11" fmla="*/ 292 h 739"/>
                  <a:gd name="T12" fmla="*/ 1508 w 739"/>
                  <a:gd name="T13" fmla="*/ 254 h 739"/>
                  <a:gd name="T14" fmla="*/ 1478 w 739"/>
                  <a:gd name="T15" fmla="*/ 224 h 739"/>
                  <a:gd name="T16" fmla="*/ 1450 w 739"/>
                  <a:gd name="T17" fmla="*/ 198 h 739"/>
                  <a:gd name="T18" fmla="*/ 1221 w 739"/>
                  <a:gd name="T19" fmla="*/ 291 h 739"/>
                  <a:gd name="T20" fmla="*/ 1171 w 739"/>
                  <a:gd name="T21" fmla="*/ 267 h 739"/>
                  <a:gd name="T22" fmla="*/ 1127 w 739"/>
                  <a:gd name="T23" fmla="*/ 28 h 739"/>
                  <a:gd name="T24" fmla="*/ 1089 w 739"/>
                  <a:gd name="T25" fmla="*/ 16 h 739"/>
                  <a:gd name="T26" fmla="*/ 1048 w 739"/>
                  <a:gd name="T27" fmla="*/ 7 h 739"/>
                  <a:gd name="T28" fmla="*/ 903 w 739"/>
                  <a:gd name="T29" fmla="*/ 198 h 739"/>
                  <a:gd name="T30" fmla="*/ 873 w 739"/>
                  <a:gd name="T31" fmla="*/ 198 h 739"/>
                  <a:gd name="T32" fmla="*/ 845 w 739"/>
                  <a:gd name="T33" fmla="*/ 198 h 739"/>
                  <a:gd name="T34" fmla="*/ 712 w 739"/>
                  <a:gd name="T35" fmla="*/ 7 h 739"/>
                  <a:gd name="T36" fmla="*/ 653 w 739"/>
                  <a:gd name="T37" fmla="*/ 20 h 739"/>
                  <a:gd name="T38" fmla="*/ 617 w 739"/>
                  <a:gd name="T39" fmla="*/ 31 h 739"/>
                  <a:gd name="T40" fmla="*/ 584 w 739"/>
                  <a:gd name="T41" fmla="*/ 43 h 739"/>
                  <a:gd name="T42" fmla="*/ 546 w 739"/>
                  <a:gd name="T43" fmla="*/ 283 h 739"/>
                  <a:gd name="T44" fmla="*/ 490 w 739"/>
                  <a:gd name="T45" fmla="*/ 314 h 739"/>
                  <a:gd name="T46" fmla="*/ 256 w 739"/>
                  <a:gd name="T47" fmla="*/ 246 h 739"/>
                  <a:gd name="T48" fmla="*/ 206 w 739"/>
                  <a:gd name="T49" fmla="*/ 299 h 739"/>
                  <a:gd name="T50" fmla="*/ 288 w 739"/>
                  <a:gd name="T51" fmla="*/ 526 h 739"/>
                  <a:gd name="T52" fmla="*/ 254 w 739"/>
                  <a:gd name="T53" fmla="*/ 589 h 739"/>
                  <a:gd name="T54" fmla="*/ 21 w 739"/>
                  <a:gd name="T55" fmla="*/ 645 h 739"/>
                  <a:gd name="T56" fmla="*/ 5 w 739"/>
                  <a:gd name="T57" fmla="*/ 717 h 739"/>
                  <a:gd name="T58" fmla="*/ 184 w 739"/>
                  <a:gd name="T59" fmla="*/ 868 h 739"/>
                  <a:gd name="T60" fmla="*/ 186 w 739"/>
                  <a:gd name="T61" fmla="*/ 950 h 739"/>
                  <a:gd name="T62" fmla="*/ 20 w 739"/>
                  <a:gd name="T63" fmla="*/ 1110 h 739"/>
                  <a:gd name="T64" fmla="*/ 43 w 739"/>
                  <a:gd name="T65" fmla="*/ 1179 h 739"/>
                  <a:gd name="T66" fmla="*/ 270 w 739"/>
                  <a:gd name="T67" fmla="*/ 1223 h 739"/>
                  <a:gd name="T68" fmla="*/ 314 w 739"/>
                  <a:gd name="T69" fmla="*/ 1292 h 739"/>
                  <a:gd name="T70" fmla="*/ 254 w 739"/>
                  <a:gd name="T71" fmla="*/ 1511 h 739"/>
                  <a:gd name="T72" fmla="*/ 305 w 739"/>
                  <a:gd name="T73" fmla="*/ 1557 h 739"/>
                  <a:gd name="T74" fmla="*/ 514 w 739"/>
                  <a:gd name="T75" fmla="*/ 1477 h 739"/>
                  <a:gd name="T76" fmla="*/ 552 w 739"/>
                  <a:gd name="T77" fmla="*/ 1497 h 739"/>
                  <a:gd name="T78" fmla="*/ 586 w 739"/>
                  <a:gd name="T79" fmla="*/ 1513 h 739"/>
                  <a:gd name="T80" fmla="*/ 632 w 739"/>
                  <a:gd name="T81" fmla="*/ 1732 h 739"/>
                  <a:gd name="T82" fmla="*/ 668 w 739"/>
                  <a:gd name="T83" fmla="*/ 1742 h 739"/>
                  <a:gd name="T84" fmla="*/ 703 w 739"/>
                  <a:gd name="T85" fmla="*/ 1748 h 739"/>
                  <a:gd name="T86" fmla="*/ 759 w 739"/>
                  <a:gd name="T87" fmla="*/ 1760 h 739"/>
                  <a:gd name="T88" fmla="*/ 879 w 739"/>
                  <a:gd name="T89" fmla="*/ 1575 h 739"/>
                  <a:gd name="T90" fmla="*/ 916 w 739"/>
                  <a:gd name="T91" fmla="*/ 1575 h 739"/>
                  <a:gd name="T92" fmla="*/ 958 w 739"/>
                  <a:gd name="T93" fmla="*/ 1572 h 739"/>
                  <a:gd name="T94" fmla="*/ 1102 w 739"/>
                  <a:gd name="T95" fmla="*/ 1738 h 739"/>
                  <a:gd name="T96" fmla="*/ 1134 w 739"/>
                  <a:gd name="T97" fmla="*/ 1731 h 739"/>
                  <a:gd name="T98" fmla="*/ 1171 w 739"/>
                  <a:gd name="T99" fmla="*/ 1718 h 739"/>
                  <a:gd name="T100" fmla="*/ 1207 w 739"/>
                  <a:gd name="T101" fmla="*/ 1492 h 739"/>
                  <a:gd name="T102" fmla="*/ 1239 w 739"/>
                  <a:gd name="T103" fmla="*/ 1472 h 739"/>
                  <a:gd name="T104" fmla="*/ 1270 w 739"/>
                  <a:gd name="T105" fmla="*/ 1450 h 739"/>
                  <a:gd name="T106" fmla="*/ 1472 w 739"/>
                  <a:gd name="T107" fmla="*/ 1543 h 739"/>
                  <a:gd name="T108" fmla="*/ 1532 w 739"/>
                  <a:gd name="T109" fmla="*/ 1484 h 739"/>
                  <a:gd name="T110" fmla="*/ 1584 w 739"/>
                  <a:gd name="T111" fmla="*/ 1421 h 739"/>
                  <a:gd name="T112" fmla="*/ 1489 w 739"/>
                  <a:gd name="T113" fmla="*/ 1201 h 739"/>
                  <a:gd name="T114" fmla="*/ 1723 w 739"/>
                  <a:gd name="T115" fmla="*/ 1158 h 739"/>
                  <a:gd name="T116" fmla="*/ 1747 w 739"/>
                  <a:gd name="T117" fmla="*/ 1078 h 739"/>
                  <a:gd name="T118" fmla="*/ 1760 w 739"/>
                  <a:gd name="T119" fmla="*/ 995 h 739"/>
                  <a:gd name="T120" fmla="*/ 1561 w 739"/>
                  <a:gd name="T121" fmla="*/ 852 h 73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39"/>
                  <a:gd name="T184" fmla="*/ 0 h 739"/>
                  <a:gd name="T185" fmla="*/ 739 w 739"/>
                  <a:gd name="T186" fmla="*/ 739 h 73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39" h="739">
                    <a:moveTo>
                      <a:pt x="654" y="343"/>
                    </a:moveTo>
                    <a:lnTo>
                      <a:pt x="735" y="295"/>
                    </a:lnTo>
                    <a:lnTo>
                      <a:pt x="732" y="281"/>
                    </a:lnTo>
                    <a:lnTo>
                      <a:pt x="731" y="276"/>
                    </a:lnTo>
                    <a:lnTo>
                      <a:pt x="730" y="272"/>
                    </a:lnTo>
                    <a:lnTo>
                      <a:pt x="728" y="267"/>
                    </a:lnTo>
                    <a:lnTo>
                      <a:pt x="727" y="263"/>
                    </a:lnTo>
                    <a:lnTo>
                      <a:pt x="724" y="257"/>
                    </a:lnTo>
                    <a:lnTo>
                      <a:pt x="723" y="251"/>
                    </a:lnTo>
                    <a:lnTo>
                      <a:pt x="721" y="246"/>
                    </a:lnTo>
                    <a:lnTo>
                      <a:pt x="719" y="240"/>
                    </a:lnTo>
                    <a:lnTo>
                      <a:pt x="714" y="227"/>
                    </a:lnTo>
                    <a:lnTo>
                      <a:pt x="619" y="231"/>
                    </a:lnTo>
                    <a:lnTo>
                      <a:pt x="615" y="225"/>
                    </a:lnTo>
                    <a:lnTo>
                      <a:pt x="612" y="219"/>
                    </a:lnTo>
                    <a:lnTo>
                      <a:pt x="608" y="213"/>
                    </a:lnTo>
                    <a:lnTo>
                      <a:pt x="604" y="206"/>
                    </a:lnTo>
                    <a:lnTo>
                      <a:pt x="649" y="123"/>
                    </a:lnTo>
                    <a:lnTo>
                      <a:pt x="640" y="114"/>
                    </a:lnTo>
                    <a:lnTo>
                      <a:pt x="637" y="109"/>
                    </a:lnTo>
                    <a:lnTo>
                      <a:pt x="633" y="106"/>
                    </a:lnTo>
                    <a:lnTo>
                      <a:pt x="629" y="102"/>
                    </a:lnTo>
                    <a:lnTo>
                      <a:pt x="625" y="98"/>
                    </a:lnTo>
                    <a:lnTo>
                      <a:pt x="621" y="94"/>
                    </a:lnTo>
                    <a:lnTo>
                      <a:pt x="617" y="91"/>
                    </a:lnTo>
                    <a:lnTo>
                      <a:pt x="613" y="87"/>
                    </a:lnTo>
                    <a:lnTo>
                      <a:pt x="609" y="83"/>
                    </a:lnTo>
                    <a:lnTo>
                      <a:pt x="598" y="75"/>
                    </a:lnTo>
                    <a:lnTo>
                      <a:pt x="518" y="126"/>
                    </a:lnTo>
                    <a:lnTo>
                      <a:pt x="512" y="122"/>
                    </a:lnTo>
                    <a:lnTo>
                      <a:pt x="506" y="119"/>
                    </a:lnTo>
                    <a:lnTo>
                      <a:pt x="499" y="115"/>
                    </a:lnTo>
                    <a:lnTo>
                      <a:pt x="492" y="112"/>
                    </a:lnTo>
                    <a:lnTo>
                      <a:pt x="490" y="17"/>
                    </a:lnTo>
                    <a:lnTo>
                      <a:pt x="478" y="13"/>
                    </a:lnTo>
                    <a:lnTo>
                      <a:pt x="473" y="12"/>
                    </a:lnTo>
                    <a:lnTo>
                      <a:pt x="467" y="9"/>
                    </a:lnTo>
                    <a:lnTo>
                      <a:pt x="462" y="8"/>
                    </a:lnTo>
                    <a:lnTo>
                      <a:pt x="457" y="7"/>
                    </a:lnTo>
                    <a:lnTo>
                      <a:pt x="452" y="5"/>
                    </a:lnTo>
                    <a:lnTo>
                      <a:pt x="445" y="4"/>
                    </a:lnTo>
                    <a:lnTo>
                      <a:pt x="440" y="3"/>
                    </a:lnTo>
                    <a:lnTo>
                      <a:pt x="435" y="2"/>
                    </a:lnTo>
                    <a:lnTo>
                      <a:pt x="422" y="0"/>
                    </a:lnTo>
                    <a:lnTo>
                      <a:pt x="379" y="83"/>
                    </a:lnTo>
                    <a:lnTo>
                      <a:pt x="375" y="83"/>
                    </a:lnTo>
                    <a:lnTo>
                      <a:pt x="371" y="83"/>
                    </a:lnTo>
                    <a:lnTo>
                      <a:pt x="367" y="83"/>
                    </a:lnTo>
                    <a:lnTo>
                      <a:pt x="363" y="83"/>
                    </a:lnTo>
                    <a:lnTo>
                      <a:pt x="359" y="83"/>
                    </a:lnTo>
                    <a:lnTo>
                      <a:pt x="355" y="83"/>
                    </a:lnTo>
                    <a:lnTo>
                      <a:pt x="351" y="84"/>
                    </a:lnTo>
                    <a:lnTo>
                      <a:pt x="347" y="84"/>
                    </a:lnTo>
                    <a:lnTo>
                      <a:pt x="299" y="3"/>
                    </a:lnTo>
                    <a:lnTo>
                      <a:pt x="285" y="6"/>
                    </a:lnTo>
                    <a:lnTo>
                      <a:pt x="280" y="7"/>
                    </a:lnTo>
                    <a:lnTo>
                      <a:pt x="274" y="8"/>
                    </a:lnTo>
                    <a:lnTo>
                      <a:pt x="269" y="9"/>
                    </a:lnTo>
                    <a:lnTo>
                      <a:pt x="264" y="12"/>
                    </a:lnTo>
                    <a:lnTo>
                      <a:pt x="259" y="13"/>
                    </a:lnTo>
                    <a:lnTo>
                      <a:pt x="254" y="15"/>
                    </a:lnTo>
                    <a:lnTo>
                      <a:pt x="250" y="16"/>
                    </a:lnTo>
                    <a:lnTo>
                      <a:pt x="245" y="18"/>
                    </a:lnTo>
                    <a:lnTo>
                      <a:pt x="232" y="22"/>
                    </a:lnTo>
                    <a:lnTo>
                      <a:pt x="236" y="115"/>
                    </a:lnTo>
                    <a:lnTo>
                      <a:pt x="229" y="119"/>
                    </a:lnTo>
                    <a:lnTo>
                      <a:pt x="221" y="123"/>
                    </a:lnTo>
                    <a:lnTo>
                      <a:pt x="213" y="128"/>
                    </a:lnTo>
                    <a:lnTo>
                      <a:pt x="206" y="132"/>
                    </a:lnTo>
                    <a:lnTo>
                      <a:pt x="125" y="88"/>
                    </a:lnTo>
                    <a:lnTo>
                      <a:pt x="116" y="96"/>
                    </a:lnTo>
                    <a:lnTo>
                      <a:pt x="108" y="103"/>
                    </a:lnTo>
                    <a:lnTo>
                      <a:pt x="100" y="110"/>
                    </a:lnTo>
                    <a:lnTo>
                      <a:pt x="93" y="119"/>
                    </a:lnTo>
                    <a:lnTo>
                      <a:pt x="86" y="126"/>
                    </a:lnTo>
                    <a:lnTo>
                      <a:pt x="77" y="137"/>
                    </a:lnTo>
                    <a:lnTo>
                      <a:pt x="126" y="213"/>
                    </a:lnTo>
                    <a:lnTo>
                      <a:pt x="121" y="221"/>
                    </a:lnTo>
                    <a:lnTo>
                      <a:pt x="116" y="229"/>
                    </a:lnTo>
                    <a:lnTo>
                      <a:pt x="110" y="239"/>
                    </a:lnTo>
                    <a:lnTo>
                      <a:pt x="106" y="247"/>
                    </a:lnTo>
                    <a:lnTo>
                      <a:pt x="17" y="248"/>
                    </a:lnTo>
                    <a:lnTo>
                      <a:pt x="12" y="260"/>
                    </a:lnTo>
                    <a:lnTo>
                      <a:pt x="9" y="271"/>
                    </a:lnTo>
                    <a:lnTo>
                      <a:pt x="7" y="280"/>
                    </a:lnTo>
                    <a:lnTo>
                      <a:pt x="4" y="291"/>
                    </a:lnTo>
                    <a:lnTo>
                      <a:pt x="2" y="301"/>
                    </a:lnTo>
                    <a:lnTo>
                      <a:pt x="0" y="315"/>
                    </a:lnTo>
                    <a:lnTo>
                      <a:pt x="78" y="354"/>
                    </a:lnTo>
                    <a:lnTo>
                      <a:pt x="77" y="365"/>
                    </a:lnTo>
                    <a:lnTo>
                      <a:pt x="77" y="376"/>
                    </a:lnTo>
                    <a:lnTo>
                      <a:pt x="77" y="386"/>
                    </a:lnTo>
                    <a:lnTo>
                      <a:pt x="78" y="398"/>
                    </a:lnTo>
                    <a:lnTo>
                      <a:pt x="3" y="443"/>
                    </a:lnTo>
                    <a:lnTo>
                      <a:pt x="6" y="455"/>
                    </a:lnTo>
                    <a:lnTo>
                      <a:pt x="8" y="466"/>
                    </a:lnTo>
                    <a:lnTo>
                      <a:pt x="11" y="476"/>
                    </a:lnTo>
                    <a:lnTo>
                      <a:pt x="15" y="485"/>
                    </a:lnTo>
                    <a:lnTo>
                      <a:pt x="18" y="495"/>
                    </a:lnTo>
                    <a:lnTo>
                      <a:pt x="22" y="507"/>
                    </a:lnTo>
                    <a:lnTo>
                      <a:pt x="108" y="503"/>
                    </a:lnTo>
                    <a:lnTo>
                      <a:pt x="113" y="514"/>
                    </a:lnTo>
                    <a:lnTo>
                      <a:pt x="120" y="523"/>
                    </a:lnTo>
                    <a:lnTo>
                      <a:pt x="126" y="532"/>
                    </a:lnTo>
                    <a:lnTo>
                      <a:pt x="132" y="542"/>
                    </a:lnTo>
                    <a:lnTo>
                      <a:pt x="89" y="618"/>
                    </a:lnTo>
                    <a:lnTo>
                      <a:pt x="99" y="627"/>
                    </a:lnTo>
                    <a:lnTo>
                      <a:pt x="106" y="634"/>
                    </a:lnTo>
                    <a:lnTo>
                      <a:pt x="113" y="641"/>
                    </a:lnTo>
                    <a:lnTo>
                      <a:pt x="121" y="648"/>
                    </a:lnTo>
                    <a:lnTo>
                      <a:pt x="128" y="654"/>
                    </a:lnTo>
                    <a:lnTo>
                      <a:pt x="138" y="664"/>
                    </a:lnTo>
                    <a:lnTo>
                      <a:pt x="211" y="617"/>
                    </a:lnTo>
                    <a:lnTo>
                      <a:pt x="216" y="620"/>
                    </a:lnTo>
                    <a:lnTo>
                      <a:pt x="221" y="623"/>
                    </a:lnTo>
                    <a:lnTo>
                      <a:pt x="226" y="626"/>
                    </a:lnTo>
                    <a:lnTo>
                      <a:pt x="231" y="628"/>
                    </a:lnTo>
                    <a:lnTo>
                      <a:pt x="235" y="631"/>
                    </a:lnTo>
                    <a:lnTo>
                      <a:pt x="240" y="633"/>
                    </a:lnTo>
                    <a:lnTo>
                      <a:pt x="246" y="635"/>
                    </a:lnTo>
                    <a:lnTo>
                      <a:pt x="251" y="638"/>
                    </a:lnTo>
                    <a:lnTo>
                      <a:pt x="252" y="723"/>
                    </a:lnTo>
                    <a:lnTo>
                      <a:pt x="265" y="727"/>
                    </a:lnTo>
                    <a:lnTo>
                      <a:pt x="271" y="728"/>
                    </a:lnTo>
                    <a:lnTo>
                      <a:pt x="275" y="730"/>
                    </a:lnTo>
                    <a:lnTo>
                      <a:pt x="280" y="731"/>
                    </a:lnTo>
                    <a:lnTo>
                      <a:pt x="285" y="732"/>
                    </a:lnTo>
                    <a:lnTo>
                      <a:pt x="289" y="733"/>
                    </a:lnTo>
                    <a:lnTo>
                      <a:pt x="295" y="734"/>
                    </a:lnTo>
                    <a:lnTo>
                      <a:pt x="300" y="735"/>
                    </a:lnTo>
                    <a:lnTo>
                      <a:pt x="305" y="736"/>
                    </a:lnTo>
                    <a:lnTo>
                      <a:pt x="318" y="739"/>
                    </a:lnTo>
                    <a:lnTo>
                      <a:pt x="358" y="661"/>
                    </a:lnTo>
                    <a:lnTo>
                      <a:pt x="363" y="661"/>
                    </a:lnTo>
                    <a:lnTo>
                      <a:pt x="369" y="661"/>
                    </a:lnTo>
                    <a:lnTo>
                      <a:pt x="375" y="661"/>
                    </a:lnTo>
                    <a:lnTo>
                      <a:pt x="380" y="661"/>
                    </a:lnTo>
                    <a:lnTo>
                      <a:pt x="385" y="661"/>
                    </a:lnTo>
                    <a:lnTo>
                      <a:pt x="391" y="661"/>
                    </a:lnTo>
                    <a:lnTo>
                      <a:pt x="397" y="660"/>
                    </a:lnTo>
                    <a:lnTo>
                      <a:pt x="402" y="660"/>
                    </a:lnTo>
                    <a:lnTo>
                      <a:pt x="447" y="734"/>
                    </a:lnTo>
                    <a:lnTo>
                      <a:pt x="459" y="730"/>
                    </a:lnTo>
                    <a:lnTo>
                      <a:pt x="463" y="729"/>
                    </a:lnTo>
                    <a:lnTo>
                      <a:pt x="468" y="728"/>
                    </a:lnTo>
                    <a:lnTo>
                      <a:pt x="473" y="727"/>
                    </a:lnTo>
                    <a:lnTo>
                      <a:pt x="476" y="726"/>
                    </a:lnTo>
                    <a:lnTo>
                      <a:pt x="481" y="724"/>
                    </a:lnTo>
                    <a:lnTo>
                      <a:pt x="487" y="723"/>
                    </a:lnTo>
                    <a:lnTo>
                      <a:pt x="492" y="721"/>
                    </a:lnTo>
                    <a:lnTo>
                      <a:pt x="499" y="719"/>
                    </a:lnTo>
                    <a:lnTo>
                      <a:pt x="511" y="714"/>
                    </a:lnTo>
                    <a:lnTo>
                      <a:pt x="507" y="626"/>
                    </a:lnTo>
                    <a:lnTo>
                      <a:pt x="511" y="623"/>
                    </a:lnTo>
                    <a:lnTo>
                      <a:pt x="516" y="621"/>
                    </a:lnTo>
                    <a:lnTo>
                      <a:pt x="520" y="618"/>
                    </a:lnTo>
                    <a:lnTo>
                      <a:pt x="525" y="615"/>
                    </a:lnTo>
                    <a:lnTo>
                      <a:pt x="529" y="613"/>
                    </a:lnTo>
                    <a:lnTo>
                      <a:pt x="533" y="609"/>
                    </a:lnTo>
                    <a:lnTo>
                      <a:pt x="537" y="607"/>
                    </a:lnTo>
                    <a:lnTo>
                      <a:pt x="541" y="604"/>
                    </a:lnTo>
                    <a:lnTo>
                      <a:pt x="618" y="648"/>
                    </a:lnTo>
                    <a:lnTo>
                      <a:pt x="629" y="638"/>
                    </a:lnTo>
                    <a:lnTo>
                      <a:pt x="636" y="630"/>
                    </a:lnTo>
                    <a:lnTo>
                      <a:pt x="643" y="623"/>
                    </a:lnTo>
                    <a:lnTo>
                      <a:pt x="651" y="615"/>
                    </a:lnTo>
                    <a:lnTo>
                      <a:pt x="657" y="607"/>
                    </a:lnTo>
                    <a:lnTo>
                      <a:pt x="665" y="597"/>
                    </a:lnTo>
                    <a:lnTo>
                      <a:pt x="616" y="520"/>
                    </a:lnTo>
                    <a:lnTo>
                      <a:pt x="620" y="511"/>
                    </a:lnTo>
                    <a:lnTo>
                      <a:pt x="625" y="504"/>
                    </a:lnTo>
                    <a:lnTo>
                      <a:pt x="628" y="496"/>
                    </a:lnTo>
                    <a:lnTo>
                      <a:pt x="632" y="488"/>
                    </a:lnTo>
                    <a:lnTo>
                      <a:pt x="723" y="486"/>
                    </a:lnTo>
                    <a:lnTo>
                      <a:pt x="728" y="473"/>
                    </a:lnTo>
                    <a:lnTo>
                      <a:pt x="731" y="463"/>
                    </a:lnTo>
                    <a:lnTo>
                      <a:pt x="733" y="452"/>
                    </a:lnTo>
                    <a:lnTo>
                      <a:pt x="735" y="442"/>
                    </a:lnTo>
                    <a:lnTo>
                      <a:pt x="737" y="431"/>
                    </a:lnTo>
                    <a:lnTo>
                      <a:pt x="739" y="418"/>
                    </a:lnTo>
                    <a:lnTo>
                      <a:pt x="656" y="375"/>
                    </a:lnTo>
                    <a:lnTo>
                      <a:pt x="656" y="367"/>
                    </a:lnTo>
                    <a:lnTo>
                      <a:pt x="655" y="358"/>
                    </a:lnTo>
                    <a:lnTo>
                      <a:pt x="655" y="351"/>
                    </a:lnTo>
                    <a:lnTo>
                      <a:pt x="654" y="343"/>
                    </a:lnTo>
                    <a:close/>
                  </a:path>
                </a:pathLst>
              </a:custGeom>
              <a:grpFill/>
              <a:ln w="9525">
                <a:solidFill>
                  <a:srgbClr val="1D4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633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11" name="Oval 28">
                <a:extLst>
                  <a:ext uri="{FF2B5EF4-FFF2-40B4-BE49-F238E27FC236}">
                    <a16:creationId xmlns:a16="http://schemas.microsoft.com/office/drawing/2014/main" id="{99B176EC-D74B-C211-DE63-40F52BFF020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blackWhite">
              <a:xfrm>
                <a:off x="2526" y="2110"/>
                <a:ext cx="618" cy="618"/>
              </a:xfrm>
              <a:prstGeom prst="ellipse">
                <a:avLst/>
              </a:prstGeom>
              <a:grpFill/>
              <a:ln w="9525" algn="ctr">
                <a:solidFill>
                  <a:srgbClr val="1D4999"/>
                </a:solidFill>
                <a:round/>
                <a:headEnd/>
                <a:tailEnd/>
              </a:ln>
            </p:spPr>
            <p:txBody>
              <a:bodyPr lIns="65711" tIns="0" rIns="67056" bIns="0" anchor="t"/>
              <a:lstStyle/>
              <a:p>
                <a:pPr algn="ctr" defTabSz="946199">
                  <a:buSzPct val="90000"/>
                  <a:defRPr/>
                </a:pPr>
                <a:r>
                  <a:rPr lang="en-GB" sz="900" b="1" dirty="0">
                    <a:solidFill>
                      <a:srgbClr val="293762"/>
                    </a:solidFill>
                    <a:latin typeface="Arial  "/>
                    <a:cs typeface="Arial" charset="0"/>
                  </a:rPr>
                  <a:t>European Team</a:t>
                </a:r>
                <a:endParaRPr lang="en-GB" sz="500" dirty="0">
                  <a:solidFill>
                    <a:srgbClr val="293762"/>
                  </a:solidFill>
                  <a:latin typeface="Arial  "/>
                  <a:cs typeface="Arial" charset="0"/>
                </a:endParaRPr>
              </a:p>
              <a:p>
                <a:pPr algn="ctr" defTabSz="946199">
                  <a:buSzPct val="90000"/>
                  <a:defRPr/>
                </a:pPr>
                <a:endParaRPr lang="en-GB" sz="907" dirty="0">
                  <a:solidFill>
                    <a:prstClr val="black"/>
                  </a:solidFill>
                  <a:latin typeface="Calibri Light" panose="020F0302020204030204"/>
                  <a:cs typeface="Arial" charset="0"/>
                </a:endParaRPr>
              </a:p>
            </p:txBody>
          </p:sp>
        </p:grpSp>
        <p:pic>
          <p:nvPicPr>
            <p:cNvPr id="7" name="Grafik 22">
              <a:extLst>
                <a:ext uri="{FF2B5EF4-FFF2-40B4-BE49-F238E27FC236}">
                  <a16:creationId xmlns:a16="http://schemas.microsoft.com/office/drawing/2014/main" id="{29B09F3C-F546-C5A6-C345-44D6AD080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84387" y="2232581"/>
              <a:ext cx="1147766" cy="591398"/>
            </a:xfrm>
            <a:prstGeom prst="rect">
              <a:avLst/>
            </a:prstGeom>
            <a:grpFill/>
            <a:ln>
              <a:solidFill>
                <a:srgbClr val="273B7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Grafik 23">
              <a:extLst>
                <a:ext uri="{FF2B5EF4-FFF2-40B4-BE49-F238E27FC236}">
                  <a16:creationId xmlns:a16="http://schemas.microsoft.com/office/drawing/2014/main" id="{1B65173A-4106-0AB6-43B0-C26240E9C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74132" y="4552875"/>
              <a:ext cx="1056001" cy="423472"/>
            </a:xfrm>
            <a:prstGeom prst="rect">
              <a:avLst/>
            </a:prstGeom>
            <a:grpFill/>
            <a:ln>
              <a:solidFill>
                <a:srgbClr val="273B7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Grafik 24">
              <a:extLst>
                <a:ext uri="{FF2B5EF4-FFF2-40B4-BE49-F238E27FC236}">
                  <a16:creationId xmlns:a16="http://schemas.microsoft.com/office/drawing/2014/main" id="{5C945997-8576-8AE8-6B27-5DD8FF421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3065" y="3998251"/>
              <a:ext cx="963179" cy="437084"/>
            </a:xfrm>
            <a:prstGeom prst="rect">
              <a:avLst/>
            </a:prstGeom>
            <a:grpFill/>
            <a:ln>
              <a:solidFill>
                <a:srgbClr val="273B7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2" name="Gruppieren 29">
            <a:extLst>
              <a:ext uri="{FF2B5EF4-FFF2-40B4-BE49-F238E27FC236}">
                <a16:creationId xmlns:a16="http://schemas.microsoft.com/office/drawing/2014/main" id="{0A20218F-9E30-9FF4-0F9A-C6C6D8357C24}"/>
              </a:ext>
            </a:extLst>
          </p:cNvPr>
          <p:cNvGrpSpPr/>
          <p:nvPr/>
        </p:nvGrpSpPr>
        <p:grpSpPr>
          <a:xfrm>
            <a:off x="9501905" y="1594001"/>
            <a:ext cx="1724341" cy="1677163"/>
            <a:chOff x="8475311" y="1538315"/>
            <a:chExt cx="1619250" cy="1619250"/>
          </a:xfrm>
          <a:solidFill>
            <a:schemeClr val="bg1">
              <a:lumMod val="85000"/>
            </a:schemeClr>
          </a:solidFill>
        </p:grpSpPr>
        <p:grpSp>
          <p:nvGrpSpPr>
            <p:cNvPr id="13" name="Group 26">
              <a:extLst>
                <a:ext uri="{FF2B5EF4-FFF2-40B4-BE49-F238E27FC236}">
                  <a16:creationId xmlns:a16="http://schemas.microsoft.com/office/drawing/2014/main" id="{F70504EF-C782-3A23-AD5C-EA31A25FF79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475311" y="1538315"/>
              <a:ext cx="1619250" cy="1619250"/>
              <a:chOff x="2341" y="1925"/>
              <a:chExt cx="987" cy="987"/>
            </a:xfrm>
            <a:grpFill/>
          </p:grpSpPr>
          <p:sp>
            <p:nvSpPr>
              <p:cNvPr id="15" name="Freeform 27">
                <a:extLst>
                  <a:ext uri="{FF2B5EF4-FFF2-40B4-BE49-F238E27FC236}">
                    <a16:creationId xmlns:a16="http://schemas.microsoft.com/office/drawing/2014/main" id="{EB1BD5D4-CC1A-7C90-FFC6-5514B1032A6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341" y="1925"/>
                <a:ext cx="987" cy="987"/>
              </a:xfrm>
              <a:custGeom>
                <a:avLst/>
                <a:gdLst>
                  <a:gd name="T0" fmla="*/ 1744 w 739"/>
                  <a:gd name="T1" fmla="*/ 669 h 739"/>
                  <a:gd name="T2" fmla="*/ 1734 w 739"/>
                  <a:gd name="T3" fmla="*/ 637 h 739"/>
                  <a:gd name="T4" fmla="*/ 1723 w 739"/>
                  <a:gd name="T5" fmla="*/ 597 h 739"/>
                  <a:gd name="T6" fmla="*/ 1702 w 739"/>
                  <a:gd name="T7" fmla="*/ 541 h 739"/>
                  <a:gd name="T8" fmla="*/ 1457 w 739"/>
                  <a:gd name="T9" fmla="*/ 521 h 739"/>
                  <a:gd name="T10" fmla="*/ 1547 w 739"/>
                  <a:gd name="T11" fmla="*/ 292 h 739"/>
                  <a:gd name="T12" fmla="*/ 1508 w 739"/>
                  <a:gd name="T13" fmla="*/ 254 h 739"/>
                  <a:gd name="T14" fmla="*/ 1478 w 739"/>
                  <a:gd name="T15" fmla="*/ 224 h 739"/>
                  <a:gd name="T16" fmla="*/ 1450 w 739"/>
                  <a:gd name="T17" fmla="*/ 198 h 739"/>
                  <a:gd name="T18" fmla="*/ 1221 w 739"/>
                  <a:gd name="T19" fmla="*/ 291 h 739"/>
                  <a:gd name="T20" fmla="*/ 1171 w 739"/>
                  <a:gd name="T21" fmla="*/ 267 h 739"/>
                  <a:gd name="T22" fmla="*/ 1127 w 739"/>
                  <a:gd name="T23" fmla="*/ 28 h 739"/>
                  <a:gd name="T24" fmla="*/ 1089 w 739"/>
                  <a:gd name="T25" fmla="*/ 16 h 739"/>
                  <a:gd name="T26" fmla="*/ 1048 w 739"/>
                  <a:gd name="T27" fmla="*/ 7 h 739"/>
                  <a:gd name="T28" fmla="*/ 903 w 739"/>
                  <a:gd name="T29" fmla="*/ 198 h 739"/>
                  <a:gd name="T30" fmla="*/ 873 w 739"/>
                  <a:gd name="T31" fmla="*/ 198 h 739"/>
                  <a:gd name="T32" fmla="*/ 845 w 739"/>
                  <a:gd name="T33" fmla="*/ 198 h 739"/>
                  <a:gd name="T34" fmla="*/ 712 w 739"/>
                  <a:gd name="T35" fmla="*/ 7 h 739"/>
                  <a:gd name="T36" fmla="*/ 653 w 739"/>
                  <a:gd name="T37" fmla="*/ 20 h 739"/>
                  <a:gd name="T38" fmla="*/ 617 w 739"/>
                  <a:gd name="T39" fmla="*/ 31 h 739"/>
                  <a:gd name="T40" fmla="*/ 584 w 739"/>
                  <a:gd name="T41" fmla="*/ 43 h 739"/>
                  <a:gd name="T42" fmla="*/ 546 w 739"/>
                  <a:gd name="T43" fmla="*/ 283 h 739"/>
                  <a:gd name="T44" fmla="*/ 490 w 739"/>
                  <a:gd name="T45" fmla="*/ 314 h 739"/>
                  <a:gd name="T46" fmla="*/ 256 w 739"/>
                  <a:gd name="T47" fmla="*/ 246 h 739"/>
                  <a:gd name="T48" fmla="*/ 206 w 739"/>
                  <a:gd name="T49" fmla="*/ 299 h 739"/>
                  <a:gd name="T50" fmla="*/ 288 w 739"/>
                  <a:gd name="T51" fmla="*/ 526 h 739"/>
                  <a:gd name="T52" fmla="*/ 254 w 739"/>
                  <a:gd name="T53" fmla="*/ 589 h 739"/>
                  <a:gd name="T54" fmla="*/ 21 w 739"/>
                  <a:gd name="T55" fmla="*/ 645 h 739"/>
                  <a:gd name="T56" fmla="*/ 5 w 739"/>
                  <a:gd name="T57" fmla="*/ 717 h 739"/>
                  <a:gd name="T58" fmla="*/ 184 w 739"/>
                  <a:gd name="T59" fmla="*/ 868 h 739"/>
                  <a:gd name="T60" fmla="*/ 186 w 739"/>
                  <a:gd name="T61" fmla="*/ 950 h 739"/>
                  <a:gd name="T62" fmla="*/ 20 w 739"/>
                  <a:gd name="T63" fmla="*/ 1110 h 739"/>
                  <a:gd name="T64" fmla="*/ 43 w 739"/>
                  <a:gd name="T65" fmla="*/ 1179 h 739"/>
                  <a:gd name="T66" fmla="*/ 270 w 739"/>
                  <a:gd name="T67" fmla="*/ 1223 h 739"/>
                  <a:gd name="T68" fmla="*/ 314 w 739"/>
                  <a:gd name="T69" fmla="*/ 1292 h 739"/>
                  <a:gd name="T70" fmla="*/ 254 w 739"/>
                  <a:gd name="T71" fmla="*/ 1511 h 739"/>
                  <a:gd name="T72" fmla="*/ 305 w 739"/>
                  <a:gd name="T73" fmla="*/ 1557 h 739"/>
                  <a:gd name="T74" fmla="*/ 514 w 739"/>
                  <a:gd name="T75" fmla="*/ 1477 h 739"/>
                  <a:gd name="T76" fmla="*/ 552 w 739"/>
                  <a:gd name="T77" fmla="*/ 1497 h 739"/>
                  <a:gd name="T78" fmla="*/ 586 w 739"/>
                  <a:gd name="T79" fmla="*/ 1513 h 739"/>
                  <a:gd name="T80" fmla="*/ 632 w 739"/>
                  <a:gd name="T81" fmla="*/ 1732 h 739"/>
                  <a:gd name="T82" fmla="*/ 668 w 739"/>
                  <a:gd name="T83" fmla="*/ 1742 h 739"/>
                  <a:gd name="T84" fmla="*/ 703 w 739"/>
                  <a:gd name="T85" fmla="*/ 1748 h 739"/>
                  <a:gd name="T86" fmla="*/ 759 w 739"/>
                  <a:gd name="T87" fmla="*/ 1760 h 739"/>
                  <a:gd name="T88" fmla="*/ 879 w 739"/>
                  <a:gd name="T89" fmla="*/ 1575 h 739"/>
                  <a:gd name="T90" fmla="*/ 916 w 739"/>
                  <a:gd name="T91" fmla="*/ 1575 h 739"/>
                  <a:gd name="T92" fmla="*/ 958 w 739"/>
                  <a:gd name="T93" fmla="*/ 1572 h 739"/>
                  <a:gd name="T94" fmla="*/ 1102 w 739"/>
                  <a:gd name="T95" fmla="*/ 1738 h 739"/>
                  <a:gd name="T96" fmla="*/ 1134 w 739"/>
                  <a:gd name="T97" fmla="*/ 1731 h 739"/>
                  <a:gd name="T98" fmla="*/ 1171 w 739"/>
                  <a:gd name="T99" fmla="*/ 1718 h 739"/>
                  <a:gd name="T100" fmla="*/ 1207 w 739"/>
                  <a:gd name="T101" fmla="*/ 1492 h 739"/>
                  <a:gd name="T102" fmla="*/ 1239 w 739"/>
                  <a:gd name="T103" fmla="*/ 1472 h 739"/>
                  <a:gd name="T104" fmla="*/ 1270 w 739"/>
                  <a:gd name="T105" fmla="*/ 1450 h 739"/>
                  <a:gd name="T106" fmla="*/ 1472 w 739"/>
                  <a:gd name="T107" fmla="*/ 1543 h 739"/>
                  <a:gd name="T108" fmla="*/ 1532 w 739"/>
                  <a:gd name="T109" fmla="*/ 1484 h 739"/>
                  <a:gd name="T110" fmla="*/ 1584 w 739"/>
                  <a:gd name="T111" fmla="*/ 1421 h 739"/>
                  <a:gd name="T112" fmla="*/ 1489 w 739"/>
                  <a:gd name="T113" fmla="*/ 1201 h 739"/>
                  <a:gd name="T114" fmla="*/ 1723 w 739"/>
                  <a:gd name="T115" fmla="*/ 1158 h 739"/>
                  <a:gd name="T116" fmla="*/ 1747 w 739"/>
                  <a:gd name="T117" fmla="*/ 1078 h 739"/>
                  <a:gd name="T118" fmla="*/ 1760 w 739"/>
                  <a:gd name="T119" fmla="*/ 995 h 739"/>
                  <a:gd name="T120" fmla="*/ 1561 w 739"/>
                  <a:gd name="T121" fmla="*/ 852 h 73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39"/>
                  <a:gd name="T184" fmla="*/ 0 h 739"/>
                  <a:gd name="T185" fmla="*/ 739 w 739"/>
                  <a:gd name="T186" fmla="*/ 739 h 73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39" h="739">
                    <a:moveTo>
                      <a:pt x="654" y="343"/>
                    </a:moveTo>
                    <a:lnTo>
                      <a:pt x="735" y="295"/>
                    </a:lnTo>
                    <a:lnTo>
                      <a:pt x="732" y="281"/>
                    </a:lnTo>
                    <a:lnTo>
                      <a:pt x="731" y="276"/>
                    </a:lnTo>
                    <a:lnTo>
                      <a:pt x="730" y="272"/>
                    </a:lnTo>
                    <a:lnTo>
                      <a:pt x="728" y="267"/>
                    </a:lnTo>
                    <a:lnTo>
                      <a:pt x="727" y="263"/>
                    </a:lnTo>
                    <a:lnTo>
                      <a:pt x="724" y="257"/>
                    </a:lnTo>
                    <a:lnTo>
                      <a:pt x="723" y="251"/>
                    </a:lnTo>
                    <a:lnTo>
                      <a:pt x="721" y="246"/>
                    </a:lnTo>
                    <a:lnTo>
                      <a:pt x="719" y="240"/>
                    </a:lnTo>
                    <a:lnTo>
                      <a:pt x="714" y="227"/>
                    </a:lnTo>
                    <a:lnTo>
                      <a:pt x="619" y="231"/>
                    </a:lnTo>
                    <a:lnTo>
                      <a:pt x="615" y="225"/>
                    </a:lnTo>
                    <a:lnTo>
                      <a:pt x="612" y="219"/>
                    </a:lnTo>
                    <a:lnTo>
                      <a:pt x="608" y="213"/>
                    </a:lnTo>
                    <a:lnTo>
                      <a:pt x="604" y="206"/>
                    </a:lnTo>
                    <a:lnTo>
                      <a:pt x="649" y="123"/>
                    </a:lnTo>
                    <a:lnTo>
                      <a:pt x="640" y="114"/>
                    </a:lnTo>
                    <a:lnTo>
                      <a:pt x="637" y="109"/>
                    </a:lnTo>
                    <a:lnTo>
                      <a:pt x="633" y="106"/>
                    </a:lnTo>
                    <a:lnTo>
                      <a:pt x="629" y="102"/>
                    </a:lnTo>
                    <a:lnTo>
                      <a:pt x="625" y="98"/>
                    </a:lnTo>
                    <a:lnTo>
                      <a:pt x="621" y="94"/>
                    </a:lnTo>
                    <a:lnTo>
                      <a:pt x="617" y="91"/>
                    </a:lnTo>
                    <a:lnTo>
                      <a:pt x="613" y="87"/>
                    </a:lnTo>
                    <a:lnTo>
                      <a:pt x="609" y="83"/>
                    </a:lnTo>
                    <a:lnTo>
                      <a:pt x="598" y="75"/>
                    </a:lnTo>
                    <a:lnTo>
                      <a:pt x="518" y="126"/>
                    </a:lnTo>
                    <a:lnTo>
                      <a:pt x="512" y="122"/>
                    </a:lnTo>
                    <a:lnTo>
                      <a:pt x="506" y="119"/>
                    </a:lnTo>
                    <a:lnTo>
                      <a:pt x="499" y="115"/>
                    </a:lnTo>
                    <a:lnTo>
                      <a:pt x="492" y="112"/>
                    </a:lnTo>
                    <a:lnTo>
                      <a:pt x="490" y="17"/>
                    </a:lnTo>
                    <a:lnTo>
                      <a:pt x="478" y="13"/>
                    </a:lnTo>
                    <a:lnTo>
                      <a:pt x="473" y="12"/>
                    </a:lnTo>
                    <a:lnTo>
                      <a:pt x="467" y="9"/>
                    </a:lnTo>
                    <a:lnTo>
                      <a:pt x="462" y="8"/>
                    </a:lnTo>
                    <a:lnTo>
                      <a:pt x="457" y="7"/>
                    </a:lnTo>
                    <a:lnTo>
                      <a:pt x="452" y="5"/>
                    </a:lnTo>
                    <a:lnTo>
                      <a:pt x="445" y="4"/>
                    </a:lnTo>
                    <a:lnTo>
                      <a:pt x="440" y="3"/>
                    </a:lnTo>
                    <a:lnTo>
                      <a:pt x="435" y="2"/>
                    </a:lnTo>
                    <a:lnTo>
                      <a:pt x="422" y="0"/>
                    </a:lnTo>
                    <a:lnTo>
                      <a:pt x="379" y="83"/>
                    </a:lnTo>
                    <a:lnTo>
                      <a:pt x="375" y="83"/>
                    </a:lnTo>
                    <a:lnTo>
                      <a:pt x="371" y="83"/>
                    </a:lnTo>
                    <a:lnTo>
                      <a:pt x="367" y="83"/>
                    </a:lnTo>
                    <a:lnTo>
                      <a:pt x="363" y="83"/>
                    </a:lnTo>
                    <a:lnTo>
                      <a:pt x="359" y="83"/>
                    </a:lnTo>
                    <a:lnTo>
                      <a:pt x="355" y="83"/>
                    </a:lnTo>
                    <a:lnTo>
                      <a:pt x="351" y="84"/>
                    </a:lnTo>
                    <a:lnTo>
                      <a:pt x="347" y="84"/>
                    </a:lnTo>
                    <a:lnTo>
                      <a:pt x="299" y="3"/>
                    </a:lnTo>
                    <a:lnTo>
                      <a:pt x="285" y="6"/>
                    </a:lnTo>
                    <a:lnTo>
                      <a:pt x="280" y="7"/>
                    </a:lnTo>
                    <a:lnTo>
                      <a:pt x="274" y="8"/>
                    </a:lnTo>
                    <a:lnTo>
                      <a:pt x="269" y="9"/>
                    </a:lnTo>
                    <a:lnTo>
                      <a:pt x="264" y="12"/>
                    </a:lnTo>
                    <a:lnTo>
                      <a:pt x="259" y="13"/>
                    </a:lnTo>
                    <a:lnTo>
                      <a:pt x="254" y="15"/>
                    </a:lnTo>
                    <a:lnTo>
                      <a:pt x="250" y="16"/>
                    </a:lnTo>
                    <a:lnTo>
                      <a:pt x="245" y="18"/>
                    </a:lnTo>
                    <a:lnTo>
                      <a:pt x="232" y="22"/>
                    </a:lnTo>
                    <a:lnTo>
                      <a:pt x="236" y="115"/>
                    </a:lnTo>
                    <a:lnTo>
                      <a:pt x="229" y="119"/>
                    </a:lnTo>
                    <a:lnTo>
                      <a:pt x="221" y="123"/>
                    </a:lnTo>
                    <a:lnTo>
                      <a:pt x="213" y="128"/>
                    </a:lnTo>
                    <a:lnTo>
                      <a:pt x="206" y="132"/>
                    </a:lnTo>
                    <a:lnTo>
                      <a:pt x="125" y="88"/>
                    </a:lnTo>
                    <a:lnTo>
                      <a:pt x="116" y="96"/>
                    </a:lnTo>
                    <a:lnTo>
                      <a:pt x="108" y="103"/>
                    </a:lnTo>
                    <a:lnTo>
                      <a:pt x="100" y="110"/>
                    </a:lnTo>
                    <a:lnTo>
                      <a:pt x="93" y="119"/>
                    </a:lnTo>
                    <a:lnTo>
                      <a:pt x="86" y="126"/>
                    </a:lnTo>
                    <a:lnTo>
                      <a:pt x="77" y="137"/>
                    </a:lnTo>
                    <a:lnTo>
                      <a:pt x="126" y="213"/>
                    </a:lnTo>
                    <a:lnTo>
                      <a:pt x="121" y="221"/>
                    </a:lnTo>
                    <a:lnTo>
                      <a:pt x="116" y="229"/>
                    </a:lnTo>
                    <a:lnTo>
                      <a:pt x="110" y="239"/>
                    </a:lnTo>
                    <a:lnTo>
                      <a:pt x="106" y="247"/>
                    </a:lnTo>
                    <a:lnTo>
                      <a:pt x="17" y="248"/>
                    </a:lnTo>
                    <a:lnTo>
                      <a:pt x="12" y="260"/>
                    </a:lnTo>
                    <a:lnTo>
                      <a:pt x="9" y="271"/>
                    </a:lnTo>
                    <a:lnTo>
                      <a:pt x="7" y="280"/>
                    </a:lnTo>
                    <a:lnTo>
                      <a:pt x="4" y="291"/>
                    </a:lnTo>
                    <a:lnTo>
                      <a:pt x="2" y="301"/>
                    </a:lnTo>
                    <a:lnTo>
                      <a:pt x="0" y="315"/>
                    </a:lnTo>
                    <a:lnTo>
                      <a:pt x="78" y="354"/>
                    </a:lnTo>
                    <a:lnTo>
                      <a:pt x="77" y="365"/>
                    </a:lnTo>
                    <a:lnTo>
                      <a:pt x="77" y="376"/>
                    </a:lnTo>
                    <a:lnTo>
                      <a:pt x="77" y="386"/>
                    </a:lnTo>
                    <a:lnTo>
                      <a:pt x="78" y="398"/>
                    </a:lnTo>
                    <a:lnTo>
                      <a:pt x="3" y="443"/>
                    </a:lnTo>
                    <a:lnTo>
                      <a:pt x="6" y="455"/>
                    </a:lnTo>
                    <a:lnTo>
                      <a:pt x="8" y="466"/>
                    </a:lnTo>
                    <a:lnTo>
                      <a:pt x="11" y="476"/>
                    </a:lnTo>
                    <a:lnTo>
                      <a:pt x="15" y="485"/>
                    </a:lnTo>
                    <a:lnTo>
                      <a:pt x="18" y="495"/>
                    </a:lnTo>
                    <a:lnTo>
                      <a:pt x="22" y="507"/>
                    </a:lnTo>
                    <a:lnTo>
                      <a:pt x="108" y="503"/>
                    </a:lnTo>
                    <a:lnTo>
                      <a:pt x="113" y="514"/>
                    </a:lnTo>
                    <a:lnTo>
                      <a:pt x="120" y="523"/>
                    </a:lnTo>
                    <a:lnTo>
                      <a:pt x="126" y="532"/>
                    </a:lnTo>
                    <a:lnTo>
                      <a:pt x="132" y="542"/>
                    </a:lnTo>
                    <a:lnTo>
                      <a:pt x="89" y="618"/>
                    </a:lnTo>
                    <a:lnTo>
                      <a:pt x="99" y="627"/>
                    </a:lnTo>
                    <a:lnTo>
                      <a:pt x="106" y="634"/>
                    </a:lnTo>
                    <a:lnTo>
                      <a:pt x="113" y="641"/>
                    </a:lnTo>
                    <a:lnTo>
                      <a:pt x="121" y="648"/>
                    </a:lnTo>
                    <a:lnTo>
                      <a:pt x="128" y="654"/>
                    </a:lnTo>
                    <a:lnTo>
                      <a:pt x="138" y="664"/>
                    </a:lnTo>
                    <a:lnTo>
                      <a:pt x="211" y="617"/>
                    </a:lnTo>
                    <a:lnTo>
                      <a:pt x="216" y="620"/>
                    </a:lnTo>
                    <a:lnTo>
                      <a:pt x="221" y="623"/>
                    </a:lnTo>
                    <a:lnTo>
                      <a:pt x="226" y="626"/>
                    </a:lnTo>
                    <a:lnTo>
                      <a:pt x="231" y="628"/>
                    </a:lnTo>
                    <a:lnTo>
                      <a:pt x="235" y="631"/>
                    </a:lnTo>
                    <a:lnTo>
                      <a:pt x="240" y="633"/>
                    </a:lnTo>
                    <a:lnTo>
                      <a:pt x="246" y="635"/>
                    </a:lnTo>
                    <a:lnTo>
                      <a:pt x="251" y="638"/>
                    </a:lnTo>
                    <a:lnTo>
                      <a:pt x="252" y="723"/>
                    </a:lnTo>
                    <a:lnTo>
                      <a:pt x="265" y="727"/>
                    </a:lnTo>
                    <a:lnTo>
                      <a:pt x="271" y="728"/>
                    </a:lnTo>
                    <a:lnTo>
                      <a:pt x="275" y="730"/>
                    </a:lnTo>
                    <a:lnTo>
                      <a:pt x="280" y="731"/>
                    </a:lnTo>
                    <a:lnTo>
                      <a:pt x="285" y="732"/>
                    </a:lnTo>
                    <a:lnTo>
                      <a:pt x="289" y="733"/>
                    </a:lnTo>
                    <a:lnTo>
                      <a:pt x="295" y="734"/>
                    </a:lnTo>
                    <a:lnTo>
                      <a:pt x="300" y="735"/>
                    </a:lnTo>
                    <a:lnTo>
                      <a:pt x="305" y="736"/>
                    </a:lnTo>
                    <a:lnTo>
                      <a:pt x="318" y="739"/>
                    </a:lnTo>
                    <a:lnTo>
                      <a:pt x="358" y="661"/>
                    </a:lnTo>
                    <a:lnTo>
                      <a:pt x="363" y="661"/>
                    </a:lnTo>
                    <a:lnTo>
                      <a:pt x="369" y="661"/>
                    </a:lnTo>
                    <a:lnTo>
                      <a:pt x="375" y="661"/>
                    </a:lnTo>
                    <a:lnTo>
                      <a:pt x="380" y="661"/>
                    </a:lnTo>
                    <a:lnTo>
                      <a:pt x="385" y="661"/>
                    </a:lnTo>
                    <a:lnTo>
                      <a:pt x="391" y="661"/>
                    </a:lnTo>
                    <a:lnTo>
                      <a:pt x="397" y="660"/>
                    </a:lnTo>
                    <a:lnTo>
                      <a:pt x="402" y="660"/>
                    </a:lnTo>
                    <a:lnTo>
                      <a:pt x="447" y="734"/>
                    </a:lnTo>
                    <a:lnTo>
                      <a:pt x="459" y="730"/>
                    </a:lnTo>
                    <a:lnTo>
                      <a:pt x="463" y="729"/>
                    </a:lnTo>
                    <a:lnTo>
                      <a:pt x="468" y="728"/>
                    </a:lnTo>
                    <a:lnTo>
                      <a:pt x="473" y="727"/>
                    </a:lnTo>
                    <a:lnTo>
                      <a:pt x="476" y="726"/>
                    </a:lnTo>
                    <a:lnTo>
                      <a:pt x="481" y="724"/>
                    </a:lnTo>
                    <a:lnTo>
                      <a:pt x="487" y="723"/>
                    </a:lnTo>
                    <a:lnTo>
                      <a:pt x="492" y="721"/>
                    </a:lnTo>
                    <a:lnTo>
                      <a:pt x="499" y="719"/>
                    </a:lnTo>
                    <a:lnTo>
                      <a:pt x="511" y="714"/>
                    </a:lnTo>
                    <a:lnTo>
                      <a:pt x="507" y="626"/>
                    </a:lnTo>
                    <a:lnTo>
                      <a:pt x="511" y="623"/>
                    </a:lnTo>
                    <a:lnTo>
                      <a:pt x="516" y="621"/>
                    </a:lnTo>
                    <a:lnTo>
                      <a:pt x="520" y="618"/>
                    </a:lnTo>
                    <a:lnTo>
                      <a:pt x="525" y="615"/>
                    </a:lnTo>
                    <a:lnTo>
                      <a:pt x="529" y="613"/>
                    </a:lnTo>
                    <a:lnTo>
                      <a:pt x="533" y="609"/>
                    </a:lnTo>
                    <a:lnTo>
                      <a:pt x="537" y="607"/>
                    </a:lnTo>
                    <a:lnTo>
                      <a:pt x="541" y="604"/>
                    </a:lnTo>
                    <a:lnTo>
                      <a:pt x="618" y="648"/>
                    </a:lnTo>
                    <a:lnTo>
                      <a:pt x="629" y="638"/>
                    </a:lnTo>
                    <a:lnTo>
                      <a:pt x="636" y="630"/>
                    </a:lnTo>
                    <a:lnTo>
                      <a:pt x="643" y="623"/>
                    </a:lnTo>
                    <a:lnTo>
                      <a:pt x="651" y="615"/>
                    </a:lnTo>
                    <a:lnTo>
                      <a:pt x="657" y="607"/>
                    </a:lnTo>
                    <a:lnTo>
                      <a:pt x="665" y="597"/>
                    </a:lnTo>
                    <a:lnTo>
                      <a:pt x="616" y="520"/>
                    </a:lnTo>
                    <a:lnTo>
                      <a:pt x="620" y="511"/>
                    </a:lnTo>
                    <a:lnTo>
                      <a:pt x="625" y="504"/>
                    </a:lnTo>
                    <a:lnTo>
                      <a:pt x="628" y="496"/>
                    </a:lnTo>
                    <a:lnTo>
                      <a:pt x="632" y="488"/>
                    </a:lnTo>
                    <a:lnTo>
                      <a:pt x="723" y="486"/>
                    </a:lnTo>
                    <a:lnTo>
                      <a:pt x="728" y="473"/>
                    </a:lnTo>
                    <a:lnTo>
                      <a:pt x="731" y="463"/>
                    </a:lnTo>
                    <a:lnTo>
                      <a:pt x="733" y="452"/>
                    </a:lnTo>
                    <a:lnTo>
                      <a:pt x="735" y="442"/>
                    </a:lnTo>
                    <a:lnTo>
                      <a:pt x="737" y="431"/>
                    </a:lnTo>
                    <a:lnTo>
                      <a:pt x="739" y="418"/>
                    </a:lnTo>
                    <a:lnTo>
                      <a:pt x="656" y="375"/>
                    </a:lnTo>
                    <a:lnTo>
                      <a:pt x="656" y="367"/>
                    </a:lnTo>
                    <a:lnTo>
                      <a:pt x="655" y="358"/>
                    </a:lnTo>
                    <a:lnTo>
                      <a:pt x="655" y="351"/>
                    </a:lnTo>
                    <a:lnTo>
                      <a:pt x="654" y="343"/>
                    </a:lnTo>
                    <a:close/>
                  </a:path>
                </a:pathLst>
              </a:custGeom>
              <a:grpFill/>
              <a:ln w="9525">
                <a:solidFill>
                  <a:srgbClr val="1D4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633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16" name="Oval 28">
                <a:extLst>
                  <a:ext uri="{FF2B5EF4-FFF2-40B4-BE49-F238E27FC236}">
                    <a16:creationId xmlns:a16="http://schemas.microsoft.com/office/drawing/2014/main" id="{7C4BCEC8-0DD8-CBC2-2CAF-9A493C019B5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blackWhite">
              <a:xfrm>
                <a:off x="2526" y="2110"/>
                <a:ext cx="618" cy="618"/>
              </a:xfrm>
              <a:prstGeom prst="ellipse">
                <a:avLst/>
              </a:prstGeom>
              <a:grpFill/>
              <a:ln w="9525" algn="ctr">
                <a:solidFill>
                  <a:srgbClr val="1D4999"/>
                </a:solidFill>
                <a:round/>
                <a:headEnd/>
                <a:tailEnd/>
              </a:ln>
            </p:spPr>
            <p:txBody>
              <a:bodyPr lIns="65711" tIns="0" rIns="67056" bIns="0" anchor="t"/>
              <a:lstStyle/>
              <a:p>
                <a:pPr algn="ctr" defTabSz="946199">
                  <a:buSzPct val="90000"/>
                  <a:defRPr/>
                </a:pPr>
                <a:r>
                  <a:rPr lang="en-GB" sz="907" b="1" dirty="0">
                    <a:solidFill>
                      <a:srgbClr val="293762"/>
                    </a:solidFill>
                    <a:latin typeface="Arial  "/>
                    <a:cs typeface="Arial" charset="0"/>
                  </a:rPr>
                  <a:t>Belgian Core Team</a:t>
                </a:r>
                <a:br>
                  <a:rPr lang="en-GB" sz="907" dirty="0">
                    <a:solidFill>
                      <a:prstClr val="black"/>
                    </a:solidFill>
                    <a:latin typeface="Calibri Light" panose="020F0302020204030204"/>
                    <a:cs typeface="Arial" charset="0"/>
                  </a:rPr>
                </a:br>
                <a:endParaRPr lang="en-GB" sz="907" dirty="0">
                  <a:solidFill>
                    <a:prstClr val="black"/>
                  </a:solidFill>
                  <a:latin typeface="Calibri Light" panose="020F0302020204030204"/>
                  <a:cs typeface="Arial" charset="0"/>
                </a:endParaRPr>
              </a:p>
            </p:txBody>
          </p:sp>
        </p:grpSp>
        <p:pic>
          <p:nvPicPr>
            <p:cNvPr id="14" name="Grafik 32" descr="Ein Bild, das gelb, orange, Farbigkeit, rot enthält.&#10;&#10;Automatisch generierte Beschreibung">
              <a:extLst>
                <a:ext uri="{FF2B5EF4-FFF2-40B4-BE49-F238E27FC236}">
                  <a16:creationId xmlns:a16="http://schemas.microsoft.com/office/drawing/2014/main" id="{4785BDB9-3883-0CB8-08EE-540017C4E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0000"/>
            </a:blip>
            <a:stretch>
              <a:fillRect/>
            </a:stretch>
          </p:blipFill>
          <p:spPr>
            <a:xfrm>
              <a:off x="9029132" y="2274576"/>
              <a:ext cx="511605" cy="442538"/>
            </a:xfrm>
            <a:prstGeom prst="rect">
              <a:avLst/>
            </a:prstGeom>
            <a:grpFill/>
          </p:spPr>
        </p:pic>
      </p:grpSp>
      <p:grpSp>
        <p:nvGrpSpPr>
          <p:cNvPr id="17" name="Gruppieren 35">
            <a:extLst>
              <a:ext uri="{FF2B5EF4-FFF2-40B4-BE49-F238E27FC236}">
                <a16:creationId xmlns:a16="http://schemas.microsoft.com/office/drawing/2014/main" id="{BCA8A22B-46FA-68E7-A1CD-187CF4AA3E30}"/>
              </a:ext>
            </a:extLst>
          </p:cNvPr>
          <p:cNvGrpSpPr/>
          <p:nvPr/>
        </p:nvGrpSpPr>
        <p:grpSpPr>
          <a:xfrm>
            <a:off x="8540829" y="4137405"/>
            <a:ext cx="1724342" cy="1677163"/>
            <a:chOff x="8617907" y="5211735"/>
            <a:chExt cx="1619250" cy="1619250"/>
          </a:xfrm>
          <a:solidFill>
            <a:schemeClr val="bg1">
              <a:lumMod val="85000"/>
            </a:schemeClr>
          </a:solidFill>
        </p:grpSpPr>
        <p:grpSp>
          <p:nvGrpSpPr>
            <p:cNvPr id="18" name="Group 26">
              <a:extLst>
                <a:ext uri="{FF2B5EF4-FFF2-40B4-BE49-F238E27FC236}">
                  <a16:creationId xmlns:a16="http://schemas.microsoft.com/office/drawing/2014/main" id="{B489D344-99B8-8CCD-A286-D50CF9866D0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617907" y="5211735"/>
              <a:ext cx="1619250" cy="1619250"/>
              <a:chOff x="2341" y="1925"/>
              <a:chExt cx="987" cy="987"/>
            </a:xfrm>
            <a:grpFill/>
          </p:grpSpPr>
          <p:sp>
            <p:nvSpPr>
              <p:cNvPr id="20" name="Freeform 27">
                <a:extLst>
                  <a:ext uri="{FF2B5EF4-FFF2-40B4-BE49-F238E27FC236}">
                    <a16:creationId xmlns:a16="http://schemas.microsoft.com/office/drawing/2014/main" id="{F2CCF2A5-354E-D7DF-6BC7-7E412B2B276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341" y="1925"/>
                <a:ext cx="987" cy="987"/>
              </a:xfrm>
              <a:custGeom>
                <a:avLst/>
                <a:gdLst>
                  <a:gd name="T0" fmla="*/ 1744 w 739"/>
                  <a:gd name="T1" fmla="*/ 669 h 739"/>
                  <a:gd name="T2" fmla="*/ 1734 w 739"/>
                  <a:gd name="T3" fmla="*/ 637 h 739"/>
                  <a:gd name="T4" fmla="*/ 1723 w 739"/>
                  <a:gd name="T5" fmla="*/ 597 h 739"/>
                  <a:gd name="T6" fmla="*/ 1702 w 739"/>
                  <a:gd name="T7" fmla="*/ 541 h 739"/>
                  <a:gd name="T8" fmla="*/ 1457 w 739"/>
                  <a:gd name="T9" fmla="*/ 521 h 739"/>
                  <a:gd name="T10" fmla="*/ 1547 w 739"/>
                  <a:gd name="T11" fmla="*/ 292 h 739"/>
                  <a:gd name="T12" fmla="*/ 1508 w 739"/>
                  <a:gd name="T13" fmla="*/ 254 h 739"/>
                  <a:gd name="T14" fmla="*/ 1478 w 739"/>
                  <a:gd name="T15" fmla="*/ 224 h 739"/>
                  <a:gd name="T16" fmla="*/ 1450 w 739"/>
                  <a:gd name="T17" fmla="*/ 198 h 739"/>
                  <a:gd name="T18" fmla="*/ 1221 w 739"/>
                  <a:gd name="T19" fmla="*/ 291 h 739"/>
                  <a:gd name="T20" fmla="*/ 1171 w 739"/>
                  <a:gd name="T21" fmla="*/ 267 h 739"/>
                  <a:gd name="T22" fmla="*/ 1127 w 739"/>
                  <a:gd name="T23" fmla="*/ 28 h 739"/>
                  <a:gd name="T24" fmla="*/ 1089 w 739"/>
                  <a:gd name="T25" fmla="*/ 16 h 739"/>
                  <a:gd name="T26" fmla="*/ 1048 w 739"/>
                  <a:gd name="T27" fmla="*/ 7 h 739"/>
                  <a:gd name="T28" fmla="*/ 903 w 739"/>
                  <a:gd name="T29" fmla="*/ 198 h 739"/>
                  <a:gd name="T30" fmla="*/ 873 w 739"/>
                  <a:gd name="T31" fmla="*/ 198 h 739"/>
                  <a:gd name="T32" fmla="*/ 845 w 739"/>
                  <a:gd name="T33" fmla="*/ 198 h 739"/>
                  <a:gd name="T34" fmla="*/ 712 w 739"/>
                  <a:gd name="T35" fmla="*/ 7 h 739"/>
                  <a:gd name="T36" fmla="*/ 653 w 739"/>
                  <a:gd name="T37" fmla="*/ 20 h 739"/>
                  <a:gd name="T38" fmla="*/ 617 w 739"/>
                  <a:gd name="T39" fmla="*/ 31 h 739"/>
                  <a:gd name="T40" fmla="*/ 584 w 739"/>
                  <a:gd name="T41" fmla="*/ 43 h 739"/>
                  <a:gd name="T42" fmla="*/ 546 w 739"/>
                  <a:gd name="T43" fmla="*/ 283 h 739"/>
                  <a:gd name="T44" fmla="*/ 490 w 739"/>
                  <a:gd name="T45" fmla="*/ 314 h 739"/>
                  <a:gd name="T46" fmla="*/ 256 w 739"/>
                  <a:gd name="T47" fmla="*/ 246 h 739"/>
                  <a:gd name="T48" fmla="*/ 206 w 739"/>
                  <a:gd name="T49" fmla="*/ 299 h 739"/>
                  <a:gd name="T50" fmla="*/ 288 w 739"/>
                  <a:gd name="T51" fmla="*/ 526 h 739"/>
                  <a:gd name="T52" fmla="*/ 254 w 739"/>
                  <a:gd name="T53" fmla="*/ 589 h 739"/>
                  <a:gd name="T54" fmla="*/ 21 w 739"/>
                  <a:gd name="T55" fmla="*/ 645 h 739"/>
                  <a:gd name="T56" fmla="*/ 5 w 739"/>
                  <a:gd name="T57" fmla="*/ 717 h 739"/>
                  <a:gd name="T58" fmla="*/ 184 w 739"/>
                  <a:gd name="T59" fmla="*/ 868 h 739"/>
                  <a:gd name="T60" fmla="*/ 186 w 739"/>
                  <a:gd name="T61" fmla="*/ 950 h 739"/>
                  <a:gd name="T62" fmla="*/ 20 w 739"/>
                  <a:gd name="T63" fmla="*/ 1110 h 739"/>
                  <a:gd name="T64" fmla="*/ 43 w 739"/>
                  <a:gd name="T65" fmla="*/ 1179 h 739"/>
                  <a:gd name="T66" fmla="*/ 270 w 739"/>
                  <a:gd name="T67" fmla="*/ 1223 h 739"/>
                  <a:gd name="T68" fmla="*/ 314 w 739"/>
                  <a:gd name="T69" fmla="*/ 1292 h 739"/>
                  <a:gd name="T70" fmla="*/ 254 w 739"/>
                  <a:gd name="T71" fmla="*/ 1511 h 739"/>
                  <a:gd name="T72" fmla="*/ 305 w 739"/>
                  <a:gd name="T73" fmla="*/ 1557 h 739"/>
                  <a:gd name="T74" fmla="*/ 514 w 739"/>
                  <a:gd name="T75" fmla="*/ 1477 h 739"/>
                  <a:gd name="T76" fmla="*/ 552 w 739"/>
                  <a:gd name="T77" fmla="*/ 1497 h 739"/>
                  <a:gd name="T78" fmla="*/ 586 w 739"/>
                  <a:gd name="T79" fmla="*/ 1513 h 739"/>
                  <a:gd name="T80" fmla="*/ 632 w 739"/>
                  <a:gd name="T81" fmla="*/ 1732 h 739"/>
                  <a:gd name="T82" fmla="*/ 668 w 739"/>
                  <a:gd name="T83" fmla="*/ 1742 h 739"/>
                  <a:gd name="T84" fmla="*/ 703 w 739"/>
                  <a:gd name="T85" fmla="*/ 1748 h 739"/>
                  <a:gd name="T86" fmla="*/ 759 w 739"/>
                  <a:gd name="T87" fmla="*/ 1760 h 739"/>
                  <a:gd name="T88" fmla="*/ 879 w 739"/>
                  <a:gd name="T89" fmla="*/ 1575 h 739"/>
                  <a:gd name="T90" fmla="*/ 916 w 739"/>
                  <a:gd name="T91" fmla="*/ 1575 h 739"/>
                  <a:gd name="T92" fmla="*/ 958 w 739"/>
                  <a:gd name="T93" fmla="*/ 1572 h 739"/>
                  <a:gd name="T94" fmla="*/ 1102 w 739"/>
                  <a:gd name="T95" fmla="*/ 1738 h 739"/>
                  <a:gd name="T96" fmla="*/ 1134 w 739"/>
                  <a:gd name="T97" fmla="*/ 1731 h 739"/>
                  <a:gd name="T98" fmla="*/ 1171 w 739"/>
                  <a:gd name="T99" fmla="*/ 1718 h 739"/>
                  <a:gd name="T100" fmla="*/ 1207 w 739"/>
                  <a:gd name="T101" fmla="*/ 1492 h 739"/>
                  <a:gd name="T102" fmla="*/ 1239 w 739"/>
                  <a:gd name="T103" fmla="*/ 1472 h 739"/>
                  <a:gd name="T104" fmla="*/ 1270 w 739"/>
                  <a:gd name="T105" fmla="*/ 1450 h 739"/>
                  <a:gd name="T106" fmla="*/ 1472 w 739"/>
                  <a:gd name="T107" fmla="*/ 1543 h 739"/>
                  <a:gd name="T108" fmla="*/ 1532 w 739"/>
                  <a:gd name="T109" fmla="*/ 1484 h 739"/>
                  <a:gd name="T110" fmla="*/ 1584 w 739"/>
                  <a:gd name="T111" fmla="*/ 1421 h 739"/>
                  <a:gd name="T112" fmla="*/ 1489 w 739"/>
                  <a:gd name="T113" fmla="*/ 1201 h 739"/>
                  <a:gd name="T114" fmla="*/ 1723 w 739"/>
                  <a:gd name="T115" fmla="*/ 1158 h 739"/>
                  <a:gd name="T116" fmla="*/ 1747 w 739"/>
                  <a:gd name="T117" fmla="*/ 1078 h 739"/>
                  <a:gd name="T118" fmla="*/ 1760 w 739"/>
                  <a:gd name="T119" fmla="*/ 995 h 739"/>
                  <a:gd name="T120" fmla="*/ 1561 w 739"/>
                  <a:gd name="T121" fmla="*/ 852 h 73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39"/>
                  <a:gd name="T184" fmla="*/ 0 h 739"/>
                  <a:gd name="T185" fmla="*/ 739 w 739"/>
                  <a:gd name="T186" fmla="*/ 739 h 73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39" h="739">
                    <a:moveTo>
                      <a:pt x="654" y="343"/>
                    </a:moveTo>
                    <a:lnTo>
                      <a:pt x="735" y="295"/>
                    </a:lnTo>
                    <a:lnTo>
                      <a:pt x="732" y="281"/>
                    </a:lnTo>
                    <a:lnTo>
                      <a:pt x="731" y="276"/>
                    </a:lnTo>
                    <a:lnTo>
                      <a:pt x="730" y="272"/>
                    </a:lnTo>
                    <a:lnTo>
                      <a:pt x="728" y="267"/>
                    </a:lnTo>
                    <a:lnTo>
                      <a:pt x="727" y="263"/>
                    </a:lnTo>
                    <a:lnTo>
                      <a:pt x="724" y="257"/>
                    </a:lnTo>
                    <a:lnTo>
                      <a:pt x="723" y="251"/>
                    </a:lnTo>
                    <a:lnTo>
                      <a:pt x="721" y="246"/>
                    </a:lnTo>
                    <a:lnTo>
                      <a:pt x="719" y="240"/>
                    </a:lnTo>
                    <a:lnTo>
                      <a:pt x="714" y="227"/>
                    </a:lnTo>
                    <a:lnTo>
                      <a:pt x="619" y="231"/>
                    </a:lnTo>
                    <a:lnTo>
                      <a:pt x="615" y="225"/>
                    </a:lnTo>
                    <a:lnTo>
                      <a:pt x="612" y="219"/>
                    </a:lnTo>
                    <a:lnTo>
                      <a:pt x="608" y="213"/>
                    </a:lnTo>
                    <a:lnTo>
                      <a:pt x="604" y="206"/>
                    </a:lnTo>
                    <a:lnTo>
                      <a:pt x="649" y="123"/>
                    </a:lnTo>
                    <a:lnTo>
                      <a:pt x="640" y="114"/>
                    </a:lnTo>
                    <a:lnTo>
                      <a:pt x="637" y="109"/>
                    </a:lnTo>
                    <a:lnTo>
                      <a:pt x="633" y="106"/>
                    </a:lnTo>
                    <a:lnTo>
                      <a:pt x="629" y="102"/>
                    </a:lnTo>
                    <a:lnTo>
                      <a:pt x="625" y="98"/>
                    </a:lnTo>
                    <a:lnTo>
                      <a:pt x="621" y="94"/>
                    </a:lnTo>
                    <a:lnTo>
                      <a:pt x="617" y="91"/>
                    </a:lnTo>
                    <a:lnTo>
                      <a:pt x="613" y="87"/>
                    </a:lnTo>
                    <a:lnTo>
                      <a:pt x="609" y="83"/>
                    </a:lnTo>
                    <a:lnTo>
                      <a:pt x="598" y="75"/>
                    </a:lnTo>
                    <a:lnTo>
                      <a:pt x="518" y="126"/>
                    </a:lnTo>
                    <a:lnTo>
                      <a:pt x="512" y="122"/>
                    </a:lnTo>
                    <a:lnTo>
                      <a:pt x="506" y="119"/>
                    </a:lnTo>
                    <a:lnTo>
                      <a:pt x="499" y="115"/>
                    </a:lnTo>
                    <a:lnTo>
                      <a:pt x="492" y="112"/>
                    </a:lnTo>
                    <a:lnTo>
                      <a:pt x="490" y="17"/>
                    </a:lnTo>
                    <a:lnTo>
                      <a:pt x="478" y="13"/>
                    </a:lnTo>
                    <a:lnTo>
                      <a:pt x="473" y="12"/>
                    </a:lnTo>
                    <a:lnTo>
                      <a:pt x="467" y="9"/>
                    </a:lnTo>
                    <a:lnTo>
                      <a:pt x="462" y="8"/>
                    </a:lnTo>
                    <a:lnTo>
                      <a:pt x="457" y="7"/>
                    </a:lnTo>
                    <a:lnTo>
                      <a:pt x="452" y="5"/>
                    </a:lnTo>
                    <a:lnTo>
                      <a:pt x="445" y="4"/>
                    </a:lnTo>
                    <a:lnTo>
                      <a:pt x="440" y="3"/>
                    </a:lnTo>
                    <a:lnTo>
                      <a:pt x="435" y="2"/>
                    </a:lnTo>
                    <a:lnTo>
                      <a:pt x="422" y="0"/>
                    </a:lnTo>
                    <a:lnTo>
                      <a:pt x="379" y="83"/>
                    </a:lnTo>
                    <a:lnTo>
                      <a:pt x="375" y="83"/>
                    </a:lnTo>
                    <a:lnTo>
                      <a:pt x="371" y="83"/>
                    </a:lnTo>
                    <a:lnTo>
                      <a:pt x="367" y="83"/>
                    </a:lnTo>
                    <a:lnTo>
                      <a:pt x="363" y="83"/>
                    </a:lnTo>
                    <a:lnTo>
                      <a:pt x="359" y="83"/>
                    </a:lnTo>
                    <a:lnTo>
                      <a:pt x="355" y="83"/>
                    </a:lnTo>
                    <a:lnTo>
                      <a:pt x="351" y="84"/>
                    </a:lnTo>
                    <a:lnTo>
                      <a:pt x="347" y="84"/>
                    </a:lnTo>
                    <a:lnTo>
                      <a:pt x="299" y="3"/>
                    </a:lnTo>
                    <a:lnTo>
                      <a:pt x="285" y="6"/>
                    </a:lnTo>
                    <a:lnTo>
                      <a:pt x="280" y="7"/>
                    </a:lnTo>
                    <a:lnTo>
                      <a:pt x="274" y="8"/>
                    </a:lnTo>
                    <a:lnTo>
                      <a:pt x="269" y="9"/>
                    </a:lnTo>
                    <a:lnTo>
                      <a:pt x="264" y="12"/>
                    </a:lnTo>
                    <a:lnTo>
                      <a:pt x="259" y="13"/>
                    </a:lnTo>
                    <a:lnTo>
                      <a:pt x="254" y="15"/>
                    </a:lnTo>
                    <a:lnTo>
                      <a:pt x="250" y="16"/>
                    </a:lnTo>
                    <a:lnTo>
                      <a:pt x="245" y="18"/>
                    </a:lnTo>
                    <a:lnTo>
                      <a:pt x="232" y="22"/>
                    </a:lnTo>
                    <a:lnTo>
                      <a:pt x="236" y="115"/>
                    </a:lnTo>
                    <a:lnTo>
                      <a:pt x="229" y="119"/>
                    </a:lnTo>
                    <a:lnTo>
                      <a:pt x="221" y="123"/>
                    </a:lnTo>
                    <a:lnTo>
                      <a:pt x="213" y="128"/>
                    </a:lnTo>
                    <a:lnTo>
                      <a:pt x="206" y="132"/>
                    </a:lnTo>
                    <a:lnTo>
                      <a:pt x="125" y="88"/>
                    </a:lnTo>
                    <a:lnTo>
                      <a:pt x="116" y="96"/>
                    </a:lnTo>
                    <a:lnTo>
                      <a:pt x="108" y="103"/>
                    </a:lnTo>
                    <a:lnTo>
                      <a:pt x="100" y="110"/>
                    </a:lnTo>
                    <a:lnTo>
                      <a:pt x="93" y="119"/>
                    </a:lnTo>
                    <a:lnTo>
                      <a:pt x="86" y="126"/>
                    </a:lnTo>
                    <a:lnTo>
                      <a:pt x="77" y="137"/>
                    </a:lnTo>
                    <a:lnTo>
                      <a:pt x="126" y="213"/>
                    </a:lnTo>
                    <a:lnTo>
                      <a:pt x="121" y="221"/>
                    </a:lnTo>
                    <a:lnTo>
                      <a:pt x="116" y="229"/>
                    </a:lnTo>
                    <a:lnTo>
                      <a:pt x="110" y="239"/>
                    </a:lnTo>
                    <a:lnTo>
                      <a:pt x="106" y="247"/>
                    </a:lnTo>
                    <a:lnTo>
                      <a:pt x="17" y="248"/>
                    </a:lnTo>
                    <a:lnTo>
                      <a:pt x="12" y="260"/>
                    </a:lnTo>
                    <a:lnTo>
                      <a:pt x="9" y="271"/>
                    </a:lnTo>
                    <a:lnTo>
                      <a:pt x="7" y="280"/>
                    </a:lnTo>
                    <a:lnTo>
                      <a:pt x="4" y="291"/>
                    </a:lnTo>
                    <a:lnTo>
                      <a:pt x="2" y="301"/>
                    </a:lnTo>
                    <a:lnTo>
                      <a:pt x="0" y="315"/>
                    </a:lnTo>
                    <a:lnTo>
                      <a:pt x="78" y="354"/>
                    </a:lnTo>
                    <a:lnTo>
                      <a:pt x="77" y="365"/>
                    </a:lnTo>
                    <a:lnTo>
                      <a:pt x="77" y="376"/>
                    </a:lnTo>
                    <a:lnTo>
                      <a:pt x="77" y="386"/>
                    </a:lnTo>
                    <a:lnTo>
                      <a:pt x="78" y="398"/>
                    </a:lnTo>
                    <a:lnTo>
                      <a:pt x="3" y="443"/>
                    </a:lnTo>
                    <a:lnTo>
                      <a:pt x="6" y="455"/>
                    </a:lnTo>
                    <a:lnTo>
                      <a:pt x="8" y="466"/>
                    </a:lnTo>
                    <a:lnTo>
                      <a:pt x="11" y="476"/>
                    </a:lnTo>
                    <a:lnTo>
                      <a:pt x="15" y="485"/>
                    </a:lnTo>
                    <a:lnTo>
                      <a:pt x="18" y="495"/>
                    </a:lnTo>
                    <a:lnTo>
                      <a:pt x="22" y="507"/>
                    </a:lnTo>
                    <a:lnTo>
                      <a:pt x="108" y="503"/>
                    </a:lnTo>
                    <a:lnTo>
                      <a:pt x="113" y="514"/>
                    </a:lnTo>
                    <a:lnTo>
                      <a:pt x="120" y="523"/>
                    </a:lnTo>
                    <a:lnTo>
                      <a:pt x="126" y="532"/>
                    </a:lnTo>
                    <a:lnTo>
                      <a:pt x="132" y="542"/>
                    </a:lnTo>
                    <a:lnTo>
                      <a:pt x="89" y="618"/>
                    </a:lnTo>
                    <a:lnTo>
                      <a:pt x="99" y="627"/>
                    </a:lnTo>
                    <a:lnTo>
                      <a:pt x="106" y="634"/>
                    </a:lnTo>
                    <a:lnTo>
                      <a:pt x="113" y="641"/>
                    </a:lnTo>
                    <a:lnTo>
                      <a:pt x="121" y="648"/>
                    </a:lnTo>
                    <a:lnTo>
                      <a:pt x="128" y="654"/>
                    </a:lnTo>
                    <a:lnTo>
                      <a:pt x="138" y="664"/>
                    </a:lnTo>
                    <a:lnTo>
                      <a:pt x="211" y="617"/>
                    </a:lnTo>
                    <a:lnTo>
                      <a:pt x="216" y="620"/>
                    </a:lnTo>
                    <a:lnTo>
                      <a:pt x="221" y="623"/>
                    </a:lnTo>
                    <a:lnTo>
                      <a:pt x="226" y="626"/>
                    </a:lnTo>
                    <a:lnTo>
                      <a:pt x="231" y="628"/>
                    </a:lnTo>
                    <a:lnTo>
                      <a:pt x="235" y="631"/>
                    </a:lnTo>
                    <a:lnTo>
                      <a:pt x="240" y="633"/>
                    </a:lnTo>
                    <a:lnTo>
                      <a:pt x="246" y="635"/>
                    </a:lnTo>
                    <a:lnTo>
                      <a:pt x="251" y="638"/>
                    </a:lnTo>
                    <a:lnTo>
                      <a:pt x="252" y="723"/>
                    </a:lnTo>
                    <a:lnTo>
                      <a:pt x="265" y="727"/>
                    </a:lnTo>
                    <a:lnTo>
                      <a:pt x="271" y="728"/>
                    </a:lnTo>
                    <a:lnTo>
                      <a:pt x="275" y="730"/>
                    </a:lnTo>
                    <a:lnTo>
                      <a:pt x="280" y="731"/>
                    </a:lnTo>
                    <a:lnTo>
                      <a:pt x="285" y="732"/>
                    </a:lnTo>
                    <a:lnTo>
                      <a:pt x="289" y="733"/>
                    </a:lnTo>
                    <a:lnTo>
                      <a:pt x="295" y="734"/>
                    </a:lnTo>
                    <a:lnTo>
                      <a:pt x="300" y="735"/>
                    </a:lnTo>
                    <a:lnTo>
                      <a:pt x="305" y="736"/>
                    </a:lnTo>
                    <a:lnTo>
                      <a:pt x="318" y="739"/>
                    </a:lnTo>
                    <a:lnTo>
                      <a:pt x="358" y="661"/>
                    </a:lnTo>
                    <a:lnTo>
                      <a:pt x="363" y="661"/>
                    </a:lnTo>
                    <a:lnTo>
                      <a:pt x="369" y="661"/>
                    </a:lnTo>
                    <a:lnTo>
                      <a:pt x="375" y="661"/>
                    </a:lnTo>
                    <a:lnTo>
                      <a:pt x="380" y="661"/>
                    </a:lnTo>
                    <a:lnTo>
                      <a:pt x="385" y="661"/>
                    </a:lnTo>
                    <a:lnTo>
                      <a:pt x="391" y="661"/>
                    </a:lnTo>
                    <a:lnTo>
                      <a:pt x="397" y="660"/>
                    </a:lnTo>
                    <a:lnTo>
                      <a:pt x="402" y="660"/>
                    </a:lnTo>
                    <a:lnTo>
                      <a:pt x="447" y="734"/>
                    </a:lnTo>
                    <a:lnTo>
                      <a:pt x="459" y="730"/>
                    </a:lnTo>
                    <a:lnTo>
                      <a:pt x="463" y="729"/>
                    </a:lnTo>
                    <a:lnTo>
                      <a:pt x="468" y="728"/>
                    </a:lnTo>
                    <a:lnTo>
                      <a:pt x="473" y="727"/>
                    </a:lnTo>
                    <a:lnTo>
                      <a:pt x="476" y="726"/>
                    </a:lnTo>
                    <a:lnTo>
                      <a:pt x="481" y="724"/>
                    </a:lnTo>
                    <a:lnTo>
                      <a:pt x="487" y="723"/>
                    </a:lnTo>
                    <a:lnTo>
                      <a:pt x="492" y="721"/>
                    </a:lnTo>
                    <a:lnTo>
                      <a:pt x="499" y="719"/>
                    </a:lnTo>
                    <a:lnTo>
                      <a:pt x="511" y="714"/>
                    </a:lnTo>
                    <a:lnTo>
                      <a:pt x="507" y="626"/>
                    </a:lnTo>
                    <a:lnTo>
                      <a:pt x="511" y="623"/>
                    </a:lnTo>
                    <a:lnTo>
                      <a:pt x="516" y="621"/>
                    </a:lnTo>
                    <a:lnTo>
                      <a:pt x="520" y="618"/>
                    </a:lnTo>
                    <a:lnTo>
                      <a:pt x="525" y="615"/>
                    </a:lnTo>
                    <a:lnTo>
                      <a:pt x="529" y="613"/>
                    </a:lnTo>
                    <a:lnTo>
                      <a:pt x="533" y="609"/>
                    </a:lnTo>
                    <a:lnTo>
                      <a:pt x="537" y="607"/>
                    </a:lnTo>
                    <a:lnTo>
                      <a:pt x="541" y="604"/>
                    </a:lnTo>
                    <a:lnTo>
                      <a:pt x="618" y="648"/>
                    </a:lnTo>
                    <a:lnTo>
                      <a:pt x="629" y="638"/>
                    </a:lnTo>
                    <a:lnTo>
                      <a:pt x="636" y="630"/>
                    </a:lnTo>
                    <a:lnTo>
                      <a:pt x="643" y="623"/>
                    </a:lnTo>
                    <a:lnTo>
                      <a:pt x="651" y="615"/>
                    </a:lnTo>
                    <a:lnTo>
                      <a:pt x="657" y="607"/>
                    </a:lnTo>
                    <a:lnTo>
                      <a:pt x="665" y="597"/>
                    </a:lnTo>
                    <a:lnTo>
                      <a:pt x="616" y="520"/>
                    </a:lnTo>
                    <a:lnTo>
                      <a:pt x="620" y="511"/>
                    </a:lnTo>
                    <a:lnTo>
                      <a:pt x="625" y="504"/>
                    </a:lnTo>
                    <a:lnTo>
                      <a:pt x="628" y="496"/>
                    </a:lnTo>
                    <a:lnTo>
                      <a:pt x="632" y="488"/>
                    </a:lnTo>
                    <a:lnTo>
                      <a:pt x="723" y="486"/>
                    </a:lnTo>
                    <a:lnTo>
                      <a:pt x="728" y="473"/>
                    </a:lnTo>
                    <a:lnTo>
                      <a:pt x="731" y="463"/>
                    </a:lnTo>
                    <a:lnTo>
                      <a:pt x="733" y="452"/>
                    </a:lnTo>
                    <a:lnTo>
                      <a:pt x="735" y="442"/>
                    </a:lnTo>
                    <a:lnTo>
                      <a:pt x="737" y="431"/>
                    </a:lnTo>
                    <a:lnTo>
                      <a:pt x="739" y="418"/>
                    </a:lnTo>
                    <a:lnTo>
                      <a:pt x="656" y="375"/>
                    </a:lnTo>
                    <a:lnTo>
                      <a:pt x="656" y="367"/>
                    </a:lnTo>
                    <a:lnTo>
                      <a:pt x="655" y="358"/>
                    </a:lnTo>
                    <a:lnTo>
                      <a:pt x="655" y="351"/>
                    </a:lnTo>
                    <a:lnTo>
                      <a:pt x="654" y="343"/>
                    </a:lnTo>
                    <a:close/>
                  </a:path>
                </a:pathLst>
              </a:custGeom>
              <a:grpFill/>
              <a:ln w="9525">
                <a:solidFill>
                  <a:srgbClr val="1D4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633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21" name="Oval 28">
                <a:extLst>
                  <a:ext uri="{FF2B5EF4-FFF2-40B4-BE49-F238E27FC236}">
                    <a16:creationId xmlns:a16="http://schemas.microsoft.com/office/drawing/2014/main" id="{48DEB20A-AFCB-3C41-37BD-BC5046F98D7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blackWhite">
              <a:xfrm>
                <a:off x="2526" y="2110"/>
                <a:ext cx="618" cy="618"/>
              </a:xfrm>
              <a:prstGeom prst="ellipse">
                <a:avLst/>
              </a:prstGeom>
              <a:grpFill/>
              <a:ln w="9525" algn="ctr">
                <a:solidFill>
                  <a:srgbClr val="1D4999"/>
                </a:solidFill>
                <a:round/>
                <a:headEnd/>
                <a:tailEnd/>
              </a:ln>
            </p:spPr>
            <p:txBody>
              <a:bodyPr lIns="65711" tIns="0" rIns="67056" bIns="0" anchor="t"/>
              <a:lstStyle/>
              <a:p>
                <a:pPr algn="ctr" defTabSz="946199">
                  <a:buSzPct val="90000"/>
                  <a:defRPr/>
                </a:pPr>
                <a:r>
                  <a:rPr lang="en-GB" sz="907" b="1" dirty="0">
                    <a:solidFill>
                      <a:srgbClr val="293762"/>
                    </a:solidFill>
                    <a:latin typeface="Arial  "/>
                    <a:cs typeface="Arial" charset="0"/>
                  </a:rPr>
                  <a:t>Slovenian Core Team</a:t>
                </a:r>
                <a:br>
                  <a:rPr lang="en-GB" sz="907" dirty="0">
                    <a:solidFill>
                      <a:prstClr val="black"/>
                    </a:solidFill>
                    <a:latin typeface="Calibri Light" panose="020F0302020204030204"/>
                    <a:cs typeface="Arial" charset="0"/>
                  </a:rPr>
                </a:br>
                <a:endParaRPr lang="en-GB" sz="907" dirty="0">
                  <a:solidFill>
                    <a:prstClr val="black"/>
                  </a:solidFill>
                  <a:latin typeface="Calibri Light" panose="020F0302020204030204"/>
                  <a:cs typeface="Arial" charset="0"/>
                </a:endParaRPr>
              </a:p>
            </p:txBody>
          </p:sp>
        </p:grpSp>
        <p:pic>
          <p:nvPicPr>
            <p:cNvPr id="19" name="Grafik 37" descr="Ein Bild, das Grafiken, Symbol, Electric Blue (Farbe), Blau enthält.&#10;&#10;Automatisch generierte Beschreibung">
              <a:extLst>
                <a:ext uri="{FF2B5EF4-FFF2-40B4-BE49-F238E27FC236}">
                  <a16:creationId xmlns:a16="http://schemas.microsoft.com/office/drawing/2014/main" id="{1F9F6CCC-5E50-FEC4-F4C2-0A0CB8E79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50000"/>
            </a:blip>
            <a:stretch>
              <a:fillRect/>
            </a:stretch>
          </p:blipFill>
          <p:spPr>
            <a:xfrm>
              <a:off x="9156391" y="5967483"/>
              <a:ext cx="542281" cy="424540"/>
            </a:xfrm>
            <a:prstGeom prst="rect">
              <a:avLst/>
            </a:prstGeom>
            <a:grpFill/>
          </p:spPr>
        </p:pic>
      </p:grpSp>
      <p:pic>
        <p:nvPicPr>
          <p:cNvPr id="22" name="Grafik 41" descr="Ein Bild, das Flagge, Stern, Blau, Majorelle Blue enthält.&#10;&#10;Automatisch generierte Beschreibung">
            <a:extLst>
              <a:ext uri="{FF2B5EF4-FFF2-40B4-BE49-F238E27FC236}">
                <a16:creationId xmlns:a16="http://schemas.microsoft.com/office/drawing/2014/main" id="{F731F855-69CB-8FC4-4495-1AFCED855591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8179633" y="3023680"/>
            <a:ext cx="898462" cy="597885"/>
          </a:xfrm>
          <a:prstGeom prst="rect">
            <a:avLst/>
          </a:prstGeom>
        </p:spPr>
      </p:pic>
      <p:grpSp>
        <p:nvGrpSpPr>
          <p:cNvPr id="26" name="Group 23">
            <a:extLst>
              <a:ext uri="{FF2B5EF4-FFF2-40B4-BE49-F238E27FC236}">
                <a16:creationId xmlns:a16="http://schemas.microsoft.com/office/drawing/2014/main" id="{5594DFCE-F128-4B41-7AC1-D07174FB45E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895935" y="2624298"/>
            <a:ext cx="1724343" cy="1762205"/>
            <a:chOff x="2341" y="1925"/>
            <a:chExt cx="987" cy="987"/>
          </a:xfrm>
          <a:solidFill>
            <a:schemeClr val="bg1">
              <a:lumMod val="85000"/>
            </a:schemeClr>
          </a:solidFill>
        </p:grpSpPr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31270B0A-9763-55D8-576C-63CF37243D5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41" y="1925"/>
              <a:ext cx="987" cy="987"/>
            </a:xfrm>
            <a:custGeom>
              <a:avLst/>
              <a:gdLst>
                <a:gd name="T0" fmla="*/ 1744 w 739"/>
                <a:gd name="T1" fmla="*/ 669 h 739"/>
                <a:gd name="T2" fmla="*/ 1734 w 739"/>
                <a:gd name="T3" fmla="*/ 637 h 739"/>
                <a:gd name="T4" fmla="*/ 1723 w 739"/>
                <a:gd name="T5" fmla="*/ 597 h 739"/>
                <a:gd name="T6" fmla="*/ 1702 w 739"/>
                <a:gd name="T7" fmla="*/ 541 h 739"/>
                <a:gd name="T8" fmla="*/ 1457 w 739"/>
                <a:gd name="T9" fmla="*/ 521 h 739"/>
                <a:gd name="T10" fmla="*/ 1547 w 739"/>
                <a:gd name="T11" fmla="*/ 292 h 739"/>
                <a:gd name="T12" fmla="*/ 1508 w 739"/>
                <a:gd name="T13" fmla="*/ 254 h 739"/>
                <a:gd name="T14" fmla="*/ 1478 w 739"/>
                <a:gd name="T15" fmla="*/ 224 h 739"/>
                <a:gd name="T16" fmla="*/ 1450 w 739"/>
                <a:gd name="T17" fmla="*/ 198 h 739"/>
                <a:gd name="T18" fmla="*/ 1221 w 739"/>
                <a:gd name="T19" fmla="*/ 291 h 739"/>
                <a:gd name="T20" fmla="*/ 1171 w 739"/>
                <a:gd name="T21" fmla="*/ 267 h 739"/>
                <a:gd name="T22" fmla="*/ 1127 w 739"/>
                <a:gd name="T23" fmla="*/ 28 h 739"/>
                <a:gd name="T24" fmla="*/ 1089 w 739"/>
                <a:gd name="T25" fmla="*/ 16 h 739"/>
                <a:gd name="T26" fmla="*/ 1048 w 739"/>
                <a:gd name="T27" fmla="*/ 7 h 739"/>
                <a:gd name="T28" fmla="*/ 903 w 739"/>
                <a:gd name="T29" fmla="*/ 198 h 739"/>
                <a:gd name="T30" fmla="*/ 873 w 739"/>
                <a:gd name="T31" fmla="*/ 198 h 739"/>
                <a:gd name="T32" fmla="*/ 845 w 739"/>
                <a:gd name="T33" fmla="*/ 198 h 739"/>
                <a:gd name="T34" fmla="*/ 712 w 739"/>
                <a:gd name="T35" fmla="*/ 7 h 739"/>
                <a:gd name="T36" fmla="*/ 653 w 739"/>
                <a:gd name="T37" fmla="*/ 20 h 739"/>
                <a:gd name="T38" fmla="*/ 617 w 739"/>
                <a:gd name="T39" fmla="*/ 31 h 739"/>
                <a:gd name="T40" fmla="*/ 584 w 739"/>
                <a:gd name="T41" fmla="*/ 43 h 739"/>
                <a:gd name="T42" fmla="*/ 546 w 739"/>
                <a:gd name="T43" fmla="*/ 283 h 739"/>
                <a:gd name="T44" fmla="*/ 490 w 739"/>
                <a:gd name="T45" fmla="*/ 314 h 739"/>
                <a:gd name="T46" fmla="*/ 256 w 739"/>
                <a:gd name="T47" fmla="*/ 246 h 739"/>
                <a:gd name="T48" fmla="*/ 206 w 739"/>
                <a:gd name="T49" fmla="*/ 299 h 739"/>
                <a:gd name="T50" fmla="*/ 288 w 739"/>
                <a:gd name="T51" fmla="*/ 526 h 739"/>
                <a:gd name="T52" fmla="*/ 254 w 739"/>
                <a:gd name="T53" fmla="*/ 589 h 739"/>
                <a:gd name="T54" fmla="*/ 21 w 739"/>
                <a:gd name="T55" fmla="*/ 645 h 739"/>
                <a:gd name="T56" fmla="*/ 5 w 739"/>
                <a:gd name="T57" fmla="*/ 717 h 739"/>
                <a:gd name="T58" fmla="*/ 184 w 739"/>
                <a:gd name="T59" fmla="*/ 868 h 739"/>
                <a:gd name="T60" fmla="*/ 186 w 739"/>
                <a:gd name="T61" fmla="*/ 950 h 739"/>
                <a:gd name="T62" fmla="*/ 20 w 739"/>
                <a:gd name="T63" fmla="*/ 1110 h 739"/>
                <a:gd name="T64" fmla="*/ 43 w 739"/>
                <a:gd name="T65" fmla="*/ 1179 h 739"/>
                <a:gd name="T66" fmla="*/ 270 w 739"/>
                <a:gd name="T67" fmla="*/ 1223 h 739"/>
                <a:gd name="T68" fmla="*/ 314 w 739"/>
                <a:gd name="T69" fmla="*/ 1292 h 739"/>
                <a:gd name="T70" fmla="*/ 254 w 739"/>
                <a:gd name="T71" fmla="*/ 1511 h 739"/>
                <a:gd name="T72" fmla="*/ 305 w 739"/>
                <a:gd name="T73" fmla="*/ 1557 h 739"/>
                <a:gd name="T74" fmla="*/ 514 w 739"/>
                <a:gd name="T75" fmla="*/ 1477 h 739"/>
                <a:gd name="T76" fmla="*/ 552 w 739"/>
                <a:gd name="T77" fmla="*/ 1497 h 739"/>
                <a:gd name="T78" fmla="*/ 586 w 739"/>
                <a:gd name="T79" fmla="*/ 1513 h 739"/>
                <a:gd name="T80" fmla="*/ 632 w 739"/>
                <a:gd name="T81" fmla="*/ 1732 h 739"/>
                <a:gd name="T82" fmla="*/ 668 w 739"/>
                <a:gd name="T83" fmla="*/ 1742 h 739"/>
                <a:gd name="T84" fmla="*/ 703 w 739"/>
                <a:gd name="T85" fmla="*/ 1748 h 739"/>
                <a:gd name="T86" fmla="*/ 759 w 739"/>
                <a:gd name="T87" fmla="*/ 1760 h 739"/>
                <a:gd name="T88" fmla="*/ 879 w 739"/>
                <a:gd name="T89" fmla="*/ 1575 h 739"/>
                <a:gd name="T90" fmla="*/ 916 w 739"/>
                <a:gd name="T91" fmla="*/ 1575 h 739"/>
                <a:gd name="T92" fmla="*/ 958 w 739"/>
                <a:gd name="T93" fmla="*/ 1572 h 739"/>
                <a:gd name="T94" fmla="*/ 1102 w 739"/>
                <a:gd name="T95" fmla="*/ 1738 h 739"/>
                <a:gd name="T96" fmla="*/ 1134 w 739"/>
                <a:gd name="T97" fmla="*/ 1731 h 739"/>
                <a:gd name="T98" fmla="*/ 1171 w 739"/>
                <a:gd name="T99" fmla="*/ 1718 h 739"/>
                <a:gd name="T100" fmla="*/ 1207 w 739"/>
                <a:gd name="T101" fmla="*/ 1492 h 739"/>
                <a:gd name="T102" fmla="*/ 1239 w 739"/>
                <a:gd name="T103" fmla="*/ 1472 h 739"/>
                <a:gd name="T104" fmla="*/ 1270 w 739"/>
                <a:gd name="T105" fmla="*/ 1450 h 739"/>
                <a:gd name="T106" fmla="*/ 1472 w 739"/>
                <a:gd name="T107" fmla="*/ 1543 h 739"/>
                <a:gd name="T108" fmla="*/ 1532 w 739"/>
                <a:gd name="T109" fmla="*/ 1484 h 739"/>
                <a:gd name="T110" fmla="*/ 1584 w 739"/>
                <a:gd name="T111" fmla="*/ 1421 h 739"/>
                <a:gd name="T112" fmla="*/ 1489 w 739"/>
                <a:gd name="T113" fmla="*/ 1201 h 739"/>
                <a:gd name="T114" fmla="*/ 1723 w 739"/>
                <a:gd name="T115" fmla="*/ 1158 h 739"/>
                <a:gd name="T116" fmla="*/ 1747 w 739"/>
                <a:gd name="T117" fmla="*/ 1078 h 739"/>
                <a:gd name="T118" fmla="*/ 1760 w 739"/>
                <a:gd name="T119" fmla="*/ 995 h 739"/>
                <a:gd name="T120" fmla="*/ 1561 w 739"/>
                <a:gd name="T121" fmla="*/ 852 h 7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39"/>
                <a:gd name="T184" fmla="*/ 0 h 739"/>
                <a:gd name="T185" fmla="*/ 739 w 739"/>
                <a:gd name="T186" fmla="*/ 739 h 73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39" h="739">
                  <a:moveTo>
                    <a:pt x="654" y="343"/>
                  </a:moveTo>
                  <a:lnTo>
                    <a:pt x="735" y="295"/>
                  </a:lnTo>
                  <a:lnTo>
                    <a:pt x="732" y="281"/>
                  </a:lnTo>
                  <a:lnTo>
                    <a:pt x="731" y="276"/>
                  </a:lnTo>
                  <a:lnTo>
                    <a:pt x="730" y="272"/>
                  </a:lnTo>
                  <a:lnTo>
                    <a:pt x="728" y="267"/>
                  </a:lnTo>
                  <a:lnTo>
                    <a:pt x="727" y="263"/>
                  </a:lnTo>
                  <a:lnTo>
                    <a:pt x="724" y="257"/>
                  </a:lnTo>
                  <a:lnTo>
                    <a:pt x="723" y="251"/>
                  </a:lnTo>
                  <a:lnTo>
                    <a:pt x="721" y="246"/>
                  </a:lnTo>
                  <a:lnTo>
                    <a:pt x="719" y="240"/>
                  </a:lnTo>
                  <a:lnTo>
                    <a:pt x="714" y="227"/>
                  </a:lnTo>
                  <a:lnTo>
                    <a:pt x="619" y="231"/>
                  </a:lnTo>
                  <a:lnTo>
                    <a:pt x="615" y="225"/>
                  </a:lnTo>
                  <a:lnTo>
                    <a:pt x="612" y="219"/>
                  </a:lnTo>
                  <a:lnTo>
                    <a:pt x="608" y="213"/>
                  </a:lnTo>
                  <a:lnTo>
                    <a:pt x="604" y="206"/>
                  </a:lnTo>
                  <a:lnTo>
                    <a:pt x="649" y="123"/>
                  </a:lnTo>
                  <a:lnTo>
                    <a:pt x="640" y="114"/>
                  </a:lnTo>
                  <a:lnTo>
                    <a:pt x="637" y="109"/>
                  </a:lnTo>
                  <a:lnTo>
                    <a:pt x="633" y="106"/>
                  </a:lnTo>
                  <a:lnTo>
                    <a:pt x="629" y="102"/>
                  </a:lnTo>
                  <a:lnTo>
                    <a:pt x="625" y="98"/>
                  </a:lnTo>
                  <a:lnTo>
                    <a:pt x="621" y="94"/>
                  </a:lnTo>
                  <a:lnTo>
                    <a:pt x="617" y="91"/>
                  </a:lnTo>
                  <a:lnTo>
                    <a:pt x="613" y="87"/>
                  </a:lnTo>
                  <a:lnTo>
                    <a:pt x="609" y="83"/>
                  </a:lnTo>
                  <a:lnTo>
                    <a:pt x="598" y="75"/>
                  </a:lnTo>
                  <a:lnTo>
                    <a:pt x="518" y="126"/>
                  </a:lnTo>
                  <a:lnTo>
                    <a:pt x="512" y="122"/>
                  </a:lnTo>
                  <a:lnTo>
                    <a:pt x="506" y="119"/>
                  </a:lnTo>
                  <a:lnTo>
                    <a:pt x="499" y="115"/>
                  </a:lnTo>
                  <a:lnTo>
                    <a:pt x="492" y="112"/>
                  </a:lnTo>
                  <a:lnTo>
                    <a:pt x="490" y="17"/>
                  </a:lnTo>
                  <a:lnTo>
                    <a:pt x="478" y="13"/>
                  </a:lnTo>
                  <a:lnTo>
                    <a:pt x="473" y="12"/>
                  </a:lnTo>
                  <a:lnTo>
                    <a:pt x="467" y="9"/>
                  </a:lnTo>
                  <a:lnTo>
                    <a:pt x="462" y="8"/>
                  </a:lnTo>
                  <a:lnTo>
                    <a:pt x="457" y="7"/>
                  </a:lnTo>
                  <a:lnTo>
                    <a:pt x="452" y="5"/>
                  </a:lnTo>
                  <a:lnTo>
                    <a:pt x="445" y="4"/>
                  </a:lnTo>
                  <a:lnTo>
                    <a:pt x="440" y="3"/>
                  </a:lnTo>
                  <a:lnTo>
                    <a:pt x="435" y="2"/>
                  </a:lnTo>
                  <a:lnTo>
                    <a:pt x="422" y="0"/>
                  </a:lnTo>
                  <a:lnTo>
                    <a:pt x="379" y="83"/>
                  </a:lnTo>
                  <a:lnTo>
                    <a:pt x="375" y="83"/>
                  </a:lnTo>
                  <a:lnTo>
                    <a:pt x="371" y="83"/>
                  </a:lnTo>
                  <a:lnTo>
                    <a:pt x="367" y="83"/>
                  </a:lnTo>
                  <a:lnTo>
                    <a:pt x="363" y="83"/>
                  </a:lnTo>
                  <a:lnTo>
                    <a:pt x="359" y="83"/>
                  </a:lnTo>
                  <a:lnTo>
                    <a:pt x="355" y="83"/>
                  </a:lnTo>
                  <a:lnTo>
                    <a:pt x="351" y="84"/>
                  </a:lnTo>
                  <a:lnTo>
                    <a:pt x="347" y="84"/>
                  </a:lnTo>
                  <a:lnTo>
                    <a:pt x="299" y="3"/>
                  </a:lnTo>
                  <a:lnTo>
                    <a:pt x="285" y="6"/>
                  </a:lnTo>
                  <a:lnTo>
                    <a:pt x="280" y="7"/>
                  </a:lnTo>
                  <a:lnTo>
                    <a:pt x="274" y="8"/>
                  </a:lnTo>
                  <a:lnTo>
                    <a:pt x="269" y="9"/>
                  </a:lnTo>
                  <a:lnTo>
                    <a:pt x="264" y="12"/>
                  </a:lnTo>
                  <a:lnTo>
                    <a:pt x="259" y="13"/>
                  </a:lnTo>
                  <a:lnTo>
                    <a:pt x="254" y="15"/>
                  </a:lnTo>
                  <a:lnTo>
                    <a:pt x="250" y="16"/>
                  </a:lnTo>
                  <a:lnTo>
                    <a:pt x="245" y="18"/>
                  </a:lnTo>
                  <a:lnTo>
                    <a:pt x="232" y="22"/>
                  </a:lnTo>
                  <a:lnTo>
                    <a:pt x="236" y="115"/>
                  </a:lnTo>
                  <a:lnTo>
                    <a:pt x="229" y="119"/>
                  </a:lnTo>
                  <a:lnTo>
                    <a:pt x="221" y="123"/>
                  </a:lnTo>
                  <a:lnTo>
                    <a:pt x="213" y="128"/>
                  </a:lnTo>
                  <a:lnTo>
                    <a:pt x="206" y="132"/>
                  </a:lnTo>
                  <a:lnTo>
                    <a:pt x="125" y="88"/>
                  </a:lnTo>
                  <a:lnTo>
                    <a:pt x="116" y="96"/>
                  </a:lnTo>
                  <a:lnTo>
                    <a:pt x="108" y="103"/>
                  </a:lnTo>
                  <a:lnTo>
                    <a:pt x="100" y="110"/>
                  </a:lnTo>
                  <a:lnTo>
                    <a:pt x="93" y="119"/>
                  </a:lnTo>
                  <a:lnTo>
                    <a:pt x="86" y="126"/>
                  </a:lnTo>
                  <a:lnTo>
                    <a:pt x="77" y="137"/>
                  </a:lnTo>
                  <a:lnTo>
                    <a:pt x="126" y="213"/>
                  </a:lnTo>
                  <a:lnTo>
                    <a:pt x="121" y="221"/>
                  </a:lnTo>
                  <a:lnTo>
                    <a:pt x="116" y="229"/>
                  </a:lnTo>
                  <a:lnTo>
                    <a:pt x="110" y="239"/>
                  </a:lnTo>
                  <a:lnTo>
                    <a:pt x="106" y="247"/>
                  </a:lnTo>
                  <a:lnTo>
                    <a:pt x="17" y="248"/>
                  </a:lnTo>
                  <a:lnTo>
                    <a:pt x="12" y="260"/>
                  </a:lnTo>
                  <a:lnTo>
                    <a:pt x="9" y="271"/>
                  </a:lnTo>
                  <a:lnTo>
                    <a:pt x="7" y="280"/>
                  </a:lnTo>
                  <a:lnTo>
                    <a:pt x="4" y="291"/>
                  </a:lnTo>
                  <a:lnTo>
                    <a:pt x="2" y="301"/>
                  </a:lnTo>
                  <a:lnTo>
                    <a:pt x="0" y="315"/>
                  </a:lnTo>
                  <a:lnTo>
                    <a:pt x="78" y="354"/>
                  </a:lnTo>
                  <a:lnTo>
                    <a:pt x="77" y="365"/>
                  </a:lnTo>
                  <a:lnTo>
                    <a:pt x="77" y="376"/>
                  </a:lnTo>
                  <a:lnTo>
                    <a:pt x="77" y="386"/>
                  </a:lnTo>
                  <a:lnTo>
                    <a:pt x="78" y="398"/>
                  </a:lnTo>
                  <a:lnTo>
                    <a:pt x="3" y="443"/>
                  </a:lnTo>
                  <a:lnTo>
                    <a:pt x="6" y="455"/>
                  </a:lnTo>
                  <a:lnTo>
                    <a:pt x="8" y="466"/>
                  </a:lnTo>
                  <a:lnTo>
                    <a:pt x="11" y="476"/>
                  </a:lnTo>
                  <a:lnTo>
                    <a:pt x="15" y="485"/>
                  </a:lnTo>
                  <a:lnTo>
                    <a:pt x="18" y="495"/>
                  </a:lnTo>
                  <a:lnTo>
                    <a:pt x="22" y="507"/>
                  </a:lnTo>
                  <a:lnTo>
                    <a:pt x="108" y="503"/>
                  </a:lnTo>
                  <a:lnTo>
                    <a:pt x="113" y="514"/>
                  </a:lnTo>
                  <a:lnTo>
                    <a:pt x="120" y="523"/>
                  </a:lnTo>
                  <a:lnTo>
                    <a:pt x="126" y="532"/>
                  </a:lnTo>
                  <a:lnTo>
                    <a:pt x="132" y="542"/>
                  </a:lnTo>
                  <a:lnTo>
                    <a:pt x="89" y="618"/>
                  </a:lnTo>
                  <a:lnTo>
                    <a:pt x="99" y="627"/>
                  </a:lnTo>
                  <a:lnTo>
                    <a:pt x="106" y="634"/>
                  </a:lnTo>
                  <a:lnTo>
                    <a:pt x="113" y="641"/>
                  </a:lnTo>
                  <a:lnTo>
                    <a:pt x="121" y="648"/>
                  </a:lnTo>
                  <a:lnTo>
                    <a:pt x="128" y="654"/>
                  </a:lnTo>
                  <a:lnTo>
                    <a:pt x="138" y="664"/>
                  </a:lnTo>
                  <a:lnTo>
                    <a:pt x="211" y="617"/>
                  </a:lnTo>
                  <a:lnTo>
                    <a:pt x="216" y="620"/>
                  </a:lnTo>
                  <a:lnTo>
                    <a:pt x="221" y="623"/>
                  </a:lnTo>
                  <a:lnTo>
                    <a:pt x="226" y="626"/>
                  </a:lnTo>
                  <a:lnTo>
                    <a:pt x="231" y="628"/>
                  </a:lnTo>
                  <a:lnTo>
                    <a:pt x="235" y="631"/>
                  </a:lnTo>
                  <a:lnTo>
                    <a:pt x="240" y="633"/>
                  </a:lnTo>
                  <a:lnTo>
                    <a:pt x="246" y="635"/>
                  </a:lnTo>
                  <a:lnTo>
                    <a:pt x="251" y="638"/>
                  </a:lnTo>
                  <a:lnTo>
                    <a:pt x="252" y="723"/>
                  </a:lnTo>
                  <a:lnTo>
                    <a:pt x="265" y="727"/>
                  </a:lnTo>
                  <a:lnTo>
                    <a:pt x="271" y="728"/>
                  </a:lnTo>
                  <a:lnTo>
                    <a:pt x="275" y="730"/>
                  </a:lnTo>
                  <a:lnTo>
                    <a:pt x="280" y="731"/>
                  </a:lnTo>
                  <a:lnTo>
                    <a:pt x="285" y="732"/>
                  </a:lnTo>
                  <a:lnTo>
                    <a:pt x="289" y="733"/>
                  </a:lnTo>
                  <a:lnTo>
                    <a:pt x="295" y="734"/>
                  </a:lnTo>
                  <a:lnTo>
                    <a:pt x="300" y="735"/>
                  </a:lnTo>
                  <a:lnTo>
                    <a:pt x="305" y="736"/>
                  </a:lnTo>
                  <a:lnTo>
                    <a:pt x="318" y="739"/>
                  </a:lnTo>
                  <a:lnTo>
                    <a:pt x="358" y="661"/>
                  </a:lnTo>
                  <a:lnTo>
                    <a:pt x="363" y="661"/>
                  </a:lnTo>
                  <a:lnTo>
                    <a:pt x="369" y="661"/>
                  </a:lnTo>
                  <a:lnTo>
                    <a:pt x="375" y="661"/>
                  </a:lnTo>
                  <a:lnTo>
                    <a:pt x="380" y="661"/>
                  </a:lnTo>
                  <a:lnTo>
                    <a:pt x="385" y="661"/>
                  </a:lnTo>
                  <a:lnTo>
                    <a:pt x="391" y="661"/>
                  </a:lnTo>
                  <a:lnTo>
                    <a:pt x="397" y="660"/>
                  </a:lnTo>
                  <a:lnTo>
                    <a:pt x="402" y="660"/>
                  </a:lnTo>
                  <a:lnTo>
                    <a:pt x="447" y="734"/>
                  </a:lnTo>
                  <a:lnTo>
                    <a:pt x="459" y="730"/>
                  </a:lnTo>
                  <a:lnTo>
                    <a:pt x="463" y="729"/>
                  </a:lnTo>
                  <a:lnTo>
                    <a:pt x="468" y="728"/>
                  </a:lnTo>
                  <a:lnTo>
                    <a:pt x="473" y="727"/>
                  </a:lnTo>
                  <a:lnTo>
                    <a:pt x="476" y="726"/>
                  </a:lnTo>
                  <a:lnTo>
                    <a:pt x="481" y="724"/>
                  </a:lnTo>
                  <a:lnTo>
                    <a:pt x="487" y="723"/>
                  </a:lnTo>
                  <a:lnTo>
                    <a:pt x="492" y="721"/>
                  </a:lnTo>
                  <a:lnTo>
                    <a:pt x="499" y="719"/>
                  </a:lnTo>
                  <a:lnTo>
                    <a:pt x="511" y="714"/>
                  </a:lnTo>
                  <a:lnTo>
                    <a:pt x="507" y="626"/>
                  </a:lnTo>
                  <a:lnTo>
                    <a:pt x="511" y="623"/>
                  </a:lnTo>
                  <a:lnTo>
                    <a:pt x="516" y="621"/>
                  </a:lnTo>
                  <a:lnTo>
                    <a:pt x="520" y="618"/>
                  </a:lnTo>
                  <a:lnTo>
                    <a:pt x="525" y="615"/>
                  </a:lnTo>
                  <a:lnTo>
                    <a:pt x="529" y="613"/>
                  </a:lnTo>
                  <a:lnTo>
                    <a:pt x="533" y="609"/>
                  </a:lnTo>
                  <a:lnTo>
                    <a:pt x="537" y="607"/>
                  </a:lnTo>
                  <a:lnTo>
                    <a:pt x="541" y="604"/>
                  </a:lnTo>
                  <a:lnTo>
                    <a:pt x="618" y="648"/>
                  </a:lnTo>
                  <a:lnTo>
                    <a:pt x="629" y="638"/>
                  </a:lnTo>
                  <a:lnTo>
                    <a:pt x="636" y="630"/>
                  </a:lnTo>
                  <a:lnTo>
                    <a:pt x="643" y="623"/>
                  </a:lnTo>
                  <a:lnTo>
                    <a:pt x="651" y="615"/>
                  </a:lnTo>
                  <a:lnTo>
                    <a:pt x="657" y="607"/>
                  </a:lnTo>
                  <a:lnTo>
                    <a:pt x="665" y="597"/>
                  </a:lnTo>
                  <a:lnTo>
                    <a:pt x="616" y="520"/>
                  </a:lnTo>
                  <a:lnTo>
                    <a:pt x="620" y="511"/>
                  </a:lnTo>
                  <a:lnTo>
                    <a:pt x="625" y="504"/>
                  </a:lnTo>
                  <a:lnTo>
                    <a:pt x="628" y="496"/>
                  </a:lnTo>
                  <a:lnTo>
                    <a:pt x="632" y="488"/>
                  </a:lnTo>
                  <a:lnTo>
                    <a:pt x="723" y="486"/>
                  </a:lnTo>
                  <a:lnTo>
                    <a:pt x="728" y="473"/>
                  </a:lnTo>
                  <a:lnTo>
                    <a:pt x="731" y="463"/>
                  </a:lnTo>
                  <a:lnTo>
                    <a:pt x="733" y="452"/>
                  </a:lnTo>
                  <a:lnTo>
                    <a:pt x="735" y="442"/>
                  </a:lnTo>
                  <a:lnTo>
                    <a:pt x="737" y="431"/>
                  </a:lnTo>
                  <a:lnTo>
                    <a:pt x="739" y="418"/>
                  </a:lnTo>
                  <a:lnTo>
                    <a:pt x="656" y="375"/>
                  </a:lnTo>
                  <a:lnTo>
                    <a:pt x="656" y="367"/>
                  </a:lnTo>
                  <a:lnTo>
                    <a:pt x="655" y="358"/>
                  </a:lnTo>
                  <a:lnTo>
                    <a:pt x="655" y="351"/>
                  </a:lnTo>
                  <a:lnTo>
                    <a:pt x="654" y="343"/>
                  </a:lnTo>
                  <a:close/>
                </a:path>
              </a:pathLst>
            </a:custGeom>
            <a:grpFill/>
            <a:ln w="9525">
              <a:solidFill>
                <a:srgbClr val="0054A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633">
                <a:solidFill>
                  <a:prstClr val="black"/>
                </a:solidFill>
                <a:latin typeface="Calibri Light" panose="020F0302020204030204"/>
              </a:endParaRPr>
            </a:p>
          </p:txBody>
        </p:sp>
        <p:sp>
          <p:nvSpPr>
            <p:cNvPr id="32" name="Oval 25">
              <a:extLst>
                <a:ext uri="{FF2B5EF4-FFF2-40B4-BE49-F238E27FC236}">
                  <a16:creationId xmlns:a16="http://schemas.microsoft.com/office/drawing/2014/main" id="{A4F5FCCB-A76E-A66E-917A-E4EAE61128F9}"/>
                </a:ext>
              </a:extLst>
            </p:cNvPr>
            <p:cNvSpPr>
              <a:spLocks noChangeAspect="1" noChangeArrowheads="1"/>
            </p:cNvSpPr>
            <p:nvPr/>
          </p:nvSpPr>
          <p:spPr bwMode="blackWhite">
            <a:xfrm>
              <a:off x="2526" y="2110"/>
              <a:ext cx="618" cy="618"/>
            </a:xfrm>
            <a:prstGeom prst="ellipse">
              <a:avLst/>
            </a:prstGeom>
            <a:grpFill/>
            <a:ln w="9525" algn="ctr">
              <a:solidFill>
                <a:srgbClr val="1D4999"/>
              </a:solidFill>
              <a:round/>
              <a:headEnd/>
              <a:tailEnd/>
            </a:ln>
          </p:spPr>
          <p:txBody>
            <a:bodyPr wrap="none" lIns="65711" tIns="0" rIns="67056" bIns="0" anchor="t"/>
            <a:lstStyle/>
            <a:p>
              <a:pPr algn="ctr" defTabSz="946199">
                <a:buSzPct val="90000"/>
                <a:defRPr/>
              </a:pPr>
              <a:r>
                <a:rPr lang="en-GB" sz="907" b="1" dirty="0">
                  <a:solidFill>
                    <a:srgbClr val="293762"/>
                  </a:solidFill>
                  <a:latin typeface="Arial  "/>
                  <a:cs typeface="Arial" charset="0"/>
                </a:rPr>
                <a:t>Austrian </a:t>
              </a:r>
            </a:p>
            <a:p>
              <a:pPr algn="ctr" defTabSz="946199">
                <a:buSzPct val="90000"/>
                <a:defRPr/>
              </a:pPr>
              <a:r>
                <a:rPr lang="en-GB" sz="907" b="1" dirty="0">
                  <a:solidFill>
                    <a:srgbClr val="293762"/>
                  </a:solidFill>
                  <a:latin typeface="Arial  "/>
                  <a:cs typeface="Arial" charset="0"/>
                </a:rPr>
                <a:t>Core Team</a:t>
              </a:r>
              <a:br>
                <a:rPr lang="en-GB" sz="907" dirty="0">
                  <a:solidFill>
                    <a:prstClr val="black"/>
                  </a:solidFill>
                  <a:latin typeface="Calibri Light" panose="020F0302020204030204"/>
                  <a:cs typeface="Arial" charset="0"/>
                </a:rPr>
              </a:br>
              <a:endParaRPr lang="en-GB" sz="907" dirty="0">
                <a:solidFill>
                  <a:prstClr val="black"/>
                </a:solidFill>
                <a:latin typeface="Calibri Light" panose="020F0302020204030204"/>
                <a:cs typeface="Arial" charset="0"/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0730EBCD-1B1C-9F2C-DD0F-DCAD4437C9A6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0000"/>
          </a:blip>
          <a:stretch>
            <a:fillRect/>
          </a:stretch>
        </p:blipFill>
        <p:spPr>
          <a:xfrm>
            <a:off x="6498171" y="3421873"/>
            <a:ext cx="526038" cy="46327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954664F-1A55-1801-251D-08AB64FA36F0}"/>
              </a:ext>
            </a:extLst>
          </p:cNvPr>
          <p:cNvSpPr txBox="1"/>
          <p:nvPr/>
        </p:nvSpPr>
        <p:spPr>
          <a:xfrm>
            <a:off x="8179633" y="6038625"/>
            <a:ext cx="42117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293762"/>
                </a:solidFill>
              </a:rPr>
              <a:t>Adapted from Knoll &amp; Fornaroli, 2024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610AE7E-14FB-C396-1F7E-FD12538F73DC}"/>
              </a:ext>
            </a:extLst>
          </p:cNvPr>
          <p:cNvSpPr txBox="1"/>
          <p:nvPr/>
        </p:nvSpPr>
        <p:spPr>
          <a:xfrm>
            <a:off x="619945" y="1730578"/>
            <a:ext cx="48793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93762"/>
                </a:solidFill>
                <a:latin typeface="Arial  "/>
              </a:rPr>
              <a:t>Work stream 1: Making the case for public investment in health  </a:t>
            </a:r>
          </a:p>
          <a:p>
            <a:endParaRPr lang="en-US" sz="2000" b="1" dirty="0">
              <a:solidFill>
                <a:srgbClr val="2937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 "/>
            </a:endParaRPr>
          </a:p>
          <a:p>
            <a:r>
              <a:rPr lang="en-US" sz="2000" b="1" dirty="0">
                <a:solidFill>
                  <a:srgbClr val="293762"/>
                </a:solidFill>
                <a:latin typeface="Arial  "/>
              </a:rPr>
              <a:t>Work stream 2: ‘One-stop-shop’ EU Health Resources Hub</a:t>
            </a:r>
          </a:p>
          <a:p>
            <a:endParaRPr lang="en-US" sz="2400" b="1" dirty="0">
              <a:solidFill>
                <a:srgbClr val="293762"/>
              </a:solidFill>
              <a:latin typeface="Arial  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293762"/>
                </a:solidFill>
                <a:latin typeface="Arial  "/>
              </a:rPr>
              <a:t>Austria: Greening health care facilities</a:t>
            </a:r>
          </a:p>
          <a:p>
            <a:endParaRPr lang="en-US" sz="2000" dirty="0">
              <a:solidFill>
                <a:srgbClr val="293762"/>
              </a:solidFill>
              <a:latin typeface="Arial  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293762"/>
                </a:solidFill>
                <a:latin typeface="Arial  "/>
              </a:rPr>
              <a:t>Belgium: Implementing population health management for integrated care</a:t>
            </a:r>
          </a:p>
          <a:p>
            <a:endParaRPr lang="en-US" sz="2000" dirty="0">
              <a:solidFill>
                <a:srgbClr val="293762"/>
              </a:solidFill>
              <a:latin typeface="Arial  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293762"/>
                </a:solidFill>
                <a:latin typeface="Arial  "/>
              </a:rPr>
              <a:t>Slovenia: Strengthening primary health care through a telephone triage system</a:t>
            </a:r>
          </a:p>
          <a:p>
            <a:endParaRPr lang="en-US" dirty="0">
              <a:latin typeface="Arial  "/>
            </a:endParaRPr>
          </a:p>
          <a:p>
            <a:endParaRPr lang="en-US" dirty="0">
              <a:latin typeface="Arial  "/>
            </a:endParaRPr>
          </a:p>
        </p:txBody>
      </p:sp>
    </p:spTree>
    <p:extLst>
      <p:ext uri="{BB962C8B-B14F-4D97-AF65-F5344CB8AC3E}">
        <p14:creationId xmlns:p14="http://schemas.microsoft.com/office/powerpoint/2010/main" val="2562424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E16F5-73C4-448E-B8F9-39F6FC0BF2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944" y="307975"/>
            <a:ext cx="11424273" cy="426812"/>
          </a:xfrm>
        </p:spPr>
        <p:txBody>
          <a:bodyPr/>
          <a:lstStyle/>
          <a:p>
            <a:r>
              <a:rPr lang="en-US" sz="2600" dirty="0"/>
              <a:t>WS 2: EU resources for investing in and strengthening health systems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AF4DFA-1F01-309C-E617-3F30D7805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30425">
            <a:off x="570706" y="2290955"/>
            <a:ext cx="2051190" cy="2935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71.png">
            <a:extLst>
              <a:ext uri="{FF2B5EF4-FFF2-40B4-BE49-F238E27FC236}">
                <a16:creationId xmlns:a16="http://schemas.microsoft.com/office/drawing/2014/main" id="{4405F9FE-6246-3139-AE57-476179135462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2559959" y="1206500"/>
            <a:ext cx="7872413" cy="4444999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4703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5376B5-EAC8-DDBF-1984-EC94745B4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76" y="0"/>
            <a:ext cx="3355247" cy="56144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05FB70-FC2E-487F-9A9E-4C006FAE8677}"/>
              </a:ext>
            </a:extLst>
          </p:cNvPr>
          <p:cNvSpPr txBox="1"/>
          <p:nvPr/>
        </p:nvSpPr>
        <p:spPr>
          <a:xfrm>
            <a:off x="5270318" y="4198666"/>
            <a:ext cx="55214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a hands-on catalogue of instruments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C701191-B221-A62B-42FC-3FA64D413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107" y="704586"/>
            <a:ext cx="3849541" cy="544882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4E8E0C8-EA22-C19B-6C8D-1BBAC350C8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8469" y="2019994"/>
            <a:ext cx="5845178" cy="181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11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4">
            <a:extLst>
              <a:ext uri="{FF2B5EF4-FFF2-40B4-BE49-F238E27FC236}">
                <a16:creationId xmlns:a16="http://schemas.microsoft.com/office/drawing/2014/main" id="{8AD106C7-4E81-57AC-0BD3-D7D6F3684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413" y="1786270"/>
            <a:ext cx="8881047" cy="27577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53ED97-DBFA-4DEE-E73B-BC6376736DDF}"/>
              </a:ext>
            </a:extLst>
          </p:cNvPr>
          <p:cNvSpPr txBox="1"/>
          <p:nvPr/>
        </p:nvSpPr>
        <p:spPr>
          <a:xfrm>
            <a:off x="1663412" y="1197275"/>
            <a:ext cx="8309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types of management, different rules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81CE795-9D24-FBD7-C1BF-39B1F83C5FF9}"/>
              </a:ext>
            </a:extLst>
          </p:cNvPr>
          <p:cNvSpPr/>
          <p:nvPr/>
        </p:nvSpPr>
        <p:spPr>
          <a:xfrm>
            <a:off x="7259391" y="1923464"/>
            <a:ext cx="3073140" cy="2483409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F5D6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937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rgbClr val="2937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rgbClr val="2937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rgbClr val="2937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Shared management:</a:t>
            </a:r>
          </a:p>
          <a:p>
            <a:pPr algn="ctr"/>
            <a:endParaRPr lang="en-US" sz="1600" dirty="0">
              <a:solidFill>
                <a:srgbClr val="2937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through national/regional authorities (incl. calls for proposals, project selection, payment etc.)</a:t>
            </a:r>
          </a:p>
          <a:p>
            <a:pPr algn="ctr"/>
            <a:endParaRPr lang="en-US" sz="1600" dirty="0">
              <a:solidFill>
                <a:srgbClr val="2937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Oversight through EC</a:t>
            </a:r>
          </a:p>
          <a:p>
            <a:pPr algn="ctr"/>
            <a:endParaRPr lang="en-US" dirty="0">
              <a:solidFill>
                <a:srgbClr val="2937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rgbClr val="2937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6FA572-F6A9-F91F-8265-51A8C0A463D6}"/>
              </a:ext>
            </a:extLst>
          </p:cNvPr>
          <p:cNvSpPr/>
          <p:nvPr/>
        </p:nvSpPr>
        <p:spPr>
          <a:xfrm>
            <a:off x="1778132" y="1923464"/>
            <a:ext cx="3165836" cy="2483408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F5D6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937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Direct management:</a:t>
            </a:r>
          </a:p>
          <a:p>
            <a:pPr algn="ctr"/>
            <a:endParaRPr lang="en-US" dirty="0">
              <a:solidFill>
                <a:srgbClr val="2937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cycle (from calls for proposals to selection &amp; evaluation) managed directly by EC &amp; exec agencies</a:t>
            </a:r>
          </a:p>
          <a:p>
            <a:pPr algn="ctr"/>
            <a:endParaRPr lang="en-US" sz="1600" dirty="0">
              <a:solidFill>
                <a:srgbClr val="2937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 via the Funding &amp; Tenders Portal</a:t>
            </a:r>
          </a:p>
        </p:txBody>
      </p:sp>
    </p:spTree>
    <p:extLst>
      <p:ext uri="{BB962C8B-B14F-4D97-AF65-F5344CB8AC3E}">
        <p14:creationId xmlns:p14="http://schemas.microsoft.com/office/powerpoint/2010/main" val="4147620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1447DD-4A85-449E-B789-14CF42DD84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EU instruments relevant for Austria’s greening needs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CCA6AE-DA2C-28E0-C7FD-A8A42C180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83" y="1333841"/>
            <a:ext cx="7210225" cy="4321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49692A-4BF6-6545-BCEB-394E82F5B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6746" y="1376373"/>
            <a:ext cx="2986854" cy="4230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0751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11D11-4A9F-BFB3-FF76-CA3B5E104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B51C41-4CED-5868-916A-4256F226B3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713" y="459580"/>
            <a:ext cx="10744200" cy="1543288"/>
          </a:xfrm>
        </p:spPr>
        <p:txBody>
          <a:bodyPr/>
          <a:lstStyle/>
          <a:p>
            <a:r>
              <a:rPr lang="en-US" sz="3200" dirty="0">
                <a:solidFill>
                  <a:srgbClr val="293762"/>
                </a:solidFill>
              </a:rPr>
              <a:t>The EU has many instruments that can potentially support health systems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AFD2AD-3857-A390-C227-5C91A79D7F7C}"/>
              </a:ext>
            </a:extLst>
          </p:cNvPr>
          <p:cNvSpPr txBox="1"/>
          <p:nvPr/>
        </p:nvSpPr>
        <p:spPr>
          <a:xfrm>
            <a:off x="620712" y="1699661"/>
            <a:ext cx="1019183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 of aligning different objectives of tools with the needs and interests of different health systems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 of matching </a:t>
            </a:r>
            <a:r>
              <a:rPr lang="en-US" sz="2400" dirty="0" err="1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400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timeframes, application and eligibility criteria with these needs and to translate them into project applications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 are time- and resource-intensive, often requiring </a:t>
            </a:r>
            <a:r>
              <a:rPr lang="en-US" sz="2400" dirty="0" err="1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specialised</a:t>
            </a:r>
            <a:r>
              <a:rPr lang="en-US" sz="2400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knowledge of EU funding procedures and documentation requirements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scope for making process of identifying, using and combining tools easier to navigate for policy-makers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937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271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7FE3379-CAAC-1A65-662F-D554627BD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165" y="1170885"/>
            <a:ext cx="4951282" cy="3984601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E51148C-A363-70E4-A55F-F011CE60C6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2027" y="399242"/>
            <a:ext cx="10744200" cy="1543288"/>
          </a:xfrm>
        </p:spPr>
        <p:txBody>
          <a:bodyPr/>
          <a:lstStyle/>
          <a:p>
            <a:r>
              <a:rPr lang="en-US" dirty="0"/>
              <a:t>Looking ahead: How will the funding landscape change?</a:t>
            </a:r>
          </a:p>
          <a:p>
            <a:endParaRPr lang="en-US" dirty="0"/>
          </a:p>
        </p:txBody>
      </p:sp>
      <p:pic>
        <p:nvPicPr>
          <p:cNvPr id="7" name="image71.png">
            <a:extLst>
              <a:ext uri="{FF2B5EF4-FFF2-40B4-BE49-F238E27FC236}">
                <a16:creationId xmlns:a16="http://schemas.microsoft.com/office/drawing/2014/main" id="{E1F8C2F0-1F06-60A9-0AD1-7EBAA6654256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36278" y="1170886"/>
            <a:ext cx="6964325" cy="3984601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0149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6347D-6BCC-17A3-16C9-04E81250D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80DE19-F119-3F7F-8D2E-67B4A11E9E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2027" y="399242"/>
            <a:ext cx="11447648" cy="1543288"/>
          </a:xfrm>
        </p:spPr>
        <p:txBody>
          <a:bodyPr/>
          <a:lstStyle/>
          <a:p>
            <a:r>
              <a:rPr lang="en-US" dirty="0">
                <a:solidFill>
                  <a:srgbClr val="293762"/>
                </a:solidFill>
              </a:rPr>
              <a:t>Discussions on the new MFF and a proposed Competitiveness Fund are underway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A86D4C-BD3F-5535-E013-EC14F68518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810"/>
          <a:stretch/>
        </p:blipFill>
        <p:spPr>
          <a:xfrm>
            <a:off x="637566" y="1503699"/>
            <a:ext cx="6603052" cy="34117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253345-73DC-C622-A0D9-471695EA181C}"/>
              </a:ext>
            </a:extLst>
          </p:cNvPr>
          <p:cNvSpPr txBox="1"/>
          <p:nvPr/>
        </p:nvSpPr>
        <p:spPr>
          <a:xfrm>
            <a:off x="212651" y="6097768"/>
            <a:ext cx="43699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https://commission.europa.eu/strategy-and-policy/eu-budget/long-term-eu-budget/eu-budget-2028-2034_en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22FEC3-BCC2-C030-D72F-EB5528BCA6E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47" r="9736" b="4361"/>
          <a:stretch/>
        </p:blipFill>
        <p:spPr>
          <a:xfrm>
            <a:off x="7516911" y="1463229"/>
            <a:ext cx="4472764" cy="435080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D31A15-BD30-9225-3615-CB64F0BA3227}"/>
              </a:ext>
            </a:extLst>
          </p:cNvPr>
          <p:cNvSpPr/>
          <p:nvPr/>
        </p:nvSpPr>
        <p:spPr>
          <a:xfrm>
            <a:off x="10005011" y="1775637"/>
            <a:ext cx="616688" cy="3619134"/>
          </a:xfrm>
          <a:prstGeom prst="roundRect">
            <a:avLst/>
          </a:prstGeom>
          <a:noFill/>
          <a:ln w="222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09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>
            <a:extLst>
              <a:ext uri="{FF2B5EF4-FFF2-40B4-BE49-F238E27FC236}">
                <a16:creationId xmlns:a16="http://schemas.microsoft.com/office/drawing/2014/main" id="{FBFD6009-4A9F-0A48-663B-2C98FF40FA53}"/>
              </a:ext>
            </a:extLst>
          </p:cNvPr>
          <p:cNvSpPr txBox="1">
            <a:spLocks/>
          </p:cNvSpPr>
          <p:nvPr/>
        </p:nvSpPr>
        <p:spPr>
          <a:xfrm>
            <a:off x="619945" y="307975"/>
            <a:ext cx="11000556" cy="426812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1F28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b="1" dirty="0">
                <a:solidFill>
                  <a:srgbClr val="293762"/>
                </a:solidFill>
              </a:rPr>
              <a:t>The Observatory is…</a:t>
            </a:r>
            <a:endParaRPr lang="de-DE" dirty="0">
              <a:solidFill>
                <a:srgbClr val="293762"/>
              </a:solidFill>
            </a:endParaRPr>
          </a:p>
        </p:txBody>
      </p:sp>
      <p:sp>
        <p:nvSpPr>
          <p:cNvPr id="10" name="SmartArt-Platzhalter 1">
            <a:extLst>
              <a:ext uri="{FF2B5EF4-FFF2-40B4-BE49-F238E27FC236}">
                <a16:creationId xmlns:a16="http://schemas.microsoft.com/office/drawing/2014/main" id="{F6CDD420-0CF0-55CF-464A-985940F1BEFA}"/>
              </a:ext>
            </a:extLst>
          </p:cNvPr>
          <p:cNvSpPr txBox="1">
            <a:spLocks/>
          </p:cNvSpPr>
          <p:nvPr/>
        </p:nvSpPr>
        <p:spPr>
          <a:xfrm>
            <a:off x="619945" y="953931"/>
            <a:ext cx="11000557" cy="438149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WHO hosted partnership building bridges between policy makers and research and across countries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collection of Member States, EU, decision makers, academics &amp; health system actors who are </a:t>
            </a:r>
            <a:r>
              <a:rPr lang="en-US" sz="2200" b="1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focused on generating and communicating evidence for policy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project that delivers for countries through its </a:t>
            </a:r>
            <a:r>
              <a:rPr lang="en-US" sz="2200" b="1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functions:</a:t>
            </a:r>
          </a:p>
          <a:p>
            <a:pPr marL="800100" lvl="1" indent="-342900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Country monitoring </a:t>
            </a:r>
          </a:p>
          <a:p>
            <a:pPr marL="800100" lvl="1" indent="-342900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Policy analysis </a:t>
            </a:r>
          </a:p>
          <a:p>
            <a:pPr marL="800100" lvl="1" indent="-342900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Health systems performance assessment and</a:t>
            </a:r>
          </a:p>
          <a:p>
            <a:pPr marL="800100" lvl="1" indent="-342900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Knowledge brokering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resource for </a:t>
            </a:r>
            <a:r>
              <a:rPr lang="en-US" sz="2200" b="1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planners, policy and decision makers</a:t>
            </a:r>
            <a:endParaRPr lang="de-DE" sz="2200" dirty="0">
              <a:solidFill>
                <a:srgbClr val="2937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146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57A6C9-A6B1-6FFB-1ADA-8751505536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713" y="582128"/>
            <a:ext cx="10744200" cy="728663"/>
          </a:xfrm>
        </p:spPr>
        <p:txBody>
          <a:bodyPr/>
          <a:lstStyle/>
          <a:p>
            <a:r>
              <a:rPr lang="en-US" dirty="0"/>
              <a:t>Strategic direction &amp; priorities: future outlook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5CF260-36C6-87F5-D551-8FDC0AECF6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713" y="1310791"/>
            <a:ext cx="4975226" cy="728663"/>
          </a:xfrm>
        </p:spPr>
        <p:txBody>
          <a:bodyPr/>
          <a:lstStyle/>
          <a:p>
            <a:r>
              <a:rPr lang="en-US" sz="2400" b="0" dirty="0"/>
              <a:t>European Health Union</a:t>
            </a:r>
          </a:p>
          <a:p>
            <a:r>
              <a:rPr lang="en-US" sz="2400" b="0" dirty="0"/>
              <a:t>EU Global Health Strategy</a:t>
            </a:r>
          </a:p>
          <a:p>
            <a:r>
              <a:rPr lang="en-US" sz="2400" b="0" dirty="0"/>
              <a:t>EU Beating Cancer Plan</a:t>
            </a:r>
          </a:p>
          <a:p>
            <a:r>
              <a:rPr lang="en-US" sz="2400" b="0" dirty="0"/>
              <a:t>European Health Data Space</a:t>
            </a:r>
            <a:br>
              <a:rPr lang="en-US" sz="2400" b="0" dirty="0"/>
            </a:br>
            <a:r>
              <a:rPr lang="en-US" sz="2400" b="0" dirty="0"/>
              <a:t>Revision of EU pharma legislation</a:t>
            </a:r>
          </a:p>
          <a:p>
            <a:r>
              <a:rPr lang="en-US" sz="2400" b="0" dirty="0"/>
              <a:t>HTA regulation</a:t>
            </a:r>
          </a:p>
          <a:p>
            <a:endParaRPr lang="en-US" b="0" dirty="0"/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9D4FEE-7250-1A45-F8CF-BA943F5C7AFE}"/>
              </a:ext>
            </a:extLst>
          </p:cNvPr>
          <p:cNvSpPr txBox="1"/>
          <p:nvPr/>
        </p:nvSpPr>
        <p:spPr>
          <a:xfrm>
            <a:off x="5595939" y="1310791"/>
            <a:ext cx="6611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Safe Hearts Plan</a:t>
            </a:r>
          </a:p>
          <a:p>
            <a:r>
              <a:rPr lang="en-US" sz="2400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Union prevention, preparedness and response plan for health crises</a:t>
            </a:r>
          </a:p>
          <a:p>
            <a:r>
              <a:rPr lang="en-US" sz="2400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 for a European biotech act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AF64313-63DE-2516-7B23-628DE8F8B8FE}"/>
              </a:ext>
            </a:extLst>
          </p:cNvPr>
          <p:cNvSpPr/>
          <p:nvPr/>
        </p:nvSpPr>
        <p:spPr>
          <a:xfrm>
            <a:off x="695324" y="4467225"/>
            <a:ext cx="10582275" cy="1079984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F5D6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ECF window for “Health, biotech, agriculture &amp; bioeconomy”</a:t>
            </a:r>
          </a:p>
        </p:txBody>
      </p:sp>
    </p:spTree>
    <p:extLst>
      <p:ext uri="{BB962C8B-B14F-4D97-AF65-F5344CB8AC3E}">
        <p14:creationId xmlns:p14="http://schemas.microsoft.com/office/powerpoint/2010/main" val="3648094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DA8B98-C4CA-2305-CAC5-DCA3551310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713" y="646472"/>
            <a:ext cx="10744200" cy="1543288"/>
          </a:xfrm>
        </p:spPr>
        <p:txBody>
          <a:bodyPr/>
          <a:lstStyle/>
          <a:p>
            <a:r>
              <a:rPr lang="en-US" dirty="0"/>
              <a:t>Early considerations </a:t>
            </a:r>
            <a:r>
              <a:rPr lang="en-US" dirty="0">
                <a:solidFill>
                  <a:srgbClr val="293762"/>
                </a:solidFill>
              </a:rPr>
              <a:t>for the new MFF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E49F36-ADCD-B719-3C14-2F4DF25F38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0713" y="1315195"/>
            <a:ext cx="9675628" cy="395265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Changes may have important implications for health systems, but extent is difficult to foresee 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93762"/>
                </a:solidFill>
              </a:rPr>
              <a:t>Different funding instruments tend to fund different types of initiatives along the stages of change (e.g., EU4Health: evidence for action vs. ERDF: infrastructure)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93762"/>
                </a:solidFill>
              </a:rPr>
              <a:t>There are important differences in budgetary size and other characteristics (e.g., RRF and Cohesion Policy Funds offer comparatively larger share of funding for health)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Funding instruments may substantially change – but the expertise and capacity needed to use them may not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93762"/>
                </a:solidFill>
              </a:rPr>
              <a:t>Proposals focus on simplifying and streamlining processes – but how will access to funds work in practice?</a:t>
            </a:r>
            <a:endParaRPr lang="en-US" sz="2400" dirty="0">
              <a:solidFill>
                <a:srgbClr val="29376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410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>
            <a:extLst>
              <a:ext uri="{FF2B5EF4-FFF2-40B4-BE49-F238E27FC236}">
                <a16:creationId xmlns:a16="http://schemas.microsoft.com/office/drawing/2014/main" id="{729A4DF2-8955-78E3-56A9-6535ECA15088}"/>
              </a:ext>
            </a:extLst>
          </p:cNvPr>
          <p:cNvSpPr txBox="1"/>
          <p:nvPr/>
        </p:nvSpPr>
        <p:spPr>
          <a:xfrm>
            <a:off x="3398837" y="3429000"/>
            <a:ext cx="5410200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60"/>
              </a:lnSpc>
            </a:pPr>
            <a:r>
              <a:rPr lang="en-US" sz="2533" b="1" spc="-51" dirty="0">
                <a:solidFill>
                  <a:schemeClr val="bg1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THANK YOU</a:t>
            </a:r>
          </a:p>
        </p:txBody>
      </p:sp>
      <p:pic>
        <p:nvPicPr>
          <p:cNvPr id="2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CFC5B6D-51C4-1090-2F95-EDF4FDD15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 rot="631429">
            <a:off x="5468969" y="575915"/>
            <a:ext cx="2029493" cy="286496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CF6EC0-BCB1-EE90-8082-2BD582323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12528">
            <a:off x="6965717" y="839871"/>
            <a:ext cx="2224297" cy="3183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1D774D-3C9E-AEBA-33D6-815F3EF64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6062">
            <a:off x="8592333" y="1727257"/>
            <a:ext cx="2403179" cy="3403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8738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A9CCB1-C4C3-0A87-CB5A-06287485C646}"/>
              </a:ext>
            </a:extLst>
          </p:cNvPr>
          <p:cNvPicPr/>
          <p:nvPr/>
        </p:nvPicPr>
        <p:blipFill rotWithShape="1">
          <a:blip r:embed="rId3"/>
          <a:srcRect l="1887" t="19008" r="39308" b="19008"/>
          <a:stretch/>
        </p:blipFill>
        <p:spPr bwMode="auto">
          <a:xfrm>
            <a:off x="2503396" y="1232610"/>
            <a:ext cx="6932836" cy="4178376"/>
          </a:xfrm>
          <a:prstGeom prst="rect">
            <a:avLst/>
          </a:prstGeom>
          <a:ln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9C1858B-1843-66B5-28CD-D20809DC0753}"/>
              </a:ext>
            </a:extLst>
          </p:cNvPr>
          <p:cNvSpPr txBox="1">
            <a:spLocks/>
          </p:cNvSpPr>
          <p:nvPr/>
        </p:nvSpPr>
        <p:spPr>
          <a:xfrm>
            <a:off x="461938" y="388795"/>
            <a:ext cx="11507400" cy="426812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1F28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293762"/>
                </a:solidFill>
              </a:rPr>
              <a:t>The OBS model of supporting decision makers and tailoring evidence outputs</a:t>
            </a:r>
          </a:p>
          <a:p>
            <a:endParaRPr lang="en-US" dirty="0">
              <a:solidFill>
                <a:srgbClr val="2937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86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1447DD-4A85-449E-B789-14CF42DD84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Policy Brief: How can we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capitalise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on EU tools?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347482-07DB-4B96-85ED-A8E39341D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996182" y="1350089"/>
            <a:ext cx="2888788" cy="4078005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99;p1">
            <a:extLst>
              <a:ext uri="{FF2B5EF4-FFF2-40B4-BE49-F238E27FC236}">
                <a16:creationId xmlns:a16="http://schemas.microsoft.com/office/drawing/2014/main" id="{AF303458-B45A-4046-BA42-80E22E6DCA65}"/>
              </a:ext>
            </a:extLst>
          </p:cNvPr>
          <p:cNvSpPr txBox="1">
            <a:spLocks noGrp="1"/>
          </p:cNvSpPr>
          <p:nvPr>
            <p:ph type="body" sz="quarter" idx="19"/>
          </p:nvPr>
        </p:nvSpPr>
        <p:spPr>
          <a:xfrm>
            <a:off x="700086" y="1269507"/>
            <a:ext cx="6736411" cy="42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00" tIns="34275" rIns="68500" bIns="34275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7154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2"/>
              </a:buClr>
              <a:buSzPts val="1867"/>
              <a:buFont typeface="Arial"/>
              <a:buChar char="–"/>
              <a:defRPr sz="186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7154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2"/>
              </a:buClr>
              <a:buSzPts val="1867"/>
              <a:buFont typeface="Arial"/>
              <a:buChar char="»"/>
              <a:defRPr sz="186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7154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7154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7154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7154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265" indent="-342265"/>
            <a:r>
              <a:rPr lang="en-US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Slovenian Presidency: mapping of European Union support for improving health and care systems</a:t>
            </a:r>
          </a:p>
          <a:p>
            <a:pPr marL="342265" indent="-342265"/>
            <a:endParaRPr lang="en-US" dirty="0">
              <a:solidFill>
                <a:srgbClr val="2937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265" indent="-342265"/>
            <a:r>
              <a:rPr lang="en-US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Though health systems are primarily the responsibility of Member States, the EU provides an increasingly shared context</a:t>
            </a:r>
          </a:p>
          <a:p>
            <a:pPr marL="457200" lvl="1" indent="0">
              <a:buNone/>
            </a:pPr>
            <a:endParaRPr lang="en-US" dirty="0">
              <a:solidFill>
                <a:srgbClr val="2937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265" indent="-342265"/>
            <a:r>
              <a:rPr lang="en-US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wide range of EU tools related to health systems have grown up over time </a:t>
            </a:r>
          </a:p>
          <a:p>
            <a:pPr marL="799465" lvl="1" indent="-342265"/>
            <a:r>
              <a:rPr lang="en-US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always clear what is available and how to access</a:t>
            </a:r>
          </a:p>
          <a:p>
            <a:pPr marL="799465" lvl="1" indent="-342265"/>
            <a:r>
              <a:rPr lang="en-US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these tools be combined effectively?</a:t>
            </a:r>
          </a:p>
          <a:p>
            <a:pPr marL="342265" indent="-342265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415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68D72D-1CA2-4B90-A108-773512D40F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800" b="1" dirty="0"/>
              <a:t>European support along the process of change</a:t>
            </a:r>
            <a:endParaRPr lang="en-US" sz="2800" dirty="0"/>
          </a:p>
        </p:txBody>
      </p:sp>
      <p:sp>
        <p:nvSpPr>
          <p:cNvPr id="7" name="Google Shape;99;p1">
            <a:extLst>
              <a:ext uri="{FF2B5EF4-FFF2-40B4-BE49-F238E27FC236}">
                <a16:creationId xmlns:a16="http://schemas.microsoft.com/office/drawing/2014/main" id="{65F71C55-203C-4FD9-8AEA-B2E6B2701461}"/>
              </a:ext>
            </a:extLst>
          </p:cNvPr>
          <p:cNvSpPr txBox="1">
            <a:spLocks/>
          </p:cNvSpPr>
          <p:nvPr/>
        </p:nvSpPr>
        <p:spPr>
          <a:xfrm>
            <a:off x="619945" y="1035186"/>
            <a:ext cx="9160224" cy="420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00" tIns="34275" rIns="68500" bIns="34275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7154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2"/>
              </a:buClr>
              <a:buSzPts val="1867"/>
              <a:buFont typeface="Arial"/>
              <a:buChar char="–"/>
              <a:defRPr sz="186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7154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2"/>
              </a:buClr>
              <a:buSzPts val="1867"/>
              <a:buFont typeface="Arial"/>
              <a:buChar char="»"/>
              <a:defRPr sz="186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7154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7154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7154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7154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265" indent="-342265"/>
            <a:r>
              <a:rPr lang="en-US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</a:t>
            </a:r>
          </a:p>
          <a:p>
            <a:pPr marL="799465" lvl="1" indent="-342265"/>
            <a:r>
              <a:rPr lang="en-US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overall policy aims?</a:t>
            </a:r>
          </a:p>
          <a:p>
            <a:pPr marL="799465" lvl="1" indent="-342265"/>
            <a:r>
              <a:rPr lang="en-US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practice elsewhere?</a:t>
            </a:r>
          </a:p>
          <a:p>
            <a:pPr marL="342265" indent="-342265"/>
            <a:r>
              <a:rPr lang="en-US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</a:p>
          <a:p>
            <a:pPr marL="799465" lvl="1" indent="-342265"/>
            <a:r>
              <a:rPr lang="en-US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 options for implementation</a:t>
            </a:r>
          </a:p>
          <a:p>
            <a:pPr marL="799465" lvl="1" indent="-342265"/>
            <a:r>
              <a:rPr lang="en-US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and how: Stakeholders, financing, evaluation</a:t>
            </a:r>
          </a:p>
          <a:p>
            <a:pPr marL="342265" indent="-342265"/>
            <a:r>
              <a:rPr lang="en-US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</a:p>
          <a:p>
            <a:pPr marL="799465" lvl="1" indent="-342265"/>
            <a:r>
              <a:rPr lang="en-US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Pilots, small-scale tests</a:t>
            </a:r>
          </a:p>
          <a:p>
            <a:pPr marL="342265" indent="-342265"/>
            <a:r>
              <a:rPr lang="en-US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  <a:p>
            <a:pPr marL="799465" lvl="1" indent="-342265"/>
            <a:r>
              <a:rPr lang="en-US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Large-scale system change in practice</a:t>
            </a:r>
          </a:p>
          <a:p>
            <a:pPr marL="342265" indent="-342265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C2F6F4-951C-4927-9CB3-EC038CF3B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46" y="5235310"/>
            <a:ext cx="6491068" cy="84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9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DD02FE-1E6D-418F-B7B7-8DC4E71FB5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3659" y="273196"/>
            <a:ext cx="11000556" cy="426812"/>
          </a:xfrm>
        </p:spPr>
        <p:txBody>
          <a:bodyPr/>
          <a:lstStyle/>
          <a:p>
            <a:r>
              <a:rPr lang="en-US" sz="2800" dirty="0"/>
              <a:t>Many instruments, different uses and objectives</a:t>
            </a:r>
          </a:p>
        </p:txBody>
      </p:sp>
      <p:sp>
        <p:nvSpPr>
          <p:cNvPr id="8" name="Google Shape;99;p1">
            <a:extLst>
              <a:ext uri="{FF2B5EF4-FFF2-40B4-BE49-F238E27FC236}">
                <a16:creationId xmlns:a16="http://schemas.microsoft.com/office/drawing/2014/main" id="{A8689F9E-E84D-4B28-8562-B60D97B662A0}"/>
              </a:ext>
            </a:extLst>
          </p:cNvPr>
          <p:cNvSpPr txBox="1">
            <a:spLocks/>
          </p:cNvSpPr>
          <p:nvPr/>
        </p:nvSpPr>
        <p:spPr>
          <a:xfrm>
            <a:off x="742959" y="816744"/>
            <a:ext cx="3050025" cy="426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00" tIns="34275" rIns="68500" bIns="3427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7154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2"/>
              </a:buClr>
              <a:buSzPts val="1867"/>
              <a:buFont typeface="Arial"/>
              <a:buChar char="–"/>
              <a:defRPr sz="186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7154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2"/>
              </a:buClr>
              <a:buSzPts val="1867"/>
              <a:buFont typeface="Arial"/>
              <a:buChar char="»"/>
              <a:defRPr sz="186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7154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7154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7154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7154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endParaRPr lang="en-US" sz="3200" b="1" dirty="0">
              <a:solidFill>
                <a:srgbClr val="2937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265" indent="-342265"/>
            <a:r>
              <a:rPr lang="en-US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types of support does the EU provide?</a:t>
            </a:r>
          </a:p>
          <a:p>
            <a:pPr marL="0" indent="0">
              <a:buNone/>
            </a:pPr>
            <a:endParaRPr lang="en-US" dirty="0">
              <a:solidFill>
                <a:srgbClr val="2937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265" indent="-342265"/>
            <a:r>
              <a:rPr lang="en-US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stage can each instrument help with?</a:t>
            </a:r>
          </a:p>
          <a:p>
            <a:pPr marL="342265" indent="-342265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725665-2576-4A22-B9C3-45AD0C320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434" y="1152532"/>
            <a:ext cx="6123572" cy="45529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7526A8-8D61-4313-BFE4-301D0D081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297" y="1373892"/>
            <a:ext cx="5221910" cy="666124"/>
          </a:xfrm>
          <a:prstGeom prst="rect">
            <a:avLst/>
          </a:prstGeom>
        </p:spPr>
      </p:pic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BCF52DCB-309C-4226-B5F7-B37BF060D289}"/>
              </a:ext>
            </a:extLst>
          </p:cNvPr>
          <p:cNvSpPr/>
          <p:nvPr/>
        </p:nvSpPr>
        <p:spPr>
          <a:xfrm rot="5400000">
            <a:off x="3584888" y="3194372"/>
            <a:ext cx="3749040" cy="850392"/>
          </a:xfrm>
          <a:prstGeom prst="roundRect">
            <a:avLst/>
          </a:prstGeom>
          <a:solidFill>
            <a:schemeClr val="accent1">
              <a:lumMod val="40000"/>
              <a:lumOff val="60000"/>
              <a:alpha val="49827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306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DECB14-AF03-C70E-B7ED-5589FFE23D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800" dirty="0"/>
              <a:t>Policy: Providing direction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1041E074-D2B7-4ECA-8FB0-FFA429C4ED5E}"/>
              </a:ext>
            </a:extLst>
          </p:cNvPr>
          <p:cNvSpPr txBox="1">
            <a:spLocks/>
          </p:cNvSpPr>
          <p:nvPr/>
        </p:nvSpPr>
        <p:spPr>
          <a:xfrm>
            <a:off x="1001530" y="1208899"/>
            <a:ext cx="6601549" cy="444020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00620" indent="-30062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1344" indent="-25051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5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2068" indent="-20041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4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02895" indent="-20041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75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03723" indent="-20041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5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04550" indent="-200414" algn="l" defTabSz="801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5377" indent="-200414" algn="l" defTabSz="801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6204" indent="-200414" algn="l" defTabSz="801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7032" indent="-200414" algn="l" defTabSz="801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9178"/>
            <a:r>
              <a:rPr lang="en-GB" sz="2544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Country-specific recommendations within the European Semester</a:t>
            </a:r>
          </a:p>
          <a:p>
            <a:pPr lvl="1" defTabSz="829178"/>
            <a:r>
              <a:rPr lang="en-GB" sz="2226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for health systems have become central</a:t>
            </a:r>
          </a:p>
          <a:p>
            <a:pPr lvl="1" defTabSz="829178"/>
            <a:r>
              <a:rPr lang="en-GB" sz="2226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Linkage to Recovery and Resilience Facility</a:t>
            </a:r>
          </a:p>
          <a:p>
            <a:pPr marL="363470" lvl="1" indent="0" defTabSz="829178">
              <a:buNone/>
            </a:pPr>
            <a:endParaRPr lang="en-GB" sz="2226" dirty="0">
              <a:solidFill>
                <a:srgbClr val="2937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29178"/>
            <a:r>
              <a:rPr lang="en-GB" sz="2544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policy statements for coordinated health action</a:t>
            </a:r>
          </a:p>
          <a:p>
            <a:pPr lvl="1" defTabSz="829178"/>
            <a:r>
              <a:rPr lang="en-GB" sz="2226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 Communications </a:t>
            </a:r>
          </a:p>
          <a:p>
            <a:pPr lvl="1" defTabSz="829178"/>
            <a:r>
              <a:rPr lang="en-GB" sz="2226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Health Union </a:t>
            </a:r>
          </a:p>
          <a:p>
            <a:pPr lvl="1" defTabSz="829178"/>
            <a:r>
              <a:rPr lang="en-GB" sz="2226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Recommendations and Conclusions </a:t>
            </a:r>
          </a:p>
          <a:p>
            <a:pPr defTabSz="829178"/>
            <a:endParaRPr lang="en-GB" sz="2544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37685F-74C8-4154-8286-25D73C7C9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8080" y="2094674"/>
            <a:ext cx="3000824" cy="2324673"/>
          </a:xfrm>
          <a:prstGeom prst="rect">
            <a:avLst/>
          </a:prstGeom>
        </p:spPr>
      </p:pic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DC12C139-99A7-4AD3-8559-DD1A809C256E}"/>
              </a:ext>
            </a:extLst>
          </p:cNvPr>
          <p:cNvSpPr/>
          <p:nvPr/>
        </p:nvSpPr>
        <p:spPr>
          <a:xfrm>
            <a:off x="8090202" y="2488237"/>
            <a:ext cx="2738803" cy="408009"/>
          </a:xfrm>
          <a:prstGeom prst="roundRect">
            <a:avLst/>
          </a:prstGeom>
          <a:solidFill>
            <a:schemeClr val="accent1">
              <a:lumMod val="40000"/>
              <a:lumOff val="60000"/>
              <a:alpha val="49827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2"/>
          </a:p>
        </p:txBody>
      </p:sp>
    </p:spTree>
    <p:extLst>
      <p:ext uri="{BB962C8B-B14F-4D97-AF65-F5344CB8AC3E}">
        <p14:creationId xmlns:p14="http://schemas.microsoft.com/office/powerpoint/2010/main" val="3071159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23E554-CD1A-50A8-9AB8-81ED73B3F8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800" dirty="0"/>
              <a:t>Funding: New infrastructure for health systems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6DC51DBE-0DBD-42E8-AC37-940437623906}"/>
              </a:ext>
            </a:extLst>
          </p:cNvPr>
          <p:cNvSpPr txBox="1">
            <a:spLocks/>
          </p:cNvSpPr>
          <p:nvPr/>
        </p:nvSpPr>
        <p:spPr>
          <a:xfrm>
            <a:off x="947345" y="1208899"/>
            <a:ext cx="6680518" cy="444020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00620" indent="-30062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1344" indent="-25051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5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2068" indent="-20041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4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02895" indent="-20041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75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03723" indent="-20041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5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04550" indent="-200414" algn="l" defTabSz="801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5377" indent="-200414" algn="l" defTabSz="801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6204" indent="-200414" algn="l" defTabSz="801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7032" indent="-200414" algn="l" defTabSz="801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9178"/>
            <a:r>
              <a:rPr lang="en-GB" sz="2800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Cohesion funds</a:t>
            </a:r>
          </a:p>
          <a:p>
            <a:pPr lvl="1" defTabSz="829178"/>
            <a:r>
              <a:rPr lang="en-GB" sz="2400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 (including technology and medical equipment), skills and training, health promotion</a:t>
            </a:r>
          </a:p>
          <a:p>
            <a:pPr marL="363470" lvl="1" indent="0" defTabSz="829178">
              <a:buNone/>
            </a:pPr>
            <a:endParaRPr lang="en-GB" sz="2400" dirty="0">
              <a:solidFill>
                <a:srgbClr val="2937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29178"/>
            <a:r>
              <a:rPr lang="en-GB" sz="2800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Investment Bank</a:t>
            </a:r>
          </a:p>
          <a:p>
            <a:pPr lvl="1" defTabSz="829178"/>
            <a:r>
              <a:rPr lang="en-GB" sz="2400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Low-cost loans</a:t>
            </a:r>
          </a:p>
          <a:p>
            <a:pPr lvl="1" defTabSz="829178"/>
            <a:r>
              <a:rPr lang="en-GB" sz="2400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infrastructure (hospitals), but also Primary Health Care (e.g.: Austria, Ireland)</a:t>
            </a:r>
          </a:p>
          <a:p>
            <a:pPr lvl="1" defTabSz="829178"/>
            <a:endParaRPr lang="en-GB" sz="2400" dirty="0">
              <a:solidFill>
                <a:srgbClr val="2937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29178"/>
            <a:r>
              <a:rPr lang="en-GB" sz="2800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Recovery and Resilience Facility</a:t>
            </a:r>
          </a:p>
          <a:p>
            <a:pPr lvl="1" defTabSz="829178"/>
            <a:r>
              <a:rPr lang="en-US" sz="2400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Temporary additional boost to recovery after Covid</a:t>
            </a:r>
          </a:p>
          <a:p>
            <a:pPr lvl="1" defTabSz="829178"/>
            <a:r>
              <a:rPr lang="en-US" sz="2400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is one of six priority pillars </a:t>
            </a:r>
          </a:p>
          <a:p>
            <a:pPr lvl="1" defTabSz="829178"/>
            <a:r>
              <a:rPr lang="en-GB" sz="2400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shaped by national plans, several incorporating health (e.g.: Germany, Italy, France, Austria)</a:t>
            </a:r>
          </a:p>
          <a:p>
            <a:pPr lvl="1" defTabSz="829178"/>
            <a:endParaRPr lang="en-GB" sz="2226" dirty="0"/>
          </a:p>
          <a:p>
            <a:pPr lvl="1" defTabSz="829178"/>
            <a:endParaRPr lang="en-GB" sz="2226" dirty="0"/>
          </a:p>
          <a:p>
            <a:pPr defTabSz="829178"/>
            <a:endParaRPr lang="en-GB" sz="2544" dirty="0"/>
          </a:p>
          <a:p>
            <a:pPr defTabSz="829178"/>
            <a:endParaRPr lang="en-GB" sz="2544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71F881-4591-4522-BCE2-FD2C77C94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874" y="2052937"/>
            <a:ext cx="3000824" cy="2324673"/>
          </a:xfrm>
          <a:prstGeom prst="rect">
            <a:avLst/>
          </a:prstGeom>
        </p:spPr>
      </p:pic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8A73EA94-AC8B-493C-9BC4-B02FB667BA56}"/>
              </a:ext>
            </a:extLst>
          </p:cNvPr>
          <p:cNvSpPr/>
          <p:nvPr/>
        </p:nvSpPr>
        <p:spPr>
          <a:xfrm>
            <a:off x="8020896" y="2867751"/>
            <a:ext cx="2738803" cy="585302"/>
          </a:xfrm>
          <a:prstGeom prst="roundRect">
            <a:avLst/>
          </a:prstGeom>
          <a:solidFill>
            <a:schemeClr val="accent1">
              <a:lumMod val="40000"/>
              <a:lumOff val="60000"/>
              <a:alpha val="49827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2"/>
          </a:p>
        </p:txBody>
      </p:sp>
    </p:spTree>
    <p:extLst>
      <p:ext uri="{BB962C8B-B14F-4D97-AF65-F5344CB8AC3E}">
        <p14:creationId xmlns:p14="http://schemas.microsoft.com/office/powerpoint/2010/main" val="1861010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8AB3F-6BB8-47D8-D790-6677762735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800" dirty="0"/>
              <a:t>Information: Evidence for action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4BDA522-4701-4A6F-AFB5-6CA0ECA74C84}"/>
              </a:ext>
            </a:extLst>
          </p:cNvPr>
          <p:cNvSpPr txBox="1">
            <a:spLocks/>
          </p:cNvSpPr>
          <p:nvPr/>
        </p:nvSpPr>
        <p:spPr>
          <a:xfrm>
            <a:off x="767509" y="1044429"/>
            <a:ext cx="6562064" cy="4104148"/>
          </a:xfrm>
          <a:prstGeom prst="rect">
            <a:avLst/>
          </a:prstGeom>
        </p:spPr>
        <p:txBody>
          <a:bodyPr>
            <a:noAutofit/>
          </a:bodyPr>
          <a:lstStyle>
            <a:lvl1pPr marL="300620" indent="-30062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1344" indent="-25051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5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2068" indent="-20041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4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02895" indent="-20041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75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03723" indent="-20041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5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04550" indent="-200414" algn="l" defTabSz="801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5377" indent="-200414" algn="l" defTabSz="801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6204" indent="-200414" algn="l" defTabSz="801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7032" indent="-200414" algn="l" defTabSz="801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9178"/>
            <a:r>
              <a:rPr lang="en-GB" sz="2200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EU4Health</a:t>
            </a:r>
          </a:p>
          <a:p>
            <a:pPr lvl="1" defTabSz="829178"/>
            <a:r>
              <a:rPr lang="en-GB" sz="2200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Widest range of health-relevant activities</a:t>
            </a:r>
          </a:p>
          <a:p>
            <a:pPr lvl="1" defTabSz="829178"/>
            <a:r>
              <a:rPr lang="en-GB" sz="2200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Cross-country evidence, best practices, cooperation, models for implementation, expert advice</a:t>
            </a:r>
          </a:p>
          <a:p>
            <a:pPr marL="363470" lvl="1" indent="0" defTabSz="829178">
              <a:buNone/>
            </a:pPr>
            <a:endParaRPr lang="en-GB" sz="2200" dirty="0">
              <a:solidFill>
                <a:srgbClr val="2937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29178"/>
            <a:r>
              <a:rPr lang="en-GB" sz="2200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 Europe</a:t>
            </a:r>
          </a:p>
          <a:p>
            <a:pPr lvl="1" defTabSz="829178"/>
            <a:r>
              <a:rPr lang="en-GB" sz="2200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technological innovation</a:t>
            </a:r>
          </a:p>
          <a:p>
            <a:pPr lvl="1" defTabSz="829178"/>
            <a:r>
              <a:rPr lang="en-GB" sz="2200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Emerging research on health systems </a:t>
            </a:r>
          </a:p>
          <a:p>
            <a:pPr marL="363470" lvl="1" indent="0" defTabSz="829178">
              <a:buNone/>
            </a:pPr>
            <a:endParaRPr lang="en-GB" sz="2200" dirty="0">
              <a:solidFill>
                <a:srgbClr val="2937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29178"/>
            <a:r>
              <a:rPr lang="en-GB" sz="2200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agencies</a:t>
            </a:r>
          </a:p>
          <a:p>
            <a:pPr lvl="1" defTabSz="829178"/>
            <a:r>
              <a:rPr lang="en-GB" sz="2200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ECDC, EMA</a:t>
            </a:r>
          </a:p>
          <a:p>
            <a:pPr lvl="1" defTabSz="829178"/>
            <a:r>
              <a:rPr lang="en-GB" sz="2200" dirty="0">
                <a:solidFill>
                  <a:srgbClr val="29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 advice and scientific evidence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4C5FF5-6874-43B9-B727-C3E797704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769" y="2061757"/>
            <a:ext cx="3000824" cy="2324673"/>
          </a:xfrm>
          <a:prstGeom prst="rect">
            <a:avLst/>
          </a:prstGeom>
        </p:spPr>
      </p:pic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6ABD35FB-1BFA-4FE9-A1B2-D9F92728673A}"/>
              </a:ext>
            </a:extLst>
          </p:cNvPr>
          <p:cNvSpPr/>
          <p:nvPr/>
        </p:nvSpPr>
        <p:spPr>
          <a:xfrm>
            <a:off x="7976791" y="3439740"/>
            <a:ext cx="2738803" cy="408009"/>
          </a:xfrm>
          <a:prstGeom prst="roundRect">
            <a:avLst/>
          </a:prstGeom>
          <a:solidFill>
            <a:schemeClr val="accent1">
              <a:lumMod val="40000"/>
              <a:lumOff val="60000"/>
              <a:alpha val="49827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2"/>
          </a:p>
        </p:txBody>
      </p:sp>
    </p:spTree>
    <p:extLst>
      <p:ext uri="{BB962C8B-B14F-4D97-AF65-F5344CB8AC3E}">
        <p14:creationId xmlns:p14="http://schemas.microsoft.com/office/powerpoint/2010/main" val="635909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lide templates (Only OBS)">
  <a:themeElements>
    <a:clrScheme name="Observatory 1">
      <a:dk1>
        <a:srgbClr val="F5D652"/>
      </a:dk1>
      <a:lt1>
        <a:sysClr val="window" lastClr="FFFFFF"/>
      </a:lt1>
      <a:dk2>
        <a:srgbClr val="1F497D"/>
      </a:dk2>
      <a:lt2>
        <a:srgbClr val="FFFFFF"/>
      </a:lt2>
      <a:accent1>
        <a:srgbClr val="293762"/>
      </a:accent1>
      <a:accent2>
        <a:srgbClr val="F5D652"/>
      </a:accent2>
      <a:accent3>
        <a:srgbClr val="53698C"/>
      </a:accent3>
      <a:accent4>
        <a:srgbClr val="F5E393"/>
      </a:accent4>
      <a:accent5>
        <a:srgbClr val="F5DA5F"/>
      </a:accent5>
      <a:accent6>
        <a:srgbClr val="F79646"/>
      </a:accent6>
      <a:hlink>
        <a:srgbClr val="6B90FF"/>
      </a:hlink>
      <a:folHlink>
        <a:srgbClr val="8D8E8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lide templates (more institutions)">
  <a:themeElements>
    <a:clrScheme name="Observatory 1">
      <a:dk1>
        <a:srgbClr val="F5D652"/>
      </a:dk1>
      <a:lt1>
        <a:sysClr val="window" lastClr="FFFFFF"/>
      </a:lt1>
      <a:dk2>
        <a:srgbClr val="1F497D"/>
      </a:dk2>
      <a:lt2>
        <a:srgbClr val="FFFFFF"/>
      </a:lt2>
      <a:accent1>
        <a:srgbClr val="293762"/>
      </a:accent1>
      <a:accent2>
        <a:srgbClr val="F5D652"/>
      </a:accent2>
      <a:accent3>
        <a:srgbClr val="53698C"/>
      </a:accent3>
      <a:accent4>
        <a:srgbClr val="F5E393"/>
      </a:accent4>
      <a:accent5>
        <a:srgbClr val="F5DA5F"/>
      </a:accent5>
      <a:accent6>
        <a:srgbClr val="F79646"/>
      </a:accent6>
      <a:hlink>
        <a:srgbClr val="6B90FF"/>
      </a:hlink>
      <a:folHlink>
        <a:srgbClr val="8D8E8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Books presentation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Struttura personalizz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5585145C0B0A4B90ED8F4A5DFCD56F" ma:contentTypeVersion="18" ma:contentTypeDescription="Create a new document." ma:contentTypeScope="" ma:versionID="7567d3a5b31c5afc26fea749e123f025">
  <xsd:schema xmlns:xsd="http://www.w3.org/2001/XMLSchema" xmlns:xs="http://www.w3.org/2001/XMLSchema" xmlns:p="http://schemas.microsoft.com/office/2006/metadata/properties" xmlns:ns2="5b162157-2dc2-4110-a4e4-fd03e68daad3" xmlns:ns3="ad62fe90-c47f-4cc4-8f34-d7790be19bb7" targetNamespace="http://schemas.microsoft.com/office/2006/metadata/properties" ma:root="true" ma:fieldsID="12a640c266acaf6fe88981f00a8817ca" ns2:_="" ns3:_="">
    <xsd:import namespace="5b162157-2dc2-4110-a4e4-fd03e68daad3"/>
    <xsd:import namespace="ad62fe90-c47f-4cc4-8f34-d7790be19b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162157-2dc2-4110-a4e4-fd03e68daa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2fe90-c47f-4cc4-8f34-d7790be19bb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d77e246-c8f6-4be5-8bc7-51fd00a8581c}" ma:internalName="TaxCatchAll" ma:showField="CatchAllData" ma:web="ad62fe90-c47f-4cc4-8f34-d7790be19b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b162157-2dc2-4110-a4e4-fd03e68daad3">
      <Terms xmlns="http://schemas.microsoft.com/office/infopath/2007/PartnerControls"/>
    </lcf76f155ced4ddcb4097134ff3c332f>
    <TaxCatchAll xmlns="ad62fe90-c47f-4cc4-8f34-d7790be19bb7" xsi:nil="true"/>
  </documentManagement>
</p:properties>
</file>

<file path=customXml/itemProps1.xml><?xml version="1.0" encoding="utf-8"?>
<ds:datastoreItem xmlns:ds="http://schemas.openxmlformats.org/officeDocument/2006/customXml" ds:itemID="{EEB3C27F-195E-42E3-A273-9101873E6B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5F8264-41CC-454D-9EED-B4CA1FB795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162157-2dc2-4110-a4e4-fd03e68daad3"/>
    <ds:schemaRef ds:uri="ad62fe90-c47f-4cc4-8f34-d7790be19b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3989D2-ADAB-4D5A-A842-0A9676CB2273}">
  <ds:schemaRefs>
    <ds:schemaRef ds:uri="http://www.w3.org/XML/1998/namespace"/>
    <ds:schemaRef ds:uri="ad62fe90-c47f-4cc4-8f34-d7790be19bb7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5b162157-2dc2-4110-a4e4-fd03e68daad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14391</TotalTime>
  <Words>1016</Words>
  <Application>Microsoft Office PowerPoint</Application>
  <PresentationFormat>Custom</PresentationFormat>
  <Paragraphs>172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Arial</vt:lpstr>
      <vt:lpstr>Arial  </vt:lpstr>
      <vt:lpstr>Arial   </vt:lpstr>
      <vt:lpstr>Calibri</vt:lpstr>
      <vt:lpstr>Calibri Light</vt:lpstr>
      <vt:lpstr>Montserrat</vt:lpstr>
      <vt:lpstr>Montserrat Extra-Bold Bold</vt:lpstr>
      <vt:lpstr>Montserrat Semi-Bold Bold</vt:lpstr>
      <vt:lpstr>Wingdings</vt:lpstr>
      <vt:lpstr>Cover templates</vt:lpstr>
      <vt:lpstr>Slide templates (Only OBS)</vt:lpstr>
      <vt:lpstr>Slide templates (more institutions)</vt:lpstr>
      <vt:lpstr>Books presentation slides</vt:lpstr>
      <vt:lpstr>1_Struttura personalizzata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Alberto C</dc:creator>
  <cp:lastModifiedBy>WINKELMANN, Anna Juliane</cp:lastModifiedBy>
  <cp:revision>58</cp:revision>
  <dcterms:created xsi:type="dcterms:W3CDTF">2021-12-03T11:04:40Z</dcterms:created>
  <dcterms:modified xsi:type="dcterms:W3CDTF">2026-01-28T18:08:32Z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0x010100D75585145C0B0A4B90ED8F4A5DFCD56F</vt:lpwstr>
  </property>
</Properties>
</file>