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66" r:id="rId5"/>
    <p:sldId id="264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62" r:id="rId2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4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57655" autoAdjust="0"/>
  </p:normalViewPr>
  <p:slideViewPr>
    <p:cSldViewPr>
      <p:cViewPr varScale="1">
        <p:scale>
          <a:sx n="35" d="100"/>
          <a:sy n="35" d="100"/>
        </p:scale>
        <p:origin x="57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1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9293F1-77EB-4E37-A611-9E6AB3C71E85}" type="doc">
      <dgm:prSet loTypeId="urn:microsoft.com/office/officeart/2005/8/layout/vList3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27E55316-6393-4187-9920-132F2F5FC558}">
      <dgm:prSet phldrT="[Testo]"/>
      <dgm:spPr/>
      <dgm:t>
        <a:bodyPr/>
        <a:lstStyle/>
        <a:p>
          <a:r>
            <a:rPr lang="it-IT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2- Valorizzazione del capitale umano</a:t>
          </a:r>
          <a:endParaRPr lang="it-IT" dirty="0"/>
        </a:p>
      </dgm:t>
    </dgm:pt>
    <dgm:pt modelId="{320053CA-1283-496C-9A91-13501E542EDE}" type="parTrans" cxnId="{45356BDC-1C0F-4555-886C-57B19ED8C64A}">
      <dgm:prSet/>
      <dgm:spPr/>
      <dgm:t>
        <a:bodyPr/>
        <a:lstStyle/>
        <a:p>
          <a:endParaRPr lang="it-IT"/>
        </a:p>
      </dgm:t>
    </dgm:pt>
    <dgm:pt modelId="{99A92113-30B5-43D9-A6F5-3044FEA11CBA}" type="sibTrans" cxnId="{45356BDC-1C0F-4555-886C-57B19ED8C64A}">
      <dgm:prSet/>
      <dgm:spPr/>
      <dgm:t>
        <a:bodyPr/>
        <a:lstStyle/>
        <a:p>
          <a:endParaRPr lang="it-IT"/>
        </a:p>
      </dgm:t>
    </dgm:pt>
    <dgm:pt modelId="{93DC3B9C-3AEF-4C0A-8DC0-29C8C9191102}">
      <dgm:prSet phldrT="[Testo]"/>
      <dgm:spPr/>
      <dgm:t>
        <a:bodyPr/>
        <a:lstStyle/>
        <a:p>
          <a:r>
            <a:rPr lang="it-IT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3- Innovazione come leva per ridurre </a:t>
          </a:r>
        </a:p>
        <a:p>
          <a:r>
            <a:rPr lang="it-IT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la pressione sul personale sanitario</a:t>
          </a:r>
          <a:endParaRPr lang="it-IT" dirty="0"/>
        </a:p>
      </dgm:t>
    </dgm:pt>
    <dgm:pt modelId="{F0852B72-C424-40A4-A312-6D032E5CEBA1}" type="parTrans" cxnId="{45C0C63E-8352-4D89-8CD9-11946DC15F4C}">
      <dgm:prSet/>
      <dgm:spPr/>
      <dgm:t>
        <a:bodyPr/>
        <a:lstStyle/>
        <a:p>
          <a:endParaRPr lang="it-IT"/>
        </a:p>
      </dgm:t>
    </dgm:pt>
    <dgm:pt modelId="{4EAA53FF-56BB-4421-B354-1A99852CB2F7}" type="sibTrans" cxnId="{45C0C63E-8352-4D89-8CD9-11946DC15F4C}">
      <dgm:prSet/>
      <dgm:spPr/>
      <dgm:t>
        <a:bodyPr/>
        <a:lstStyle/>
        <a:p>
          <a:endParaRPr lang="it-IT"/>
        </a:p>
      </dgm:t>
    </dgm:pt>
    <dgm:pt modelId="{4CB0B089-9284-49F7-889D-3EE925D8FE5C}">
      <dgm:prSet phldrT="[Testo]"/>
      <dgm:spPr/>
      <dgm:t>
        <a:bodyPr/>
        <a:lstStyle/>
        <a:p>
          <a:r>
            <a:rPr lang="it-IT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1- Programmazione e investimenti sulle competenze</a:t>
          </a:r>
          <a:endParaRPr lang="it-IT" dirty="0"/>
        </a:p>
      </dgm:t>
    </dgm:pt>
    <dgm:pt modelId="{AECAC761-96A0-43A6-A85E-D69E77AAC82E}" type="sibTrans" cxnId="{23326527-5156-4076-8ABE-9470DB5E1425}">
      <dgm:prSet/>
      <dgm:spPr/>
      <dgm:t>
        <a:bodyPr/>
        <a:lstStyle/>
        <a:p>
          <a:endParaRPr lang="it-IT"/>
        </a:p>
      </dgm:t>
    </dgm:pt>
    <dgm:pt modelId="{3AC53EB8-A8D0-4425-B25A-773B4BB3B357}" type="parTrans" cxnId="{23326527-5156-4076-8ABE-9470DB5E1425}">
      <dgm:prSet/>
      <dgm:spPr/>
      <dgm:t>
        <a:bodyPr/>
        <a:lstStyle/>
        <a:p>
          <a:endParaRPr lang="it-IT"/>
        </a:p>
      </dgm:t>
    </dgm:pt>
    <dgm:pt modelId="{500ADAAB-6C8B-432E-9A80-F9B5B5317E68}" type="pres">
      <dgm:prSet presAssocID="{A99293F1-77EB-4E37-A611-9E6AB3C71E85}" presName="linearFlow" presStyleCnt="0">
        <dgm:presLayoutVars>
          <dgm:dir/>
          <dgm:resizeHandles val="exact"/>
        </dgm:presLayoutVars>
      </dgm:prSet>
      <dgm:spPr/>
    </dgm:pt>
    <dgm:pt modelId="{77987FCB-2F65-4458-A9DD-8CBF56F83B4D}" type="pres">
      <dgm:prSet presAssocID="{4CB0B089-9284-49F7-889D-3EE925D8FE5C}" presName="composite" presStyleCnt="0"/>
      <dgm:spPr/>
    </dgm:pt>
    <dgm:pt modelId="{756C198E-0DED-412F-9ACB-2D089372EE10}" type="pres">
      <dgm:prSet presAssocID="{4CB0B089-9284-49F7-889D-3EE925D8FE5C}" presName="imgShp" presStyleLbl="fgImgPlac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6089B1"/>
          </a:solidFill>
        </a:ln>
      </dgm:spPr>
    </dgm:pt>
    <dgm:pt modelId="{64E83FC1-0187-43C2-B16D-BAACFC7B356F}" type="pres">
      <dgm:prSet presAssocID="{4CB0B089-9284-49F7-889D-3EE925D8FE5C}" presName="txShp" presStyleLbl="node1" presStyleIdx="0" presStyleCnt="3">
        <dgm:presLayoutVars>
          <dgm:bulletEnabled val="1"/>
        </dgm:presLayoutVars>
      </dgm:prSet>
      <dgm:spPr/>
    </dgm:pt>
    <dgm:pt modelId="{1587DA93-A1A1-4A7B-82A6-DCE96A69193D}" type="pres">
      <dgm:prSet presAssocID="{AECAC761-96A0-43A6-A85E-D69E77AAC82E}" presName="spacing" presStyleCnt="0"/>
      <dgm:spPr/>
    </dgm:pt>
    <dgm:pt modelId="{5AE2906A-4590-4B2E-B2B4-1EC4121A3FE0}" type="pres">
      <dgm:prSet presAssocID="{27E55316-6393-4187-9920-132F2F5FC558}" presName="composite" presStyleCnt="0"/>
      <dgm:spPr/>
    </dgm:pt>
    <dgm:pt modelId="{BFEC2BB7-BB09-4EDC-B562-3E36B5EED04B}" type="pres">
      <dgm:prSet presAssocID="{27E55316-6393-4187-9920-132F2F5FC558}" presName="imgShp" presStyleLbl="fgImgPlace1" presStyleIdx="1" presStyleCnt="3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solidFill>
            <a:srgbClr val="00B050"/>
          </a:solidFill>
        </a:ln>
      </dgm:spPr>
    </dgm:pt>
    <dgm:pt modelId="{9B8E5253-5B34-44C0-AE8C-166F9F5190A4}" type="pres">
      <dgm:prSet presAssocID="{27E55316-6393-4187-9920-132F2F5FC558}" presName="txShp" presStyleLbl="node1" presStyleIdx="1" presStyleCnt="3">
        <dgm:presLayoutVars>
          <dgm:bulletEnabled val="1"/>
        </dgm:presLayoutVars>
      </dgm:prSet>
      <dgm:spPr/>
    </dgm:pt>
    <dgm:pt modelId="{712B252F-6CDD-435A-BA87-D2228E78C03A}" type="pres">
      <dgm:prSet presAssocID="{99A92113-30B5-43D9-A6F5-3044FEA11CBA}" presName="spacing" presStyleCnt="0"/>
      <dgm:spPr/>
    </dgm:pt>
    <dgm:pt modelId="{A48FAF1C-6DAD-4CB9-B765-A439BFBA585B}" type="pres">
      <dgm:prSet presAssocID="{93DC3B9C-3AEF-4C0A-8DC0-29C8C9191102}" presName="composite" presStyleCnt="0"/>
      <dgm:spPr/>
    </dgm:pt>
    <dgm:pt modelId="{16A9F0C2-B096-403E-BE3D-2A1210A9DAF5}" type="pres">
      <dgm:prSet presAssocID="{93DC3B9C-3AEF-4C0A-8DC0-29C8C9191102}" presName="imgShp" presStyleLbl="fgImgPlace1" presStyleIdx="2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>
          <a:solidFill>
            <a:schemeClr val="accent6">
              <a:lumMod val="75000"/>
            </a:schemeClr>
          </a:solidFill>
        </a:ln>
      </dgm:spPr>
    </dgm:pt>
    <dgm:pt modelId="{6278891D-CA54-445B-BB20-C8EB743289D7}" type="pres">
      <dgm:prSet presAssocID="{93DC3B9C-3AEF-4C0A-8DC0-29C8C9191102}" presName="txShp" presStyleLbl="node1" presStyleIdx="2" presStyleCnt="3">
        <dgm:presLayoutVars>
          <dgm:bulletEnabled val="1"/>
        </dgm:presLayoutVars>
      </dgm:prSet>
      <dgm:spPr/>
    </dgm:pt>
  </dgm:ptLst>
  <dgm:cxnLst>
    <dgm:cxn modelId="{23326527-5156-4076-8ABE-9470DB5E1425}" srcId="{A99293F1-77EB-4E37-A611-9E6AB3C71E85}" destId="{4CB0B089-9284-49F7-889D-3EE925D8FE5C}" srcOrd="0" destOrd="0" parTransId="{3AC53EB8-A8D0-4425-B25A-773B4BB3B357}" sibTransId="{AECAC761-96A0-43A6-A85E-D69E77AAC82E}"/>
    <dgm:cxn modelId="{CA1C3D29-6499-4634-92AB-4A2F211365F4}" type="presOf" srcId="{A99293F1-77EB-4E37-A611-9E6AB3C71E85}" destId="{500ADAAB-6C8B-432E-9A80-F9B5B5317E68}" srcOrd="0" destOrd="0" presId="urn:microsoft.com/office/officeart/2005/8/layout/vList3"/>
    <dgm:cxn modelId="{45C0C63E-8352-4D89-8CD9-11946DC15F4C}" srcId="{A99293F1-77EB-4E37-A611-9E6AB3C71E85}" destId="{93DC3B9C-3AEF-4C0A-8DC0-29C8C9191102}" srcOrd="2" destOrd="0" parTransId="{F0852B72-C424-40A4-A312-6D032E5CEBA1}" sibTransId="{4EAA53FF-56BB-4421-B354-1A99852CB2F7}"/>
    <dgm:cxn modelId="{A1DCB65A-4308-4619-B346-81EF95BB6A70}" type="presOf" srcId="{4CB0B089-9284-49F7-889D-3EE925D8FE5C}" destId="{64E83FC1-0187-43C2-B16D-BAACFC7B356F}" srcOrd="0" destOrd="0" presId="urn:microsoft.com/office/officeart/2005/8/layout/vList3"/>
    <dgm:cxn modelId="{0C9883B8-CD04-40D6-957D-FD327E9D6CA5}" type="presOf" srcId="{27E55316-6393-4187-9920-132F2F5FC558}" destId="{9B8E5253-5B34-44C0-AE8C-166F9F5190A4}" srcOrd="0" destOrd="0" presId="urn:microsoft.com/office/officeart/2005/8/layout/vList3"/>
    <dgm:cxn modelId="{2DFB97B9-B130-4FB8-890E-3F3BD3A5ADF0}" type="presOf" srcId="{93DC3B9C-3AEF-4C0A-8DC0-29C8C9191102}" destId="{6278891D-CA54-445B-BB20-C8EB743289D7}" srcOrd="0" destOrd="0" presId="urn:microsoft.com/office/officeart/2005/8/layout/vList3"/>
    <dgm:cxn modelId="{45356BDC-1C0F-4555-886C-57B19ED8C64A}" srcId="{A99293F1-77EB-4E37-A611-9E6AB3C71E85}" destId="{27E55316-6393-4187-9920-132F2F5FC558}" srcOrd="1" destOrd="0" parTransId="{320053CA-1283-496C-9A91-13501E542EDE}" sibTransId="{99A92113-30B5-43D9-A6F5-3044FEA11CBA}"/>
    <dgm:cxn modelId="{D1F9098C-51A2-456F-868A-36182C3237DB}" type="presParOf" srcId="{500ADAAB-6C8B-432E-9A80-F9B5B5317E68}" destId="{77987FCB-2F65-4458-A9DD-8CBF56F83B4D}" srcOrd="0" destOrd="0" presId="urn:microsoft.com/office/officeart/2005/8/layout/vList3"/>
    <dgm:cxn modelId="{B75A4B97-7BDE-484C-BAB8-ECC0D9FB7B76}" type="presParOf" srcId="{77987FCB-2F65-4458-A9DD-8CBF56F83B4D}" destId="{756C198E-0DED-412F-9ACB-2D089372EE10}" srcOrd="0" destOrd="0" presId="urn:microsoft.com/office/officeart/2005/8/layout/vList3"/>
    <dgm:cxn modelId="{7DAE52A4-77B1-41D3-BDD0-8D9AFA01258F}" type="presParOf" srcId="{77987FCB-2F65-4458-A9DD-8CBF56F83B4D}" destId="{64E83FC1-0187-43C2-B16D-BAACFC7B356F}" srcOrd="1" destOrd="0" presId="urn:microsoft.com/office/officeart/2005/8/layout/vList3"/>
    <dgm:cxn modelId="{6296B7D7-D510-44B3-9AC9-05254D75316A}" type="presParOf" srcId="{500ADAAB-6C8B-432E-9A80-F9B5B5317E68}" destId="{1587DA93-A1A1-4A7B-82A6-DCE96A69193D}" srcOrd="1" destOrd="0" presId="urn:microsoft.com/office/officeart/2005/8/layout/vList3"/>
    <dgm:cxn modelId="{A5B9C308-D33C-4972-B5B2-4A5FF9F60A0F}" type="presParOf" srcId="{500ADAAB-6C8B-432E-9A80-F9B5B5317E68}" destId="{5AE2906A-4590-4B2E-B2B4-1EC4121A3FE0}" srcOrd="2" destOrd="0" presId="urn:microsoft.com/office/officeart/2005/8/layout/vList3"/>
    <dgm:cxn modelId="{BEAC95E8-A64E-4F36-B4C6-279DDAB33EC5}" type="presParOf" srcId="{5AE2906A-4590-4B2E-B2B4-1EC4121A3FE0}" destId="{BFEC2BB7-BB09-4EDC-B562-3E36B5EED04B}" srcOrd="0" destOrd="0" presId="urn:microsoft.com/office/officeart/2005/8/layout/vList3"/>
    <dgm:cxn modelId="{55EF0761-24C2-4D18-BE43-BCF00BA399EE}" type="presParOf" srcId="{5AE2906A-4590-4B2E-B2B4-1EC4121A3FE0}" destId="{9B8E5253-5B34-44C0-AE8C-166F9F5190A4}" srcOrd="1" destOrd="0" presId="urn:microsoft.com/office/officeart/2005/8/layout/vList3"/>
    <dgm:cxn modelId="{D06F7E9D-40C0-4A9B-B4E5-EF7E60183E06}" type="presParOf" srcId="{500ADAAB-6C8B-432E-9A80-F9B5B5317E68}" destId="{712B252F-6CDD-435A-BA87-D2228E78C03A}" srcOrd="3" destOrd="0" presId="urn:microsoft.com/office/officeart/2005/8/layout/vList3"/>
    <dgm:cxn modelId="{F63E13F2-7878-4E8E-8423-1957F020202B}" type="presParOf" srcId="{500ADAAB-6C8B-432E-9A80-F9B5B5317E68}" destId="{A48FAF1C-6DAD-4CB9-B765-A439BFBA585B}" srcOrd="4" destOrd="0" presId="urn:microsoft.com/office/officeart/2005/8/layout/vList3"/>
    <dgm:cxn modelId="{83520B2A-F00D-4DCD-BF0D-958346FEE186}" type="presParOf" srcId="{A48FAF1C-6DAD-4CB9-B765-A439BFBA585B}" destId="{16A9F0C2-B096-403E-BE3D-2A1210A9DAF5}" srcOrd="0" destOrd="0" presId="urn:microsoft.com/office/officeart/2005/8/layout/vList3"/>
    <dgm:cxn modelId="{1319F61D-CDB2-434B-8C6D-2C576D17CE49}" type="presParOf" srcId="{A48FAF1C-6DAD-4CB9-B765-A439BFBA585B}" destId="{6278891D-CA54-445B-BB20-C8EB743289D7}" srcOrd="1" destOrd="0" presId="urn:microsoft.com/office/officeart/2005/8/layout/vList3"/>
  </dgm:cxnLst>
  <dgm:bg>
    <a:solidFill>
      <a:srgbClr val="EDEFF3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83FC1-0187-43C2-B16D-BAACFC7B356F}">
      <dsp:nvSpPr>
        <dsp:cNvPr id="0" name=""/>
        <dsp:cNvSpPr/>
      </dsp:nvSpPr>
      <dsp:spPr>
        <a:xfrm rot="10800000">
          <a:off x="2574456" y="3556"/>
          <a:ext cx="8411718" cy="182286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3832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1- Programmazione e investimenti sulle competenze</a:t>
          </a:r>
          <a:endParaRPr lang="it-IT" sz="3500" kern="1200" dirty="0"/>
        </a:p>
      </dsp:txBody>
      <dsp:txXfrm rot="10800000">
        <a:off x="3030171" y="3556"/>
        <a:ext cx="7956003" cy="1822862"/>
      </dsp:txXfrm>
    </dsp:sp>
    <dsp:sp modelId="{756C198E-0DED-412F-9ACB-2D089372EE10}">
      <dsp:nvSpPr>
        <dsp:cNvPr id="0" name=""/>
        <dsp:cNvSpPr/>
      </dsp:nvSpPr>
      <dsp:spPr>
        <a:xfrm>
          <a:off x="1663025" y="3556"/>
          <a:ext cx="1822862" cy="1822862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6089B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B8E5253-5B34-44C0-AE8C-166F9F5190A4}">
      <dsp:nvSpPr>
        <dsp:cNvPr id="0" name=""/>
        <dsp:cNvSpPr/>
      </dsp:nvSpPr>
      <dsp:spPr>
        <a:xfrm rot="10800000">
          <a:off x="2574456" y="2370556"/>
          <a:ext cx="8411718" cy="1822862"/>
        </a:xfrm>
        <a:prstGeom prst="homePlat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3832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2- Valorizzazione del capitale umano</a:t>
          </a:r>
          <a:endParaRPr lang="it-IT" sz="3500" kern="1200" dirty="0"/>
        </a:p>
      </dsp:txBody>
      <dsp:txXfrm rot="10800000">
        <a:off x="3030171" y="2370556"/>
        <a:ext cx="7956003" cy="1822862"/>
      </dsp:txXfrm>
    </dsp:sp>
    <dsp:sp modelId="{BFEC2BB7-BB09-4EDC-B562-3E36B5EED04B}">
      <dsp:nvSpPr>
        <dsp:cNvPr id="0" name=""/>
        <dsp:cNvSpPr/>
      </dsp:nvSpPr>
      <dsp:spPr>
        <a:xfrm>
          <a:off x="1663025" y="2370556"/>
          <a:ext cx="1822862" cy="1822862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38100" cap="flat" cmpd="sng" algn="ctr">
          <a:solidFill>
            <a:srgbClr val="00B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278891D-CA54-445B-BB20-C8EB743289D7}">
      <dsp:nvSpPr>
        <dsp:cNvPr id="0" name=""/>
        <dsp:cNvSpPr/>
      </dsp:nvSpPr>
      <dsp:spPr>
        <a:xfrm rot="10800000">
          <a:off x="2574456" y="4737557"/>
          <a:ext cx="8411718" cy="1822862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3832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3- Innovazione come leva per ridurre 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la pressione sul personale sanitario</a:t>
          </a:r>
          <a:endParaRPr lang="it-IT" sz="3500" kern="1200" dirty="0"/>
        </a:p>
      </dsp:txBody>
      <dsp:txXfrm rot="10800000">
        <a:off x="3030171" y="4737557"/>
        <a:ext cx="7956003" cy="1822862"/>
      </dsp:txXfrm>
    </dsp:sp>
    <dsp:sp modelId="{16A9F0C2-B096-403E-BE3D-2A1210A9DAF5}">
      <dsp:nvSpPr>
        <dsp:cNvPr id="0" name=""/>
        <dsp:cNvSpPr/>
      </dsp:nvSpPr>
      <dsp:spPr>
        <a:xfrm>
          <a:off x="1663025" y="4737557"/>
          <a:ext cx="1822862" cy="1822862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 w="38100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BFC1F-B9B7-42D6-950B-D147B501D71E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55D29-70D6-448E-8A07-1EDE9CAF9DE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94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Entro ora nel perimetro del progetto. Il Technical Support Instrument è lo strumento con cui la Commissione europea sostiene gli Stati membri su riforme e capacità amministrativa. Nel nostro caso l’oggetto è duplice: da un lato la “forza lavoro” del Servizio sanitario, dall’altro un lavoro più trasversale sull’uso intelligente delle risorse e sugli investimenti.</a:t>
            </a:r>
            <a:br>
              <a:rPr lang="it-IT" dirty="0"/>
            </a:br>
            <a:r>
              <a:rPr lang="it-IT" dirty="0"/>
              <a:t>Lo dico perché le due cose sono connesse: se vogliamo rendere sostenibile il personale, dobbiamo agire su norme, organizzazione e percorsi professionali, ma anche su come riduciamo sprechi di tempo e ridondanze nei processi e su come intercettiamo risorse utili a finanziare riforme e sperimentazioni.</a:t>
            </a:r>
            <a:br>
              <a:rPr lang="it-IT" dirty="0"/>
            </a:br>
            <a:r>
              <a:rPr lang="it-IT" dirty="0"/>
              <a:t>In questa logica l’“hub” di risorse europee è un tassello: non sostituisce le politiche nazionali e regionali, ma le rende più solide, aiutando a collegare priorità, strumenti e opportunità di finanziamento.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55D29-70D6-448E-8A07-1EDE9CAF9D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18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 partire da questa cornice, la domanda operativa è: su quali leve conviene concentrarsi e con quale sequenza. L’</a:t>
            </a:r>
            <a:r>
              <a:rPr lang="it-IT" dirty="0" err="1"/>
              <a:t>Inception</a:t>
            </a:r>
            <a:r>
              <a:rPr lang="it-IT" dirty="0"/>
              <a:t> Report propone un’impostazione in sei aree strategiche. Io le richiamo rapidamente perché sono la mappa che useranno i gruppi di lavoro. </a:t>
            </a:r>
            <a:r>
              <a:rPr lang="it-IT"/>
              <a:t>L’obiettivo oggi non è scegliere già le priorità, ma dare un linguaggio comune e chiarire cosa ci aspettiamo dai gruppi nelle due giornate</a:t>
            </a:r>
          </a:p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55D29-70D6-448E-8A07-1EDE9CAF9D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3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fi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fif"/><Relationship Id="rId7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fif"/><Relationship Id="rId7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fif"/><Relationship Id="rId7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quare with white border&#10;&#10;AI-generated content may be incorrect.">
            <a:extLst>
              <a:ext uri="{FF2B5EF4-FFF2-40B4-BE49-F238E27FC236}">
                <a16:creationId xmlns:a16="http://schemas.microsoft.com/office/drawing/2014/main" id="{A90BE7BC-ED8C-AD3C-65D8-843A1D6C58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pic>
        <p:nvPicPr>
          <p:cNvPr id="8" name="Picture 7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C0D90B0D-9828-0344-7C8E-52A417A378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4596" y="9686869"/>
            <a:ext cx="1629994" cy="52653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D04E323-F680-8BFB-933C-01334EECAF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415" y="9715277"/>
            <a:ext cx="1156911" cy="54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logo with a star and a wreath&#10;&#10;AI-generated content may be incorrect.">
            <a:extLst>
              <a:ext uri="{FF2B5EF4-FFF2-40B4-BE49-F238E27FC236}">
                <a16:creationId xmlns:a16="http://schemas.microsoft.com/office/drawing/2014/main" id="{3DEF7A0F-AA6D-E86B-9E78-D53105796B2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38696" y="9686869"/>
            <a:ext cx="1437770" cy="547981"/>
          </a:xfrm>
          <a:prstGeom prst="rect">
            <a:avLst/>
          </a:prstGeom>
        </p:spPr>
      </p:pic>
      <p:pic>
        <p:nvPicPr>
          <p:cNvPr id="12" name="Picture 11" descr="A blue logo on a black background&#10;&#10;AI-generated content may be incorrect.">
            <a:extLst>
              <a:ext uri="{FF2B5EF4-FFF2-40B4-BE49-F238E27FC236}">
                <a16:creationId xmlns:a16="http://schemas.microsoft.com/office/drawing/2014/main" id="{D5FBCB26-7362-C12E-59E6-C730DACE5D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338937" y="9646230"/>
            <a:ext cx="1228736" cy="671300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CF63DA20-3E17-6138-0910-63A1661CB6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1837" y="9715277"/>
            <a:ext cx="1292939" cy="53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Blue text on a white background&#10;&#10;AI-generated content may be incorrect.">
            <a:extLst>
              <a:ext uri="{FF2B5EF4-FFF2-40B4-BE49-F238E27FC236}">
                <a16:creationId xmlns:a16="http://schemas.microsoft.com/office/drawing/2014/main" id="{51B82940-2CA8-05AA-D689-981213DA8AD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5567673" y="9701072"/>
            <a:ext cx="2684548" cy="5632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1" name="Picture 10" descr="A purple triangle with white background&#10;&#10;AI-generated content may be incorrect.">
            <a:extLst>
              <a:ext uri="{FF2B5EF4-FFF2-40B4-BE49-F238E27FC236}">
                <a16:creationId xmlns:a16="http://schemas.microsoft.com/office/drawing/2014/main" id="{27A6C055-86AC-1BD9-7DA2-911A3FF6A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5FD2F35-E5D9-9ADA-3267-D557B0B153B9}"/>
              </a:ext>
            </a:extLst>
          </p:cNvPr>
          <p:cNvGrpSpPr/>
          <p:nvPr userDrawn="1"/>
        </p:nvGrpSpPr>
        <p:grpSpPr>
          <a:xfrm>
            <a:off x="253132" y="9093456"/>
            <a:ext cx="12982457" cy="801569"/>
            <a:chOff x="253132" y="9093456"/>
            <a:chExt cx="12982457" cy="801569"/>
          </a:xfrm>
        </p:grpSpPr>
        <p:pic>
          <p:nvPicPr>
            <p:cNvPr id="12" name="Picture 11" descr="A yellow sign with black text&#10;&#10;AI-generated content may be incorrect.">
              <a:extLst>
                <a:ext uri="{FF2B5EF4-FFF2-40B4-BE49-F238E27FC236}">
                  <a16:creationId xmlns:a16="http://schemas.microsoft.com/office/drawing/2014/main" id="{A4B71A9E-A34B-B490-E133-B0B54B0FAB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53132" y="9093456"/>
              <a:ext cx="2337668" cy="755137"/>
            </a:xfrm>
            <a:prstGeom prst="rect">
              <a:avLst/>
            </a:prstGeom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6897D1F6-FF4A-6249-3A7F-31A83F8A918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585" y="9093456"/>
              <a:ext cx="1597033" cy="755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A logo with a star and a wreath&#10;&#10;AI-generated content may be incorrect.">
              <a:extLst>
                <a:ext uri="{FF2B5EF4-FFF2-40B4-BE49-F238E27FC236}">
                  <a16:creationId xmlns:a16="http://schemas.microsoft.com/office/drawing/2014/main" id="{D181C68A-AEC2-552C-984D-2D7AF60770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548205" y="9162129"/>
              <a:ext cx="1761327" cy="671299"/>
            </a:xfrm>
            <a:prstGeom prst="rect">
              <a:avLst/>
            </a:prstGeom>
          </p:spPr>
        </p:pic>
        <p:pic>
          <p:nvPicPr>
            <p:cNvPr id="15" name="Picture 14" descr="A blue logo on a black background&#10;&#10;AI-generated content may be incorrect.">
              <a:extLst>
                <a:ext uri="{FF2B5EF4-FFF2-40B4-BE49-F238E27FC236}">
                  <a16:creationId xmlns:a16="http://schemas.microsoft.com/office/drawing/2014/main" id="{08C35000-194B-8CA0-0564-D5BD11366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182641" y="9093456"/>
              <a:ext cx="1467178" cy="801569"/>
            </a:xfrm>
            <a:prstGeom prst="rect">
              <a:avLst/>
            </a:prstGeom>
          </p:spPr>
        </p:pic>
        <p:pic>
          <p:nvPicPr>
            <p:cNvPr id="16" name="Picture 5">
              <a:extLst>
                <a:ext uri="{FF2B5EF4-FFF2-40B4-BE49-F238E27FC236}">
                  <a16:creationId xmlns:a16="http://schemas.microsoft.com/office/drawing/2014/main" id="{DECD16C5-E334-D2FE-9F5F-F64D9380DA9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7483" y="9162130"/>
              <a:ext cx="1659613" cy="686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Blue text on a white background&#10;&#10;AI-generated content may be incorrect.">
              <a:extLst>
                <a:ext uri="{FF2B5EF4-FFF2-40B4-BE49-F238E27FC236}">
                  <a16:creationId xmlns:a16="http://schemas.microsoft.com/office/drawing/2014/main" id="{FCC0EE58-7EB1-77EC-332A-EE957B7F7F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9742199" y="9162129"/>
              <a:ext cx="3493390" cy="73289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A purple and white triangle&#10;&#10;AI-generated content may be incorrect.">
            <a:extLst>
              <a:ext uri="{FF2B5EF4-FFF2-40B4-BE49-F238E27FC236}">
                <a16:creationId xmlns:a16="http://schemas.microsoft.com/office/drawing/2014/main" id="{3DD78B9E-3114-8A49-C256-C2C5D7BC7D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744B216-67C6-90D9-5C12-B03073ECFA7B}"/>
              </a:ext>
            </a:extLst>
          </p:cNvPr>
          <p:cNvGrpSpPr/>
          <p:nvPr userDrawn="1"/>
        </p:nvGrpSpPr>
        <p:grpSpPr>
          <a:xfrm>
            <a:off x="5029200" y="9193475"/>
            <a:ext cx="12982457" cy="801569"/>
            <a:chOff x="253132" y="9093456"/>
            <a:chExt cx="12982457" cy="801569"/>
          </a:xfrm>
        </p:grpSpPr>
        <p:pic>
          <p:nvPicPr>
            <p:cNvPr id="9" name="Picture 8" descr="A yellow sign with black text&#10;&#10;AI-generated content may be incorrect.">
              <a:extLst>
                <a:ext uri="{FF2B5EF4-FFF2-40B4-BE49-F238E27FC236}">
                  <a16:creationId xmlns:a16="http://schemas.microsoft.com/office/drawing/2014/main" id="{AC820E99-1FF1-5F15-AF04-FB9D163C8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53132" y="9093456"/>
              <a:ext cx="2337668" cy="755137"/>
            </a:xfrm>
            <a:prstGeom prst="rect">
              <a:avLst/>
            </a:prstGeom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A7CD7264-2C68-7066-137B-C74CD533CCB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585" y="9093456"/>
              <a:ext cx="1597033" cy="755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A logo with a star and a wreath&#10;&#10;AI-generated content may be incorrect.">
              <a:extLst>
                <a:ext uri="{FF2B5EF4-FFF2-40B4-BE49-F238E27FC236}">
                  <a16:creationId xmlns:a16="http://schemas.microsoft.com/office/drawing/2014/main" id="{99A40787-F336-2AFB-8B7B-2718821112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548205" y="9162129"/>
              <a:ext cx="1761327" cy="671299"/>
            </a:xfrm>
            <a:prstGeom prst="rect">
              <a:avLst/>
            </a:prstGeom>
          </p:spPr>
        </p:pic>
        <p:pic>
          <p:nvPicPr>
            <p:cNvPr id="12" name="Picture 11" descr="A blue logo on a black background&#10;&#10;AI-generated content may be incorrect.">
              <a:extLst>
                <a:ext uri="{FF2B5EF4-FFF2-40B4-BE49-F238E27FC236}">
                  <a16:creationId xmlns:a16="http://schemas.microsoft.com/office/drawing/2014/main" id="{60257153-C77A-69E6-D19C-DD7EB381B6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182641" y="9093456"/>
              <a:ext cx="1467178" cy="801569"/>
            </a:xfrm>
            <a:prstGeom prst="rect">
              <a:avLst/>
            </a:prstGeom>
          </p:spPr>
        </p:pic>
        <p:pic>
          <p:nvPicPr>
            <p:cNvPr id="13" name="Picture 5">
              <a:extLst>
                <a:ext uri="{FF2B5EF4-FFF2-40B4-BE49-F238E27FC236}">
                  <a16:creationId xmlns:a16="http://schemas.microsoft.com/office/drawing/2014/main" id="{E3029CF9-3AF3-B8BB-91A3-0F61CACBD5E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7483" y="9162130"/>
              <a:ext cx="1659613" cy="686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Blue text on a white background&#10;&#10;AI-generated content may be incorrect.">
              <a:extLst>
                <a:ext uri="{FF2B5EF4-FFF2-40B4-BE49-F238E27FC236}">
                  <a16:creationId xmlns:a16="http://schemas.microsoft.com/office/drawing/2014/main" id="{3DAAE3B4-330A-F163-9197-4352BA883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9742199" y="9162129"/>
              <a:ext cx="3493390" cy="73289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21BA582D-A599-2781-F2DB-665D3C126876}"/>
              </a:ext>
            </a:extLst>
          </p:cNvPr>
          <p:cNvSpPr txBox="1"/>
          <p:nvPr/>
        </p:nvSpPr>
        <p:spPr>
          <a:xfrm>
            <a:off x="4572000" y="11313336"/>
            <a:ext cx="11311173" cy="177125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247"/>
              </a:lnSpc>
            </a:pPr>
            <a:endParaRPr/>
          </a:p>
        </p:txBody>
      </p:sp>
      <p:grpSp>
        <p:nvGrpSpPr>
          <p:cNvPr id="18" name="Group 7">
            <a:extLst>
              <a:ext uri="{FF2B5EF4-FFF2-40B4-BE49-F238E27FC236}">
                <a16:creationId xmlns:a16="http://schemas.microsoft.com/office/drawing/2014/main" id="{8E3EFFF6-C204-9273-8622-AD5AF4D6B203}"/>
              </a:ext>
            </a:extLst>
          </p:cNvPr>
          <p:cNvGrpSpPr/>
          <p:nvPr userDrawn="1"/>
        </p:nvGrpSpPr>
        <p:grpSpPr>
          <a:xfrm>
            <a:off x="12626174" y="0"/>
            <a:ext cx="5661826" cy="3806833"/>
            <a:chOff x="0" y="0"/>
            <a:chExt cx="1930400" cy="1297940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8138BAAD-8171-92C9-54DF-99236A485E87}"/>
                </a:ext>
              </a:extLst>
            </p:cNvPr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" name="Picture 22" descr="A purple and blue triangle&#10;&#10;AI-generated content may be incorrect.">
            <a:extLst>
              <a:ext uri="{FF2B5EF4-FFF2-40B4-BE49-F238E27FC236}">
                <a16:creationId xmlns:a16="http://schemas.microsoft.com/office/drawing/2014/main" id="{9F32A34B-275D-59F0-1F66-41E80C103C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-41279"/>
            <a:ext cx="18285714" cy="1028571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077E7A4-C8E9-6399-1BA5-803D018A3DDE}"/>
              </a:ext>
            </a:extLst>
          </p:cNvPr>
          <p:cNvGrpSpPr/>
          <p:nvPr userDrawn="1"/>
        </p:nvGrpSpPr>
        <p:grpSpPr>
          <a:xfrm>
            <a:off x="429491" y="9105900"/>
            <a:ext cx="13800998" cy="801569"/>
            <a:chOff x="253132" y="9093456"/>
            <a:chExt cx="13800998" cy="801569"/>
          </a:xfrm>
        </p:grpSpPr>
        <p:pic>
          <p:nvPicPr>
            <p:cNvPr id="14" name="Picture 13" descr="A yellow sign with black text&#10;&#10;AI-generated content may be incorrect.">
              <a:extLst>
                <a:ext uri="{FF2B5EF4-FFF2-40B4-BE49-F238E27FC236}">
                  <a16:creationId xmlns:a16="http://schemas.microsoft.com/office/drawing/2014/main" id="{220F16E1-5629-0B50-1D4E-84C0AE1FEE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53132" y="9093456"/>
              <a:ext cx="2337668" cy="755137"/>
            </a:xfrm>
            <a:prstGeom prst="rect">
              <a:avLst/>
            </a:prstGeom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77F858F2-5E1B-F490-C39C-F1BE0841A3F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029" y="9093456"/>
              <a:ext cx="1597033" cy="755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A logo with a star and a wreath&#10;&#10;AI-generated content may be incorrect.">
              <a:extLst>
                <a:ext uri="{FF2B5EF4-FFF2-40B4-BE49-F238E27FC236}">
                  <a16:creationId xmlns:a16="http://schemas.microsoft.com/office/drawing/2014/main" id="{B9EABB42-F3D3-DAD9-9DD6-B99DE1C63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732694" y="9162129"/>
              <a:ext cx="1761327" cy="671299"/>
            </a:xfrm>
            <a:prstGeom prst="rect">
              <a:avLst/>
            </a:prstGeom>
          </p:spPr>
        </p:pic>
        <p:pic>
          <p:nvPicPr>
            <p:cNvPr id="17" name="Picture 16" descr="A blue logo on a black background&#10;&#10;AI-generated content may be incorrect.">
              <a:extLst>
                <a:ext uri="{FF2B5EF4-FFF2-40B4-BE49-F238E27FC236}">
                  <a16:creationId xmlns:a16="http://schemas.microsoft.com/office/drawing/2014/main" id="{3A042192-09FE-4DF6-1B47-84FAA177C7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817098" y="9093456"/>
              <a:ext cx="1467178" cy="801569"/>
            </a:xfrm>
            <a:prstGeom prst="rect">
              <a:avLst/>
            </a:prstGeom>
          </p:spPr>
        </p:pic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9CCC7492-25E0-8AEB-F121-A751677723D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5753" y="9146964"/>
              <a:ext cx="1659613" cy="686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Blue text on a white background&#10;&#10;AI-generated content may be incorrect.">
              <a:extLst>
                <a:ext uri="{FF2B5EF4-FFF2-40B4-BE49-F238E27FC236}">
                  <a16:creationId xmlns:a16="http://schemas.microsoft.com/office/drawing/2014/main" id="{7008C17F-FAE7-73EB-FE59-2965DC8C64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0560740" y="9162129"/>
              <a:ext cx="3493390" cy="73289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4ACA4344-8BC8-D17A-0085-6CCF9A5B2D13}"/>
              </a:ext>
            </a:extLst>
          </p:cNvPr>
          <p:cNvSpPr txBox="1"/>
          <p:nvPr/>
        </p:nvSpPr>
        <p:spPr>
          <a:xfrm>
            <a:off x="496229" y="1191149"/>
            <a:ext cx="7888561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70"/>
              </a:lnSpc>
            </a:pPr>
            <a:r>
              <a:rPr lang="en-US" sz="4800" b="1" spc="-105" dirty="0">
                <a:solidFill>
                  <a:srgbClr val="3F85A4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TSI Project ‘EU Health Hub – Investing in resilient health systems’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C8783097-0CAE-9CCB-0786-7483F52CDAE4}"/>
              </a:ext>
            </a:extLst>
          </p:cNvPr>
          <p:cNvSpPr txBox="1"/>
          <p:nvPr/>
        </p:nvSpPr>
        <p:spPr>
          <a:xfrm>
            <a:off x="496229" y="3321985"/>
            <a:ext cx="10247971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Montserrat Semi-Bold Bold" panose="020B0604020202020204" charset="0"/>
              </a:rPr>
              <a:t>First cluster meeting between Spain and Italy &amp; Capacity Building Workshop for EU instruments :</a:t>
            </a:r>
          </a:p>
          <a:p>
            <a:r>
              <a:rPr lang="en-US" sz="3600" b="1" dirty="0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Introduction and presentation of the multi-country TSI project: Impetus, challenges and expectations of the Italian and Spanish TSI projects</a:t>
            </a:r>
            <a:endParaRPr lang="en-US" sz="3600" dirty="0">
              <a:solidFill>
                <a:srgbClr val="002060"/>
              </a:solidFill>
              <a:latin typeface="Montserrat Semi-Bold Bold" panose="020B0604020202020204" charset="0"/>
              <a:sym typeface="Montserrat Semi-Bold Bold"/>
            </a:endParaRP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AF98B634-ADB4-2E1B-305C-651703C3DB5D}"/>
              </a:ext>
            </a:extLst>
          </p:cNvPr>
          <p:cNvGrpSpPr/>
          <p:nvPr/>
        </p:nvGrpSpPr>
        <p:grpSpPr>
          <a:xfrm>
            <a:off x="457200" y="7200900"/>
            <a:ext cx="6019800" cy="1554426"/>
            <a:chOff x="155306" y="-70510"/>
            <a:chExt cx="11304181" cy="1529611"/>
          </a:xfrm>
        </p:grpSpPr>
        <p:sp>
          <p:nvSpPr>
            <p:cNvPr id="4" name="Freeform 13">
              <a:extLst>
                <a:ext uri="{FF2B5EF4-FFF2-40B4-BE49-F238E27FC236}">
                  <a16:creationId xmlns:a16="http://schemas.microsoft.com/office/drawing/2014/main" id="{0BF3670E-8AEA-B005-D52D-DF71AFCA7B45}"/>
                </a:ext>
              </a:extLst>
            </p:cNvPr>
            <p:cNvSpPr/>
            <p:nvPr/>
          </p:nvSpPr>
          <p:spPr>
            <a:xfrm>
              <a:off x="155306" y="-70510"/>
              <a:ext cx="11304181" cy="1529611"/>
            </a:xfrm>
            <a:custGeom>
              <a:avLst/>
              <a:gdLst/>
              <a:ahLst/>
              <a:cxnLst/>
              <a:rect l="l" t="t" r="r" b="b"/>
              <a:pathLst>
                <a:path w="11304181" h="1529611">
                  <a:moveTo>
                    <a:pt x="0" y="0"/>
                  </a:moveTo>
                  <a:lnTo>
                    <a:pt x="11304181" y="0"/>
                  </a:lnTo>
                  <a:lnTo>
                    <a:pt x="11304181" y="1529611"/>
                  </a:lnTo>
                  <a:lnTo>
                    <a:pt x="0" y="1529611"/>
                  </a:lnTo>
                  <a:close/>
                </a:path>
              </a:pathLst>
            </a:custGeom>
            <a:solidFill>
              <a:srgbClr val="E6348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14">
            <a:extLst>
              <a:ext uri="{FF2B5EF4-FFF2-40B4-BE49-F238E27FC236}">
                <a16:creationId xmlns:a16="http://schemas.microsoft.com/office/drawing/2014/main" id="{F86FEE6A-D5E5-DA52-C2A7-073FD89BFCA1}"/>
              </a:ext>
            </a:extLst>
          </p:cNvPr>
          <p:cNvSpPr txBox="1"/>
          <p:nvPr/>
        </p:nvSpPr>
        <p:spPr>
          <a:xfrm>
            <a:off x="685800" y="7399396"/>
            <a:ext cx="5791200" cy="1157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507" spc="-5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ES-IT Cluster meeting &amp; Capacity Building Workshop, </a:t>
            </a:r>
            <a:endParaRPr lang="en-US" sz="1000" spc="-5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en-US" sz="2507" spc="-5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29-30/01/2026 Madrid, Spain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192E8B87-89A0-42A5-8CC9-AB57BF17EF3D}"/>
              </a:ext>
            </a:extLst>
          </p:cNvPr>
          <p:cNvSpPr txBox="1">
            <a:spLocks/>
          </p:cNvSpPr>
          <p:nvPr/>
        </p:nvSpPr>
        <p:spPr>
          <a:xfrm>
            <a:off x="7086600" y="7375823"/>
            <a:ext cx="5638800" cy="1379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i="1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Mariella Mainolfi</a:t>
            </a:r>
          </a:p>
          <a:p>
            <a:r>
              <a:rPr lang="en-US" sz="2000" b="1" i="1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Direttore Generale delle Professioni Sanitarie e delle Politiche in favore del SSN</a:t>
            </a:r>
          </a:p>
          <a:p>
            <a:endParaRPr lang="it-IT" sz="2000" b="1" dirty="0">
              <a:solidFill>
                <a:srgbClr val="455E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636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EEC8D137-67BB-4588-A8D8-4ACE6E2A2A11}"/>
              </a:ext>
            </a:extLst>
          </p:cNvPr>
          <p:cNvSpPr/>
          <p:nvPr/>
        </p:nvSpPr>
        <p:spPr>
          <a:xfrm>
            <a:off x="4915697" y="1687556"/>
            <a:ext cx="12935594" cy="68832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C78CDF6-DFCD-4E4D-A1F2-DC66A24950A4}"/>
              </a:ext>
            </a:extLst>
          </p:cNvPr>
          <p:cNvSpPr/>
          <p:nvPr/>
        </p:nvSpPr>
        <p:spPr>
          <a:xfrm>
            <a:off x="5029200" y="3683151"/>
            <a:ext cx="6460423" cy="1631216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it-IT" sz="2000" b="1" dirty="0">
              <a:solidFill>
                <a:srgbClr val="3F94A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2000" b="1" dirty="0">
                <a:solidFill>
                  <a:srgbClr val="3F94A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Miglioramento della capacità del SSN di attrarre e trattenere il personale sanitario</a:t>
            </a:r>
          </a:p>
          <a:p>
            <a:pPr algn="ctr"/>
            <a:endParaRPr lang="it-IT" sz="2000" b="1" dirty="0">
              <a:solidFill>
                <a:srgbClr val="3F94A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it-IT" sz="2000" b="1" dirty="0">
              <a:solidFill>
                <a:srgbClr val="3F94A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5B7D9EE4-6A7F-4197-8E0E-6DA1C117C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171700"/>
            <a:ext cx="12305499" cy="14341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2800" b="1" spc="-100" dirty="0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L’obiettivo del Ministero: rafforzare la sostenibilità del sistema sanitario attraverso l’attuazione della riforma delle professioni sanitarie e gli investimenti sul personale</a:t>
            </a:r>
          </a:p>
        </p:txBody>
      </p:sp>
      <p:pic>
        <p:nvPicPr>
          <p:cNvPr id="6" name="Picture 10" descr="Un report per orientare le strategie di attrattività territoriale – Ervet  Emilia-Romagna Valorizzazione Economica del territorio">
            <a:extLst>
              <a:ext uri="{FF2B5EF4-FFF2-40B4-BE49-F238E27FC236}">
                <a16:creationId xmlns:a16="http://schemas.microsoft.com/office/drawing/2014/main" id="{4F82C338-30F5-43B3-8C17-5A311CC5C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072" y="4704767"/>
            <a:ext cx="127570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3D8ED2DA-6C12-492D-B548-A7B2C00E4A14}"/>
              </a:ext>
            </a:extLst>
          </p:cNvPr>
          <p:cNvSpPr/>
          <p:nvPr/>
        </p:nvSpPr>
        <p:spPr>
          <a:xfrm>
            <a:off x="11627932" y="3690039"/>
            <a:ext cx="5981408" cy="1631216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3F94A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Coordinamento degli investimenti attraverso la creazione di un polo (</a:t>
            </a:r>
            <a:r>
              <a:rPr lang="it-IT" sz="2000" b="1" dirty="0" err="1">
                <a:solidFill>
                  <a:srgbClr val="3F94A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Italian</a:t>
            </a:r>
            <a:r>
              <a:rPr lang="it-IT" sz="2000" b="1" dirty="0">
                <a:solidFill>
                  <a:srgbClr val="3F94A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Health </a:t>
            </a:r>
            <a:r>
              <a:rPr lang="it-IT" sz="2000" b="1" dirty="0" err="1">
                <a:solidFill>
                  <a:srgbClr val="3F94A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Investment</a:t>
            </a:r>
            <a:r>
              <a:rPr lang="it-IT" sz="2000" b="1" dirty="0">
                <a:solidFill>
                  <a:srgbClr val="3F94A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srgbClr val="3F94A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Hub</a:t>
            </a:r>
            <a:r>
              <a:rPr lang="it-IT" sz="2000" b="1" dirty="0">
                <a:solidFill>
                  <a:srgbClr val="3F94A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per integrare e orientare al meglio i fondi europei e nazionali (PNRR, FSE+, </a:t>
            </a:r>
            <a:r>
              <a:rPr lang="it-IT" sz="2000" b="1" dirty="0" err="1">
                <a:solidFill>
                  <a:srgbClr val="3F94A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React</a:t>
            </a:r>
            <a:r>
              <a:rPr lang="it-IT" sz="2000" b="1" dirty="0">
                <a:solidFill>
                  <a:srgbClr val="3F94A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-EU, </a:t>
            </a:r>
            <a:r>
              <a:rPr lang="it-IT" sz="2000" b="1" dirty="0" err="1">
                <a:solidFill>
                  <a:srgbClr val="3F94A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InvestEU</a:t>
            </a:r>
            <a:r>
              <a:rPr lang="it-IT" sz="2000" b="1" dirty="0">
                <a:solidFill>
                  <a:srgbClr val="3F94A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trasformandoli in azioni concrete</a:t>
            </a:r>
            <a:endParaRPr lang="it-IT" sz="2000" b="1" u="sng" dirty="0">
              <a:solidFill>
                <a:srgbClr val="3F94A5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F150CBB-0A1B-4657-A5B7-0B66C4DA555F}"/>
              </a:ext>
            </a:extLst>
          </p:cNvPr>
          <p:cNvSpPr/>
          <p:nvPr/>
        </p:nvSpPr>
        <p:spPr>
          <a:xfrm>
            <a:off x="8229600" y="6940457"/>
            <a:ext cx="6307789" cy="132343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3F94A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Rafforzare la cooperazione tra istituzioni nazionali, europee, regionali fino alle aziende sanitarie, con l’obiettivo di realizzare un Piano Nazionale per la </a:t>
            </a:r>
            <a:r>
              <a:rPr lang="it-IT" sz="2000" b="1" dirty="0" err="1">
                <a:solidFill>
                  <a:srgbClr val="3F94A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Governance</a:t>
            </a:r>
            <a:r>
              <a:rPr lang="it-IT" sz="2000" b="1" dirty="0">
                <a:solidFill>
                  <a:srgbClr val="3F94A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della forza lavoro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2F7EF53B-727B-4A8F-B427-5C391E4E0EE7}"/>
              </a:ext>
            </a:extLst>
          </p:cNvPr>
          <p:cNvCxnSpPr>
            <a:cxnSpLocks/>
          </p:cNvCxnSpPr>
          <p:nvPr/>
        </p:nvCxnSpPr>
        <p:spPr>
          <a:xfrm flipH="1">
            <a:off x="9380425" y="2427526"/>
            <a:ext cx="1449236" cy="1213869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E2DF9654-0F35-4442-9C26-4B371E7F29AA}"/>
              </a:ext>
            </a:extLst>
          </p:cNvPr>
          <p:cNvCxnSpPr>
            <a:cxnSpLocks/>
          </p:cNvCxnSpPr>
          <p:nvPr/>
        </p:nvCxnSpPr>
        <p:spPr>
          <a:xfrm>
            <a:off x="11938840" y="2497019"/>
            <a:ext cx="2009276" cy="1144376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La “Governance” nei fattori ESG: regole e patti chiari per diventare  davvero sostenibili - Impreseterritorio.org">
            <a:extLst>
              <a:ext uri="{FF2B5EF4-FFF2-40B4-BE49-F238E27FC236}">
                <a16:creationId xmlns:a16="http://schemas.microsoft.com/office/drawing/2014/main" id="{8787828C-A3A6-41E5-AD0C-2DD341CD4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8116" y="7637153"/>
            <a:ext cx="370050" cy="65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SVG, Vettoriale - Target, Mercato, Immagine Vettore Icona Obiettivo. Può  Essere Utilizzato Anche Per La SEO, Marketing Digitale, La Tecnologia.  Adatto Per L'uso Su Applicazioni Web, Applicazioni Mobili E Supporti Di  Stampa..">
            <a:extLst>
              <a:ext uri="{FF2B5EF4-FFF2-40B4-BE49-F238E27FC236}">
                <a16:creationId xmlns:a16="http://schemas.microsoft.com/office/drawing/2014/main" id="{EBC49B3B-3CD3-429B-909A-2D17D0FA2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661" y="1719008"/>
            <a:ext cx="1319923" cy="131992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BF0C5159-7578-44E4-85CA-85A695F2BB55}"/>
              </a:ext>
            </a:extLst>
          </p:cNvPr>
          <p:cNvCxnSpPr>
            <a:cxnSpLocks/>
          </p:cNvCxnSpPr>
          <p:nvPr/>
        </p:nvCxnSpPr>
        <p:spPr>
          <a:xfrm flipH="1" flipV="1">
            <a:off x="9144000" y="5381403"/>
            <a:ext cx="1566758" cy="986997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889D223E-13D7-4E8D-ADF3-0FF08DAD3E96}"/>
              </a:ext>
            </a:extLst>
          </p:cNvPr>
          <p:cNvCxnSpPr>
            <a:cxnSpLocks/>
          </p:cNvCxnSpPr>
          <p:nvPr/>
        </p:nvCxnSpPr>
        <p:spPr>
          <a:xfrm flipV="1">
            <a:off x="11822086" y="5434371"/>
            <a:ext cx="1791367" cy="934029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Le forme di coordinamento di Henry Mintzberg">
            <a:extLst>
              <a:ext uri="{FF2B5EF4-FFF2-40B4-BE49-F238E27FC236}">
                <a16:creationId xmlns:a16="http://schemas.microsoft.com/office/drawing/2014/main" id="{BB6AC1EA-94A2-4B8D-BBE7-2BF103EED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4317" y="4900988"/>
            <a:ext cx="855023" cy="48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ooperazione E Collegamento Del Gruppo Illustrazione Vettoriale -  Illustrazione di disegno, comunicazione: 105321035">
            <a:extLst>
              <a:ext uri="{FF2B5EF4-FFF2-40B4-BE49-F238E27FC236}">
                <a16:creationId xmlns:a16="http://schemas.microsoft.com/office/drawing/2014/main" id="{5EC85809-BA03-4246-A565-86BF84711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758" y="5607384"/>
            <a:ext cx="1111328" cy="111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530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uppo 102">
            <a:extLst>
              <a:ext uri="{FF2B5EF4-FFF2-40B4-BE49-F238E27FC236}">
                <a16:creationId xmlns:a16="http://schemas.microsoft.com/office/drawing/2014/main" id="{2BC5AD37-F4D3-4260-8516-5BE726A22D75}"/>
              </a:ext>
            </a:extLst>
          </p:cNvPr>
          <p:cNvGrpSpPr/>
          <p:nvPr/>
        </p:nvGrpSpPr>
        <p:grpSpPr>
          <a:xfrm>
            <a:off x="241606" y="2025986"/>
            <a:ext cx="7058940" cy="6546933"/>
            <a:chOff x="241606" y="2025986"/>
            <a:chExt cx="7058940" cy="6546933"/>
          </a:xfrm>
        </p:grpSpPr>
        <p:sp>
          <p:nvSpPr>
            <p:cNvPr id="102" name="Rettangolo 101">
              <a:extLst>
                <a:ext uri="{FF2B5EF4-FFF2-40B4-BE49-F238E27FC236}">
                  <a16:creationId xmlns:a16="http://schemas.microsoft.com/office/drawing/2014/main" id="{95A4A261-E43D-423B-8A52-3248E1084AB0}"/>
                </a:ext>
              </a:extLst>
            </p:cNvPr>
            <p:cNvSpPr/>
            <p:nvPr/>
          </p:nvSpPr>
          <p:spPr>
            <a:xfrm>
              <a:off x="241606" y="2025986"/>
              <a:ext cx="7058940" cy="6546933"/>
            </a:xfrm>
            <a:prstGeom prst="rect">
              <a:avLst/>
            </a:prstGeom>
            <a:solidFill>
              <a:srgbClr val="F0F4FA"/>
            </a:solidFill>
            <a:ln>
              <a:solidFill>
                <a:srgbClr val="FFCC00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grpSp>
          <p:nvGrpSpPr>
            <p:cNvPr id="79" name="Gruppo 78">
              <a:extLst>
                <a:ext uri="{FF2B5EF4-FFF2-40B4-BE49-F238E27FC236}">
                  <a16:creationId xmlns:a16="http://schemas.microsoft.com/office/drawing/2014/main" id="{98D1E627-EB1A-4603-95FA-47D320D2B81F}"/>
                </a:ext>
              </a:extLst>
            </p:cNvPr>
            <p:cNvGrpSpPr/>
            <p:nvPr/>
          </p:nvGrpSpPr>
          <p:grpSpPr>
            <a:xfrm>
              <a:off x="304800" y="2032048"/>
              <a:ext cx="6844869" cy="6164585"/>
              <a:chOff x="215935" y="996807"/>
              <a:chExt cx="5810782" cy="4717067"/>
            </a:xfrm>
          </p:grpSpPr>
          <p:sp>
            <p:nvSpPr>
              <p:cNvPr id="58" name="Rettangolo 57">
                <a:extLst>
                  <a:ext uri="{FF2B5EF4-FFF2-40B4-BE49-F238E27FC236}">
                    <a16:creationId xmlns:a16="http://schemas.microsoft.com/office/drawing/2014/main" id="{5D384440-60FD-4ED5-9727-859FA18DD533}"/>
                  </a:ext>
                </a:extLst>
              </p:cNvPr>
              <p:cNvSpPr/>
              <p:nvPr/>
            </p:nvSpPr>
            <p:spPr>
              <a:xfrm>
                <a:off x="220873" y="996807"/>
                <a:ext cx="5789212" cy="406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2000" b="1" dirty="0">
                    <a:solidFill>
                      <a:srgbClr val="3F94A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AREE STRATEGICHE INTERVENTO TSI HEALTH HUB</a:t>
                </a:r>
                <a:endParaRPr lang="it-IT" sz="2000" dirty="0">
                  <a:solidFill>
                    <a:srgbClr val="3F94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Rettangolo con angoli arrotondati 58">
                <a:extLst>
                  <a:ext uri="{FF2B5EF4-FFF2-40B4-BE49-F238E27FC236}">
                    <a16:creationId xmlns:a16="http://schemas.microsoft.com/office/drawing/2014/main" id="{609A7806-3C97-477E-82DC-2189E0AF10A7}"/>
                  </a:ext>
                </a:extLst>
              </p:cNvPr>
              <p:cNvSpPr/>
              <p:nvPr/>
            </p:nvSpPr>
            <p:spPr>
              <a:xfrm>
                <a:off x="215935" y="1408551"/>
                <a:ext cx="5799631" cy="66541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it-IT" sz="1600" b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RIORGANIZZAZIONE DEI PROFILI PROFESSIONALI SANITARI</a:t>
                </a:r>
                <a:endParaRPr lang="it-IT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Rettangolo con angoli arrotondati 60">
                <a:extLst>
                  <a:ext uri="{FF2B5EF4-FFF2-40B4-BE49-F238E27FC236}">
                    <a16:creationId xmlns:a16="http://schemas.microsoft.com/office/drawing/2014/main" id="{8DD8E1A5-4A43-4462-9837-97B20391CCA4}"/>
                  </a:ext>
                </a:extLst>
              </p:cNvPr>
              <p:cNvSpPr/>
              <p:nvPr/>
            </p:nvSpPr>
            <p:spPr>
              <a:xfrm>
                <a:off x="215935" y="2119423"/>
                <a:ext cx="5799631" cy="66541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t-IT" sz="1600" b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TRASFORMAZIONE DIGITALE E INTEGRAZIONE     DELL’INTELLIGENZA ARTIFICIALE</a:t>
                </a:r>
                <a:endParaRPr lang="it-IT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Rettangolo con angoli arrotondati 63">
                <a:extLst>
                  <a:ext uri="{FF2B5EF4-FFF2-40B4-BE49-F238E27FC236}">
                    <a16:creationId xmlns:a16="http://schemas.microsoft.com/office/drawing/2014/main" id="{A9358034-8F3D-43D2-98C3-56F4824216BD}"/>
                  </a:ext>
                </a:extLst>
              </p:cNvPr>
              <p:cNvSpPr/>
              <p:nvPr/>
            </p:nvSpPr>
            <p:spPr>
              <a:xfrm>
                <a:off x="215935" y="2863119"/>
                <a:ext cx="5799631" cy="66541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it-IT" sz="1600" b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ATTRATTIVITÀ DELLE PROFESSIONI SANITARIE</a:t>
                </a:r>
                <a:endParaRPr lang="it-IT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Rettangolo con angoli arrotondati 65">
                <a:extLst>
                  <a:ext uri="{FF2B5EF4-FFF2-40B4-BE49-F238E27FC236}">
                    <a16:creationId xmlns:a16="http://schemas.microsoft.com/office/drawing/2014/main" id="{F5CF4911-878E-40D9-A31C-49560F14C3CE}"/>
                  </a:ext>
                </a:extLst>
              </p:cNvPr>
              <p:cNvSpPr/>
              <p:nvPr/>
            </p:nvSpPr>
            <p:spPr>
              <a:xfrm>
                <a:off x="215935" y="3547480"/>
                <a:ext cx="5799631" cy="66541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it-IT" sz="1600" b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RETENTION E CONDIZIONI DI LAVORO</a:t>
                </a:r>
                <a:endParaRPr lang="it-IT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Rettangolo con angoli arrotondati 67">
                <a:extLst>
                  <a:ext uri="{FF2B5EF4-FFF2-40B4-BE49-F238E27FC236}">
                    <a16:creationId xmlns:a16="http://schemas.microsoft.com/office/drawing/2014/main" id="{704E5D81-D724-4819-A993-5AF7CDE91346}"/>
                  </a:ext>
                </a:extLst>
              </p:cNvPr>
              <p:cNvSpPr/>
              <p:nvPr/>
            </p:nvSpPr>
            <p:spPr>
              <a:xfrm>
                <a:off x="215935" y="4297971"/>
                <a:ext cx="5799631" cy="66541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t-IT" sz="1600" b="1" dirty="0">
                    <a:solidFill>
                      <a:schemeClr val="bg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CERTIFICAZIONE DELLE COMPETENZE</a:t>
                </a:r>
                <a:endParaRPr lang="it-IT" sz="16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Rettangolo con angoli arrotondati 73">
                <a:extLst>
                  <a:ext uri="{FF2B5EF4-FFF2-40B4-BE49-F238E27FC236}">
                    <a16:creationId xmlns:a16="http://schemas.microsoft.com/office/drawing/2014/main" id="{10F176CF-2C93-4183-B146-C14C851F1E1C}"/>
                  </a:ext>
                </a:extLst>
              </p:cNvPr>
              <p:cNvSpPr/>
              <p:nvPr/>
            </p:nvSpPr>
            <p:spPr>
              <a:xfrm>
                <a:off x="227086" y="5048462"/>
                <a:ext cx="5799631" cy="66541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it-IT" sz="1600" b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RECLUTAMENTO DEI PROFESSIONISTIFORMATI ALL’ESTERO</a:t>
                </a:r>
                <a:endParaRPr lang="it-IT" sz="16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8" name="Gruppo 77">
            <a:extLst>
              <a:ext uri="{FF2B5EF4-FFF2-40B4-BE49-F238E27FC236}">
                <a16:creationId xmlns:a16="http://schemas.microsoft.com/office/drawing/2014/main" id="{2650E70F-B390-446A-9B82-57F39203D910}"/>
              </a:ext>
            </a:extLst>
          </p:cNvPr>
          <p:cNvGrpSpPr/>
          <p:nvPr/>
        </p:nvGrpSpPr>
        <p:grpSpPr>
          <a:xfrm>
            <a:off x="8002104" y="2032048"/>
            <a:ext cx="8380896" cy="6546933"/>
            <a:chOff x="8898281" y="1720202"/>
            <a:chExt cx="6495797" cy="5257804"/>
          </a:xfrm>
        </p:grpSpPr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AE5225A1-3DD0-4578-A441-6F697D0A17C2}"/>
                </a:ext>
              </a:extLst>
            </p:cNvPr>
            <p:cNvSpPr/>
            <p:nvPr/>
          </p:nvSpPr>
          <p:spPr>
            <a:xfrm>
              <a:off x="8898281" y="1720202"/>
              <a:ext cx="6495797" cy="5257804"/>
            </a:xfrm>
            <a:prstGeom prst="rect">
              <a:avLst/>
            </a:prstGeom>
            <a:solidFill>
              <a:srgbClr val="F0F4FA"/>
            </a:solidFill>
            <a:ln>
              <a:solidFill>
                <a:srgbClr val="FFCC00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1600"/>
            </a:p>
          </p:txBody>
        </p:sp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51BE3A43-4DBB-42FE-BBDF-2A211198B6DE}"/>
                </a:ext>
              </a:extLst>
            </p:cNvPr>
            <p:cNvSpPr/>
            <p:nvPr/>
          </p:nvSpPr>
          <p:spPr>
            <a:xfrm>
              <a:off x="11076144" y="1722437"/>
              <a:ext cx="1354869" cy="4068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2000" b="1" dirty="0">
                  <a:solidFill>
                    <a:srgbClr val="3F94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OBIETTIVI</a:t>
              </a:r>
            </a:p>
          </p:txBody>
        </p:sp>
        <p:sp>
          <p:nvSpPr>
            <p:cNvPr id="62" name="Rettangolo con angoli arrotondati 61">
              <a:extLst>
                <a:ext uri="{FF2B5EF4-FFF2-40B4-BE49-F238E27FC236}">
                  <a16:creationId xmlns:a16="http://schemas.microsoft.com/office/drawing/2014/main" id="{2864E52D-777E-4C63-9548-10546381B149}"/>
                </a:ext>
              </a:extLst>
            </p:cNvPr>
            <p:cNvSpPr/>
            <p:nvPr/>
          </p:nvSpPr>
          <p:spPr>
            <a:xfrm>
              <a:off x="9082868" y="2176257"/>
              <a:ext cx="6119366" cy="66541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it-IT" sz="1600" b="1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REVISIONE E REDISTRIBUZIONE DELLE COMPETENZE </a:t>
              </a:r>
            </a:p>
            <a:p>
              <a:r>
                <a:rPr lang="it-IT" sz="1600" b="1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E FLESSIBILITA’</a:t>
              </a:r>
              <a:endParaRPr lang="it-IT" sz="1600" dirty="0">
                <a:solidFill>
                  <a:schemeClr val="bg1"/>
                </a:solidFill>
              </a:endParaRPr>
            </a:p>
          </p:txBody>
        </p:sp>
        <p:sp>
          <p:nvSpPr>
            <p:cNvPr id="63" name="Rettangolo con angoli arrotondati 62">
              <a:extLst>
                <a:ext uri="{FF2B5EF4-FFF2-40B4-BE49-F238E27FC236}">
                  <a16:creationId xmlns:a16="http://schemas.microsoft.com/office/drawing/2014/main" id="{A7ECCBD0-480E-432B-8FFB-2F5E7CBAF329}"/>
                </a:ext>
              </a:extLst>
            </p:cNvPr>
            <p:cNvSpPr/>
            <p:nvPr/>
          </p:nvSpPr>
          <p:spPr>
            <a:xfrm>
              <a:off x="9082868" y="2929792"/>
              <a:ext cx="6119366" cy="66541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600" b="1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MENO CARICO AMMINISTRATIVO PIU’ TEMPO CLINICO</a:t>
              </a:r>
              <a:endParaRPr lang="it-IT" sz="1600" dirty="0">
                <a:solidFill>
                  <a:schemeClr val="bg1"/>
                </a:solidFill>
              </a:endParaRPr>
            </a:p>
          </p:txBody>
        </p:sp>
        <p:sp>
          <p:nvSpPr>
            <p:cNvPr id="65" name="Rettangolo con angoli arrotondati 64">
              <a:extLst>
                <a:ext uri="{FF2B5EF4-FFF2-40B4-BE49-F238E27FC236}">
                  <a16:creationId xmlns:a16="http://schemas.microsoft.com/office/drawing/2014/main" id="{C92E7D41-5504-48EC-8487-45FDC946A472}"/>
                </a:ext>
              </a:extLst>
            </p:cNvPr>
            <p:cNvSpPr/>
            <p:nvPr/>
          </p:nvSpPr>
          <p:spPr>
            <a:xfrm>
              <a:off x="9082868" y="3683327"/>
              <a:ext cx="6119366" cy="66541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it-IT" sz="1600" b="1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STRUMENTI DI INCENTIVAZIONE E MODALITA’ </a:t>
              </a:r>
            </a:p>
            <a:p>
              <a:r>
                <a:rPr lang="it-IT" sz="1600" b="1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FLESSIBILI DI INSERIMENTO LAVORATIVO</a:t>
              </a:r>
              <a:endParaRPr lang="it-IT" sz="1600" dirty="0">
                <a:solidFill>
                  <a:schemeClr val="bg1"/>
                </a:solidFill>
              </a:endParaRPr>
            </a:p>
          </p:txBody>
        </p:sp>
        <p:sp>
          <p:nvSpPr>
            <p:cNvPr id="67" name="Rettangolo con angoli arrotondati 66">
              <a:extLst>
                <a:ext uri="{FF2B5EF4-FFF2-40B4-BE49-F238E27FC236}">
                  <a16:creationId xmlns:a16="http://schemas.microsoft.com/office/drawing/2014/main" id="{B4BD7272-E0FC-47A1-8BA2-7316AFFF4D45}"/>
                </a:ext>
              </a:extLst>
            </p:cNvPr>
            <p:cNvSpPr/>
            <p:nvPr/>
          </p:nvSpPr>
          <p:spPr>
            <a:xfrm>
              <a:off x="9100644" y="4436862"/>
              <a:ext cx="6106471" cy="66541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it-IT" sz="1600" b="1" dirty="0">
                  <a:solidFill>
                    <a:schemeClr val="bg1"/>
                  </a:solidFill>
                </a:rPr>
                <a:t>NUOVI MODELLI ORGANIZZATIVI, BENESSERE ORGANIZZATIVO, CONCILIAZIONE VITA-LAVORO, WELFARE E SERVIZI DI SUPPORTO </a:t>
              </a:r>
            </a:p>
          </p:txBody>
        </p:sp>
        <p:sp>
          <p:nvSpPr>
            <p:cNvPr id="69" name="Rettangolo con angoli arrotondati 68">
              <a:extLst>
                <a:ext uri="{FF2B5EF4-FFF2-40B4-BE49-F238E27FC236}">
                  <a16:creationId xmlns:a16="http://schemas.microsoft.com/office/drawing/2014/main" id="{E47BEFA5-E552-4CF0-9EA0-56286BFA48F2}"/>
                </a:ext>
              </a:extLst>
            </p:cNvPr>
            <p:cNvSpPr/>
            <p:nvPr/>
          </p:nvSpPr>
          <p:spPr>
            <a:xfrm>
              <a:off x="9082868" y="5190397"/>
              <a:ext cx="6119366" cy="66541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it-IT" sz="1600" b="1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SISTEMA NAZIONALE DI RICONOSCIMENTO E CERTIFICAZIONE DELLE COMPETENZE</a:t>
              </a:r>
              <a:endParaRPr lang="it-IT" sz="1600" dirty="0">
                <a:solidFill>
                  <a:schemeClr val="bg1"/>
                </a:solidFill>
              </a:endParaRPr>
            </a:p>
          </p:txBody>
        </p:sp>
        <p:sp>
          <p:nvSpPr>
            <p:cNvPr id="75" name="Rettangolo con angoli arrotondati 74">
              <a:extLst>
                <a:ext uri="{FF2B5EF4-FFF2-40B4-BE49-F238E27FC236}">
                  <a16:creationId xmlns:a16="http://schemas.microsoft.com/office/drawing/2014/main" id="{16554FEC-E855-4DAC-AAB8-0BFBF7066AC9}"/>
                </a:ext>
              </a:extLst>
            </p:cNvPr>
            <p:cNvSpPr/>
            <p:nvPr/>
          </p:nvSpPr>
          <p:spPr>
            <a:xfrm>
              <a:off x="9082868" y="5943931"/>
              <a:ext cx="6119366" cy="66541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it-IT" sz="1600" b="1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SEMPLIFICAZIONE DELLE PROCEDURE E PIENA INTEGRAZIONE NEL SSN E RISPETTO DELLE SUE REGOLE</a:t>
              </a:r>
            </a:p>
          </p:txBody>
        </p:sp>
      </p:grpSp>
      <p:sp>
        <p:nvSpPr>
          <p:cNvPr id="76" name="Freccia a destra 75">
            <a:extLst>
              <a:ext uri="{FF2B5EF4-FFF2-40B4-BE49-F238E27FC236}">
                <a16:creationId xmlns:a16="http://schemas.microsoft.com/office/drawing/2014/main" id="{0B207F58-D5E5-42C6-8BD8-3FA350731513}"/>
              </a:ext>
            </a:extLst>
          </p:cNvPr>
          <p:cNvSpPr/>
          <p:nvPr/>
        </p:nvSpPr>
        <p:spPr>
          <a:xfrm>
            <a:off x="7300547" y="6391777"/>
            <a:ext cx="833032" cy="809403"/>
          </a:xfrm>
          <a:prstGeom prst="right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Freccia a destra 76">
            <a:extLst>
              <a:ext uri="{FF2B5EF4-FFF2-40B4-BE49-F238E27FC236}">
                <a16:creationId xmlns:a16="http://schemas.microsoft.com/office/drawing/2014/main" id="{E31FD164-561C-4E3B-AA97-DD6E082E8EB0}"/>
              </a:ext>
            </a:extLst>
          </p:cNvPr>
          <p:cNvSpPr/>
          <p:nvPr/>
        </p:nvSpPr>
        <p:spPr>
          <a:xfrm>
            <a:off x="7286214" y="7384722"/>
            <a:ext cx="914400" cy="809403"/>
          </a:xfrm>
          <a:prstGeom prst="right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1" name="Titolo 1">
            <a:extLst>
              <a:ext uri="{FF2B5EF4-FFF2-40B4-BE49-F238E27FC236}">
                <a16:creationId xmlns:a16="http://schemas.microsoft.com/office/drawing/2014/main" id="{50BDDF4B-A6D3-47D9-835A-4CC3193E848A}"/>
              </a:ext>
            </a:extLst>
          </p:cNvPr>
          <p:cNvSpPr txBox="1">
            <a:spLocks/>
          </p:cNvSpPr>
          <p:nvPr/>
        </p:nvSpPr>
        <p:spPr>
          <a:xfrm>
            <a:off x="783645" y="231081"/>
            <a:ext cx="14054194" cy="1297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3600" b="1" spc="-100" dirty="0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Decreti attuativi come opportunità per azioni concrete e condivise </a:t>
            </a:r>
          </a:p>
        </p:txBody>
      </p:sp>
      <p:sp>
        <p:nvSpPr>
          <p:cNvPr id="73" name="Freccia a destra 72">
            <a:extLst>
              <a:ext uri="{FF2B5EF4-FFF2-40B4-BE49-F238E27FC236}">
                <a16:creationId xmlns:a16="http://schemas.microsoft.com/office/drawing/2014/main" id="{9CD970BA-4D71-48AC-8656-86CA9008272D}"/>
              </a:ext>
            </a:extLst>
          </p:cNvPr>
          <p:cNvSpPr/>
          <p:nvPr/>
        </p:nvSpPr>
        <p:spPr>
          <a:xfrm>
            <a:off x="7285599" y="5493947"/>
            <a:ext cx="914400" cy="809403"/>
          </a:xfrm>
          <a:prstGeom prst="right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Freccia a destra 70">
            <a:extLst>
              <a:ext uri="{FF2B5EF4-FFF2-40B4-BE49-F238E27FC236}">
                <a16:creationId xmlns:a16="http://schemas.microsoft.com/office/drawing/2014/main" id="{4B0CAEBA-D73A-418E-AF1D-CDC14C1ED5D3}"/>
              </a:ext>
            </a:extLst>
          </p:cNvPr>
          <p:cNvSpPr/>
          <p:nvPr/>
        </p:nvSpPr>
        <p:spPr>
          <a:xfrm>
            <a:off x="7219178" y="4607496"/>
            <a:ext cx="914400" cy="809403"/>
          </a:xfrm>
          <a:prstGeom prst="right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Freccia a destra 69">
            <a:extLst>
              <a:ext uri="{FF2B5EF4-FFF2-40B4-BE49-F238E27FC236}">
                <a16:creationId xmlns:a16="http://schemas.microsoft.com/office/drawing/2014/main" id="{DD79D82F-C178-49CD-89AF-B0D280F538BA}"/>
              </a:ext>
            </a:extLst>
          </p:cNvPr>
          <p:cNvSpPr/>
          <p:nvPr/>
        </p:nvSpPr>
        <p:spPr>
          <a:xfrm>
            <a:off x="7285599" y="3559362"/>
            <a:ext cx="914400" cy="809403"/>
          </a:xfrm>
          <a:prstGeom prst="right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Freccia a destra 71">
            <a:extLst>
              <a:ext uri="{FF2B5EF4-FFF2-40B4-BE49-F238E27FC236}">
                <a16:creationId xmlns:a16="http://schemas.microsoft.com/office/drawing/2014/main" id="{4AC793CB-E922-49A6-8E52-29E8E7FE9ADD}"/>
              </a:ext>
            </a:extLst>
          </p:cNvPr>
          <p:cNvSpPr/>
          <p:nvPr/>
        </p:nvSpPr>
        <p:spPr>
          <a:xfrm>
            <a:off x="7282096" y="2646035"/>
            <a:ext cx="914400" cy="809403"/>
          </a:xfrm>
          <a:prstGeom prst="right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8165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79D51F-563F-4475-83E2-1359155E2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086100"/>
            <a:ext cx="14630400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4400" dirty="0">
                <a:solidFill>
                  <a:srgbClr val="1F3864"/>
                </a:solidFill>
                <a:sym typeface="Calibri"/>
              </a:rPr>
              <a:t>TECHNICAL SUPPORT INSTRUMENT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4000" dirty="0">
                <a:solidFill>
                  <a:srgbClr val="1F3864"/>
                </a:solidFill>
                <a:sym typeface="Calibri"/>
              </a:rPr>
              <a:t>The </a:t>
            </a:r>
            <a:r>
              <a:rPr lang="it-IT" altLang="it-IT" sz="4000" dirty="0" err="1">
                <a:solidFill>
                  <a:srgbClr val="1F3864"/>
                </a:solidFill>
                <a:sym typeface="Calibri"/>
              </a:rPr>
              <a:t>Italian</a:t>
            </a:r>
            <a:r>
              <a:rPr lang="it-IT" altLang="it-IT" sz="4000" dirty="0">
                <a:solidFill>
                  <a:srgbClr val="1F3864"/>
                </a:solidFill>
                <a:sym typeface="Calibri"/>
              </a:rPr>
              <a:t> EU </a:t>
            </a:r>
            <a:r>
              <a:rPr lang="it-IT" altLang="it-IT" sz="4000" dirty="0" err="1">
                <a:solidFill>
                  <a:srgbClr val="1F3864"/>
                </a:solidFill>
                <a:sym typeface="Calibri"/>
              </a:rPr>
              <a:t>Resources</a:t>
            </a:r>
            <a:r>
              <a:rPr lang="it-IT" altLang="it-IT" sz="4000" dirty="0">
                <a:solidFill>
                  <a:srgbClr val="1F3864"/>
                </a:solidFill>
                <a:sym typeface="Calibri"/>
              </a:rPr>
              <a:t> Hub for </a:t>
            </a:r>
            <a:r>
              <a:rPr lang="it-IT" altLang="it-IT" sz="4000" dirty="0" err="1">
                <a:solidFill>
                  <a:srgbClr val="1F3864"/>
                </a:solidFill>
                <a:sym typeface="Calibri"/>
              </a:rPr>
              <a:t>sustainable</a:t>
            </a:r>
            <a:r>
              <a:rPr lang="it-IT" altLang="it-IT" sz="4000" dirty="0">
                <a:solidFill>
                  <a:srgbClr val="1F3864"/>
                </a:solidFill>
                <a:sym typeface="Calibri"/>
              </a:rPr>
              <a:t> </a:t>
            </a:r>
            <a:r>
              <a:rPr lang="it-IT" altLang="it-IT" sz="4000" dirty="0" err="1">
                <a:solidFill>
                  <a:srgbClr val="1F3864"/>
                </a:solidFill>
                <a:sym typeface="Calibri"/>
              </a:rPr>
              <a:t>investing</a:t>
            </a:r>
            <a:r>
              <a:rPr lang="it-IT" altLang="it-IT" sz="4000" dirty="0">
                <a:solidFill>
                  <a:srgbClr val="1F3864"/>
                </a:solidFill>
                <a:sym typeface="Calibri"/>
              </a:rPr>
              <a:t> in health: a case study on health </a:t>
            </a:r>
            <a:r>
              <a:rPr lang="it-IT" altLang="it-IT" sz="4000" dirty="0" err="1">
                <a:solidFill>
                  <a:srgbClr val="1F3864"/>
                </a:solidFill>
                <a:sym typeface="Calibri"/>
              </a:rPr>
              <a:t>workforce</a:t>
            </a:r>
            <a:r>
              <a:rPr lang="it-IT" altLang="it-IT" sz="4000" dirty="0">
                <a:solidFill>
                  <a:srgbClr val="1F3864"/>
                </a:solidFill>
                <a:sym typeface="Calibri"/>
              </a:rPr>
              <a:t> and smart programming tool </a:t>
            </a:r>
            <a:r>
              <a:rPr lang="it-IT" altLang="it-IT" sz="4000" dirty="0" err="1">
                <a:solidFill>
                  <a:srgbClr val="1F3864"/>
                </a:solidFill>
                <a:sym typeface="Calibri"/>
              </a:rPr>
              <a:t>using</a:t>
            </a:r>
            <a:r>
              <a:rPr lang="it-IT" altLang="it-IT" sz="4000" dirty="0">
                <a:solidFill>
                  <a:srgbClr val="1F3864"/>
                </a:solidFill>
                <a:sym typeface="Calibri"/>
              </a:rPr>
              <a:t> AI 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5400" dirty="0">
                <a:solidFill>
                  <a:srgbClr val="1F3864"/>
                </a:solidFill>
                <a:sym typeface="Calibri"/>
              </a:rPr>
              <a:t>                                        </a:t>
            </a:r>
          </a:p>
        </p:txBody>
      </p:sp>
    </p:spTree>
    <p:extLst>
      <p:ext uri="{BB962C8B-B14F-4D97-AF65-F5344CB8AC3E}">
        <p14:creationId xmlns:p14="http://schemas.microsoft.com/office/powerpoint/2010/main" val="2108566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53;p24">
            <a:extLst>
              <a:ext uri="{FF2B5EF4-FFF2-40B4-BE49-F238E27FC236}">
                <a16:creationId xmlns:a16="http://schemas.microsoft.com/office/drawing/2014/main" id="{D9FD6E85-C056-4268-B304-3AEFAC166A58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-6725" y="2788"/>
            <a:ext cx="15529560" cy="89604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154;p24">
            <a:extLst>
              <a:ext uri="{FF2B5EF4-FFF2-40B4-BE49-F238E27FC236}">
                <a16:creationId xmlns:a16="http://schemas.microsoft.com/office/drawing/2014/main" id="{C58443EE-FCF4-4F7A-A4D2-55E0F70D0E94}"/>
              </a:ext>
            </a:extLst>
          </p:cNvPr>
          <p:cNvGrpSpPr/>
          <p:nvPr/>
        </p:nvGrpSpPr>
        <p:grpSpPr>
          <a:xfrm>
            <a:off x="3023540" y="193843"/>
            <a:ext cx="8939860" cy="8443422"/>
            <a:chOff x="1737355" y="-152295"/>
            <a:chExt cx="5999486" cy="5985722"/>
          </a:xfrm>
        </p:grpSpPr>
        <p:sp>
          <p:nvSpPr>
            <p:cNvPr id="4" name="Google Shape;155;p24">
              <a:extLst>
                <a:ext uri="{FF2B5EF4-FFF2-40B4-BE49-F238E27FC236}">
                  <a16:creationId xmlns:a16="http://schemas.microsoft.com/office/drawing/2014/main" id="{E4019300-04C4-4504-992F-E51557DADA73}"/>
                </a:ext>
              </a:extLst>
            </p:cNvPr>
            <p:cNvSpPr/>
            <p:nvPr/>
          </p:nvSpPr>
          <p:spPr>
            <a:xfrm>
              <a:off x="3764448" y="-152295"/>
              <a:ext cx="1823387" cy="1304357"/>
            </a:xfrm>
            <a:prstGeom prst="roundRect">
              <a:avLst>
                <a:gd name="adj" fmla="val 16667"/>
              </a:avLst>
            </a:prstGeom>
            <a:solidFill>
              <a:srgbClr val="41709B"/>
            </a:solidFill>
            <a:ln w="38100" cap="flat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156;p24">
              <a:extLst>
                <a:ext uri="{FF2B5EF4-FFF2-40B4-BE49-F238E27FC236}">
                  <a16:creationId xmlns:a16="http://schemas.microsoft.com/office/drawing/2014/main" id="{56E9184C-9909-4E3F-AF20-820155260FE1}"/>
                </a:ext>
              </a:extLst>
            </p:cNvPr>
            <p:cNvSpPr txBox="1"/>
            <p:nvPr/>
          </p:nvSpPr>
          <p:spPr>
            <a:xfrm>
              <a:off x="3828121" y="-88622"/>
              <a:ext cx="1696041" cy="1177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Attrattività e retention verso il SSN</a:t>
              </a: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57;p24">
              <a:extLst>
                <a:ext uri="{FF2B5EF4-FFF2-40B4-BE49-F238E27FC236}">
                  <a16:creationId xmlns:a16="http://schemas.microsoft.com/office/drawing/2014/main" id="{B46E5E1B-4082-4554-84A5-CCCF228E318D}"/>
                </a:ext>
              </a:extLst>
            </p:cNvPr>
            <p:cNvSpPr/>
            <p:nvPr/>
          </p:nvSpPr>
          <p:spPr>
            <a:xfrm>
              <a:off x="2335459" y="499883"/>
              <a:ext cx="4681365" cy="468136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523" y="4803"/>
                  </a:moveTo>
                  <a:lnTo>
                    <a:pt x="83523" y="4803"/>
                  </a:lnTo>
                  <a:cubicBezTo>
                    <a:pt x="88548" y="6944"/>
                    <a:pt x="93257" y="9762"/>
                    <a:pt x="97519" y="13178"/>
                  </a:cubicBezTo>
                </a:path>
              </a:pathLst>
            </a:custGeom>
            <a:noFill/>
            <a:ln w="9525" cap="flat" cmpd="sng">
              <a:solidFill>
                <a:srgbClr val="5593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58;p24">
              <a:extLst>
                <a:ext uri="{FF2B5EF4-FFF2-40B4-BE49-F238E27FC236}">
                  <a16:creationId xmlns:a16="http://schemas.microsoft.com/office/drawing/2014/main" id="{90A18881-03FB-404D-88BC-4DC0EDFF6291}"/>
                </a:ext>
              </a:extLst>
            </p:cNvPr>
            <p:cNvSpPr/>
            <p:nvPr/>
          </p:nvSpPr>
          <p:spPr>
            <a:xfrm>
              <a:off x="5791539" y="1018046"/>
              <a:ext cx="1823387" cy="1304357"/>
            </a:xfrm>
            <a:prstGeom prst="roundRect">
              <a:avLst>
                <a:gd name="adj" fmla="val 16667"/>
              </a:avLst>
            </a:prstGeom>
            <a:solidFill>
              <a:srgbClr val="5D8FC0"/>
            </a:solidFill>
            <a:ln w="38100" cap="flat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59;p24">
              <a:extLst>
                <a:ext uri="{FF2B5EF4-FFF2-40B4-BE49-F238E27FC236}">
                  <a16:creationId xmlns:a16="http://schemas.microsoft.com/office/drawing/2014/main" id="{75AEB568-7F38-464C-BA17-90D52D98CECA}"/>
                </a:ext>
              </a:extLst>
            </p:cNvPr>
            <p:cNvSpPr txBox="1"/>
            <p:nvPr/>
          </p:nvSpPr>
          <p:spPr>
            <a:xfrm>
              <a:off x="5855212" y="1081719"/>
              <a:ext cx="1696041" cy="1177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Riordino delle professioni sanitarie</a:t>
              </a: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60;p24">
              <a:extLst>
                <a:ext uri="{FF2B5EF4-FFF2-40B4-BE49-F238E27FC236}">
                  <a16:creationId xmlns:a16="http://schemas.microsoft.com/office/drawing/2014/main" id="{FFDA5006-B6CB-4E3E-8DFC-884676CC2169}"/>
                </a:ext>
              </a:extLst>
            </p:cNvPr>
            <p:cNvSpPr/>
            <p:nvPr/>
          </p:nvSpPr>
          <p:spPr>
            <a:xfrm>
              <a:off x="2335459" y="499883"/>
              <a:ext cx="4681365" cy="468136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570" y="46977"/>
                  </a:moveTo>
                  <a:lnTo>
                    <a:pt x="118570" y="46977"/>
                  </a:lnTo>
                  <a:cubicBezTo>
                    <a:pt x="120477" y="55554"/>
                    <a:pt x="120477" y="64446"/>
                    <a:pt x="118570" y="73023"/>
                  </a:cubicBezTo>
                </a:path>
              </a:pathLst>
            </a:custGeom>
            <a:noFill/>
            <a:ln w="9525" cap="flat" cmpd="sng">
              <a:solidFill>
                <a:srgbClr val="79A6D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61;p24">
              <a:extLst>
                <a:ext uri="{FF2B5EF4-FFF2-40B4-BE49-F238E27FC236}">
                  <a16:creationId xmlns:a16="http://schemas.microsoft.com/office/drawing/2014/main" id="{842BFECC-9F2C-4C0D-A3E1-2B9A28D05175}"/>
                </a:ext>
              </a:extLst>
            </p:cNvPr>
            <p:cNvSpPr/>
            <p:nvPr/>
          </p:nvSpPr>
          <p:spPr>
            <a:xfrm>
              <a:off x="5669623" y="3358729"/>
              <a:ext cx="2067218" cy="1304357"/>
            </a:xfrm>
            <a:prstGeom prst="roundRect">
              <a:avLst>
                <a:gd name="adj" fmla="val 16667"/>
              </a:avLst>
            </a:prstGeom>
            <a:solidFill>
              <a:srgbClr val="8BAED5"/>
            </a:solidFill>
            <a:ln w="38100" cap="flat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62;p24">
              <a:extLst>
                <a:ext uri="{FF2B5EF4-FFF2-40B4-BE49-F238E27FC236}">
                  <a16:creationId xmlns:a16="http://schemas.microsoft.com/office/drawing/2014/main" id="{D8E01573-BCC4-4261-B425-02891CBC9EFD}"/>
                </a:ext>
              </a:extLst>
            </p:cNvPr>
            <p:cNvSpPr txBox="1"/>
            <p:nvPr/>
          </p:nvSpPr>
          <p:spPr>
            <a:xfrm>
              <a:off x="5733296" y="3422402"/>
              <a:ext cx="1939872" cy="1177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Trasformazione digitale</a:t>
              </a: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63;p24">
              <a:extLst>
                <a:ext uri="{FF2B5EF4-FFF2-40B4-BE49-F238E27FC236}">
                  <a16:creationId xmlns:a16="http://schemas.microsoft.com/office/drawing/2014/main" id="{A2F2E16F-EE74-4DD9-A62D-FD56E79AA6C7}"/>
                </a:ext>
              </a:extLst>
            </p:cNvPr>
            <p:cNvSpPr/>
            <p:nvPr/>
          </p:nvSpPr>
          <p:spPr>
            <a:xfrm>
              <a:off x="2335459" y="499883"/>
              <a:ext cx="4681365" cy="468136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7519" y="106822"/>
                  </a:moveTo>
                  <a:lnTo>
                    <a:pt x="97519" y="106822"/>
                  </a:lnTo>
                  <a:cubicBezTo>
                    <a:pt x="93256" y="110238"/>
                    <a:pt x="88548" y="113055"/>
                    <a:pt x="83523" y="115197"/>
                  </a:cubicBezTo>
                </a:path>
              </a:pathLst>
            </a:custGeom>
            <a:noFill/>
            <a:ln w="9525" cap="flat" cmpd="sng">
              <a:solidFill>
                <a:srgbClr val="9EBC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64;p24">
              <a:extLst>
                <a:ext uri="{FF2B5EF4-FFF2-40B4-BE49-F238E27FC236}">
                  <a16:creationId xmlns:a16="http://schemas.microsoft.com/office/drawing/2014/main" id="{6F6151D4-0B39-40DF-B309-1D1A0901063A}"/>
                </a:ext>
              </a:extLst>
            </p:cNvPr>
            <p:cNvSpPr/>
            <p:nvPr/>
          </p:nvSpPr>
          <p:spPr>
            <a:xfrm>
              <a:off x="3764448" y="4529070"/>
              <a:ext cx="1823387" cy="1304357"/>
            </a:xfrm>
            <a:prstGeom prst="roundRect">
              <a:avLst>
                <a:gd name="adj" fmla="val 16667"/>
              </a:avLst>
            </a:prstGeom>
            <a:solidFill>
              <a:srgbClr val="8DA9DB"/>
            </a:solidFill>
            <a:ln w="38100" cap="flat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65;p24">
              <a:extLst>
                <a:ext uri="{FF2B5EF4-FFF2-40B4-BE49-F238E27FC236}">
                  <a16:creationId xmlns:a16="http://schemas.microsoft.com/office/drawing/2014/main" id="{F8C1CCD2-D2B5-4070-9812-BAAE02D1B7B2}"/>
                </a:ext>
              </a:extLst>
            </p:cNvPr>
            <p:cNvSpPr txBox="1"/>
            <p:nvPr/>
          </p:nvSpPr>
          <p:spPr>
            <a:xfrm>
              <a:off x="3828121" y="4592743"/>
              <a:ext cx="1696041" cy="1177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Reclutamento internazionale</a:t>
              </a: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66;p24">
              <a:extLst>
                <a:ext uri="{FF2B5EF4-FFF2-40B4-BE49-F238E27FC236}">
                  <a16:creationId xmlns:a16="http://schemas.microsoft.com/office/drawing/2014/main" id="{9BD48E49-78AD-4D3E-B13A-D47FE9B83F35}"/>
                </a:ext>
              </a:extLst>
            </p:cNvPr>
            <p:cNvSpPr/>
            <p:nvPr/>
          </p:nvSpPr>
          <p:spPr>
            <a:xfrm>
              <a:off x="2405873" y="531036"/>
              <a:ext cx="4681365" cy="468136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4665" y="114389"/>
                  </a:moveTo>
                  <a:lnTo>
                    <a:pt x="34665" y="114389"/>
                  </a:lnTo>
                  <a:cubicBezTo>
                    <a:pt x="29395" y="111934"/>
                    <a:pt x="24509" y="108726"/>
                    <a:pt x="20162" y="104865"/>
                  </a:cubicBezTo>
                </a:path>
              </a:pathLst>
            </a:custGeom>
            <a:noFill/>
            <a:ln w="9525" cap="flat" cmpd="sng">
              <a:solidFill>
                <a:srgbClr val="C2D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7;p24">
              <a:extLst>
                <a:ext uri="{FF2B5EF4-FFF2-40B4-BE49-F238E27FC236}">
                  <a16:creationId xmlns:a16="http://schemas.microsoft.com/office/drawing/2014/main" id="{38499B52-ECE8-4B6E-AFEC-E725A4D6FC90}"/>
                </a:ext>
              </a:extLst>
            </p:cNvPr>
            <p:cNvSpPr/>
            <p:nvPr/>
          </p:nvSpPr>
          <p:spPr>
            <a:xfrm>
              <a:off x="1737355" y="3313013"/>
              <a:ext cx="1823387" cy="1304357"/>
            </a:xfrm>
            <a:prstGeom prst="roundRect">
              <a:avLst>
                <a:gd name="adj" fmla="val 16667"/>
              </a:avLst>
            </a:prstGeom>
            <a:solidFill>
              <a:srgbClr val="8BAED5"/>
            </a:solidFill>
            <a:ln w="38100" cap="flat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68;p24">
              <a:extLst>
                <a:ext uri="{FF2B5EF4-FFF2-40B4-BE49-F238E27FC236}">
                  <a16:creationId xmlns:a16="http://schemas.microsoft.com/office/drawing/2014/main" id="{6BFCC981-0247-4939-95B4-0950466A9937}"/>
                </a:ext>
              </a:extLst>
            </p:cNvPr>
            <p:cNvSpPr txBox="1"/>
            <p:nvPr/>
          </p:nvSpPr>
          <p:spPr>
            <a:xfrm>
              <a:off x="1801028" y="3376686"/>
              <a:ext cx="1696041" cy="1177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Attrattività delle Professioni sanitarie</a:t>
              </a: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69;p24">
              <a:extLst>
                <a:ext uri="{FF2B5EF4-FFF2-40B4-BE49-F238E27FC236}">
                  <a16:creationId xmlns:a16="http://schemas.microsoft.com/office/drawing/2014/main" id="{F9D89989-6251-4613-BEF8-C60B9C282F16}"/>
                </a:ext>
              </a:extLst>
            </p:cNvPr>
            <p:cNvSpPr/>
            <p:nvPr/>
          </p:nvSpPr>
          <p:spPr>
            <a:xfrm>
              <a:off x="2346867" y="446783"/>
              <a:ext cx="4681365" cy="468136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475" y="73224"/>
                  </a:moveTo>
                  <a:lnTo>
                    <a:pt x="1475" y="73224"/>
                  </a:lnTo>
                  <a:cubicBezTo>
                    <a:pt x="-374" y="65040"/>
                    <a:pt x="-486" y="56558"/>
                    <a:pt x="1146" y="48328"/>
                  </a:cubicBezTo>
                </a:path>
              </a:pathLst>
            </a:custGeom>
            <a:noFill/>
            <a:ln w="9525" cap="flat" cmpd="sng">
              <a:solidFill>
                <a:srgbClr val="9EBC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70;p24">
              <a:extLst>
                <a:ext uri="{FF2B5EF4-FFF2-40B4-BE49-F238E27FC236}">
                  <a16:creationId xmlns:a16="http://schemas.microsoft.com/office/drawing/2014/main" id="{F0F3412B-FFF2-4829-ACCE-875E6BFC32AF}"/>
                </a:ext>
              </a:extLst>
            </p:cNvPr>
            <p:cNvSpPr/>
            <p:nvPr/>
          </p:nvSpPr>
          <p:spPr>
            <a:xfrm>
              <a:off x="1737357" y="1018046"/>
              <a:ext cx="1823387" cy="1304357"/>
            </a:xfrm>
            <a:prstGeom prst="roundRect">
              <a:avLst>
                <a:gd name="adj" fmla="val 16667"/>
              </a:avLst>
            </a:prstGeom>
            <a:solidFill>
              <a:srgbClr val="5D8FC0"/>
            </a:solidFill>
            <a:ln w="38100" cap="flat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71;p24">
              <a:extLst>
                <a:ext uri="{FF2B5EF4-FFF2-40B4-BE49-F238E27FC236}">
                  <a16:creationId xmlns:a16="http://schemas.microsoft.com/office/drawing/2014/main" id="{60CC1C4E-34F0-49C1-95C7-7252E1E6697B}"/>
                </a:ext>
              </a:extLst>
            </p:cNvPr>
            <p:cNvSpPr txBox="1"/>
            <p:nvPr/>
          </p:nvSpPr>
          <p:spPr>
            <a:xfrm>
              <a:off x="1801030" y="1081719"/>
              <a:ext cx="1696041" cy="1177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Certificazione delle competenze</a:t>
              </a: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72;p24">
              <a:extLst>
                <a:ext uri="{FF2B5EF4-FFF2-40B4-BE49-F238E27FC236}">
                  <a16:creationId xmlns:a16="http://schemas.microsoft.com/office/drawing/2014/main" id="{8D40909B-A0B4-4414-ABAE-152A66D0CC03}"/>
                </a:ext>
              </a:extLst>
            </p:cNvPr>
            <p:cNvSpPr/>
            <p:nvPr/>
          </p:nvSpPr>
          <p:spPr>
            <a:xfrm>
              <a:off x="2335459" y="499883"/>
              <a:ext cx="4681365" cy="468136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2481" y="13178"/>
                  </a:moveTo>
                  <a:lnTo>
                    <a:pt x="22481" y="13178"/>
                  </a:lnTo>
                  <a:cubicBezTo>
                    <a:pt x="26744" y="9762"/>
                    <a:pt x="31452" y="6945"/>
                    <a:pt x="36477" y="4803"/>
                  </a:cubicBezTo>
                </a:path>
              </a:pathLst>
            </a:custGeom>
            <a:noFill/>
            <a:ln w="9525" cap="flat" cmpd="sng">
              <a:solidFill>
                <a:srgbClr val="79A6D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5118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o 16">
            <a:extLst>
              <a:ext uri="{FF2B5EF4-FFF2-40B4-BE49-F238E27FC236}">
                <a16:creationId xmlns:a16="http://schemas.microsoft.com/office/drawing/2014/main" id="{5890F19A-A920-4139-98E4-BA96602A999A}"/>
              </a:ext>
            </a:extLst>
          </p:cNvPr>
          <p:cNvGrpSpPr/>
          <p:nvPr/>
        </p:nvGrpSpPr>
        <p:grpSpPr>
          <a:xfrm>
            <a:off x="228600" y="1104900"/>
            <a:ext cx="14554200" cy="7681596"/>
            <a:chOff x="271872" y="890904"/>
            <a:chExt cx="11274149" cy="5092577"/>
          </a:xfrm>
        </p:grpSpPr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A6BC33DC-D5B2-45F3-B948-8A07039A7E3F}"/>
                </a:ext>
              </a:extLst>
            </p:cNvPr>
            <p:cNvSpPr/>
            <p:nvPr/>
          </p:nvSpPr>
          <p:spPr>
            <a:xfrm>
              <a:off x="271872" y="1337871"/>
              <a:ext cx="5403101" cy="783802"/>
            </a:xfrm>
            <a:prstGeom prst="rect">
              <a:avLst/>
            </a:prstGeom>
            <a:solidFill>
              <a:srgbClr val="F0F4FA"/>
            </a:solidFill>
            <a:ln>
              <a:solidFill>
                <a:srgbClr val="6089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>
                  <a:solidFill>
                    <a:srgbClr val="3F94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CRITERI E PRINCIPI DIRETTIVI DEL DISEGNO DI</a:t>
              </a:r>
            </a:p>
            <a:p>
              <a:pPr algn="ctr"/>
              <a:r>
                <a:rPr lang="it-IT" sz="2000" b="1" dirty="0">
                  <a:solidFill>
                    <a:srgbClr val="3F94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LEGGE DELEGA IN MATERIA DI PROFESSIONI SANITARIE </a:t>
              </a:r>
              <a:endParaRPr lang="it-IT" sz="2000" dirty="0">
                <a:solidFill>
                  <a:srgbClr val="3F94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07308E01-C0F2-4045-A729-6F0131C87E9B}"/>
                </a:ext>
              </a:extLst>
            </p:cNvPr>
            <p:cNvSpPr/>
            <p:nvPr/>
          </p:nvSpPr>
          <p:spPr>
            <a:xfrm>
              <a:off x="6531506" y="5379976"/>
              <a:ext cx="4952895" cy="6035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6089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000" b="1" dirty="0">
                  <a:solidFill>
                    <a:schemeClr val="accent5">
                      <a:lumMod val="50000"/>
                    </a:schemeClr>
                  </a:solidFill>
                  <a:ea typeface="Times New Roman" panose="02020603050405020304" pitchFamily="18" charset="0"/>
                </a:rPr>
                <a:t>RECLUTAMENTO DEI PROFESSIONISTI </a:t>
              </a:r>
            </a:p>
            <a:p>
              <a:r>
                <a:rPr lang="it-IT" sz="2000" b="1" dirty="0">
                  <a:solidFill>
                    <a:schemeClr val="accent5">
                      <a:lumMod val="50000"/>
                    </a:schemeClr>
                  </a:solidFill>
                  <a:ea typeface="Times New Roman" panose="02020603050405020304" pitchFamily="18" charset="0"/>
                </a:rPr>
                <a:t>FORMATI ALL’ESTERO</a:t>
              </a:r>
              <a:endParaRPr lang="it-IT" sz="2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73E10816-56CE-4DBD-975E-2D46C6EB0342}"/>
                </a:ext>
              </a:extLst>
            </p:cNvPr>
            <p:cNvSpPr/>
            <p:nvPr/>
          </p:nvSpPr>
          <p:spPr>
            <a:xfrm>
              <a:off x="6531506" y="2104027"/>
              <a:ext cx="4909899" cy="60715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6089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000" b="1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RIORGANIZZAZIONE DEI PROFILI PROFESSIONALI SANITARI</a:t>
              </a:r>
              <a:endParaRPr lang="it-IT" sz="200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9208813C-4B41-454A-A754-A41D8C159907}"/>
                </a:ext>
              </a:extLst>
            </p:cNvPr>
            <p:cNvSpPr/>
            <p:nvPr/>
          </p:nvSpPr>
          <p:spPr>
            <a:xfrm>
              <a:off x="6531506" y="3721960"/>
              <a:ext cx="5014515" cy="18033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5A3394BB-077B-4452-8C2C-133BB04D721D}"/>
                </a:ext>
              </a:extLst>
            </p:cNvPr>
            <p:cNvSpPr/>
            <p:nvPr/>
          </p:nvSpPr>
          <p:spPr>
            <a:xfrm>
              <a:off x="6531506" y="3400023"/>
              <a:ext cx="4909899" cy="60715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6089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000" b="1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ATTRATTIVITÀ DELLE PROFESSIONI SANITARIE</a:t>
              </a:r>
              <a:endParaRPr lang="it-IT" sz="2000" dirty="0">
                <a:solidFill>
                  <a:schemeClr val="bg1"/>
                </a:solidFill>
              </a:endParaRPr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13FE5A06-9621-4D93-9FD5-9EB3F5D71FBD}"/>
                </a:ext>
              </a:extLst>
            </p:cNvPr>
            <p:cNvSpPr/>
            <p:nvPr/>
          </p:nvSpPr>
          <p:spPr>
            <a:xfrm>
              <a:off x="6531507" y="4071236"/>
              <a:ext cx="4909899" cy="60715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6089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it-IT" sz="2000" b="1" dirty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CERTIFICAZIONE DELLE COMPETENZE</a:t>
              </a:r>
              <a:endParaRPr lang="it-IT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E9C33B27-F089-4D35-AFE9-4FBD2A402843}"/>
                </a:ext>
              </a:extLst>
            </p:cNvPr>
            <p:cNvSpPr/>
            <p:nvPr/>
          </p:nvSpPr>
          <p:spPr>
            <a:xfrm>
              <a:off x="6531506" y="2757162"/>
              <a:ext cx="4909899" cy="60715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6089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000" b="1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TRASFORMAZIONE DIGITALE E INTEGRAZIONE     DELL’INTELLIGENZA ARTIFICIALE</a:t>
              </a:r>
              <a:endParaRPr lang="it-IT" sz="2000" dirty="0">
                <a:solidFill>
                  <a:schemeClr val="bg1"/>
                </a:solidFill>
              </a:endParaRPr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6107E77-82DF-4911-9659-B1658E544DE6}"/>
                </a:ext>
              </a:extLst>
            </p:cNvPr>
            <p:cNvSpPr/>
            <p:nvPr/>
          </p:nvSpPr>
          <p:spPr>
            <a:xfrm>
              <a:off x="6531505" y="4725854"/>
              <a:ext cx="4909899" cy="60715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6089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000" b="1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RETENTION E CONDIZIONI DI LAVORO</a:t>
              </a:r>
              <a:endParaRPr lang="it-IT" sz="2000" dirty="0">
                <a:solidFill>
                  <a:schemeClr val="bg1"/>
                </a:solidFill>
              </a:endParaRPr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30832CF8-55CA-40DE-A932-664190F9DEAA}"/>
                </a:ext>
              </a:extLst>
            </p:cNvPr>
            <p:cNvSpPr/>
            <p:nvPr/>
          </p:nvSpPr>
          <p:spPr>
            <a:xfrm>
              <a:off x="271872" y="2134849"/>
              <a:ext cx="5403100" cy="60715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6089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000" b="1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RIORGANIZZAZIONE DEI PROFILI PROFESSIONALI SANITARI</a:t>
              </a:r>
              <a:endParaRPr lang="it-IT" sz="200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43E6DA35-4A81-4F99-BEDF-4BF57FC4C14C}"/>
                </a:ext>
              </a:extLst>
            </p:cNvPr>
            <p:cNvSpPr/>
            <p:nvPr/>
          </p:nvSpPr>
          <p:spPr>
            <a:xfrm>
              <a:off x="271872" y="3441119"/>
              <a:ext cx="5403100" cy="58484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6089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000" b="1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ATTRATTIVITÀ DELLE PROFESSIONI SANITARIE</a:t>
              </a:r>
              <a:endParaRPr lang="it-IT" sz="2000" dirty="0">
                <a:solidFill>
                  <a:schemeClr val="bg1"/>
                </a:solidFill>
              </a:endParaRPr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93F95038-5257-424A-93C2-268EE3C52557}"/>
                </a:ext>
              </a:extLst>
            </p:cNvPr>
            <p:cNvSpPr/>
            <p:nvPr/>
          </p:nvSpPr>
          <p:spPr>
            <a:xfrm>
              <a:off x="271873" y="4088884"/>
              <a:ext cx="5403100" cy="60715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6089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it-IT" sz="2000" b="1" dirty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CERTIFICAZIONE DELLE COMPETENZE</a:t>
              </a:r>
              <a:endParaRPr lang="it-IT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461F4D7C-A1E2-47E6-A20A-E150AB133201}"/>
                </a:ext>
              </a:extLst>
            </p:cNvPr>
            <p:cNvSpPr/>
            <p:nvPr/>
          </p:nvSpPr>
          <p:spPr>
            <a:xfrm>
              <a:off x="271872" y="2787984"/>
              <a:ext cx="5403100" cy="60715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6089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000" b="1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TRASFORMAZIONE DIGITALE E INTEGRAZIONE     DELL’INTELLIGENZA ARTIFICIALE</a:t>
              </a:r>
              <a:endParaRPr lang="it-IT" sz="2000" dirty="0">
                <a:solidFill>
                  <a:schemeClr val="bg1"/>
                </a:solidFill>
              </a:endParaRPr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F279AB32-996A-4132-8E81-BA4091F10C74}"/>
                </a:ext>
              </a:extLst>
            </p:cNvPr>
            <p:cNvSpPr/>
            <p:nvPr/>
          </p:nvSpPr>
          <p:spPr>
            <a:xfrm>
              <a:off x="271872" y="4756676"/>
              <a:ext cx="5403100" cy="60715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6089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000" b="1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RETENTION E CONDIZIONI DI LAVORO</a:t>
              </a:r>
              <a:endParaRPr lang="it-IT" sz="2000" dirty="0">
                <a:solidFill>
                  <a:schemeClr val="bg1"/>
                </a:solidFill>
              </a:endParaRP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72578DCE-48FD-45F6-9905-D17EF2D663F8}"/>
                </a:ext>
              </a:extLst>
            </p:cNvPr>
            <p:cNvSpPr/>
            <p:nvPr/>
          </p:nvSpPr>
          <p:spPr>
            <a:xfrm>
              <a:off x="6531507" y="1299677"/>
              <a:ext cx="4909898" cy="783802"/>
            </a:xfrm>
            <a:prstGeom prst="rect">
              <a:avLst/>
            </a:prstGeom>
            <a:solidFill>
              <a:srgbClr val="F0F4FA"/>
            </a:solidFill>
            <a:ln>
              <a:solidFill>
                <a:srgbClr val="6089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2000" b="1" dirty="0">
                  <a:solidFill>
                    <a:srgbClr val="3F94A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AREE STRATEGICHE INTERVENTO TSI HEALTH HUB</a:t>
              </a:r>
            </a:p>
          </p:txBody>
        </p:sp>
        <p:pic>
          <p:nvPicPr>
            <p:cNvPr id="16" name="Picture 4" descr="537.100 Unione Illustrazioni stock, grafiche vettoriali royalty-free e clip  art - iStock | Puzzle, Insieme, Collaborazione">
              <a:extLst>
                <a:ext uri="{FF2B5EF4-FFF2-40B4-BE49-F238E27FC236}">
                  <a16:creationId xmlns:a16="http://schemas.microsoft.com/office/drawing/2014/main" id="{E555615C-EB50-4539-A697-E02F697877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8559" y="890904"/>
              <a:ext cx="1614882" cy="693517"/>
            </a:xfrm>
            <a:prstGeom prst="rect">
              <a:avLst/>
            </a:prstGeom>
            <a:noFill/>
            <a:ln>
              <a:solidFill>
                <a:srgbClr val="6089B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itolo 1">
            <a:extLst>
              <a:ext uri="{FF2B5EF4-FFF2-40B4-BE49-F238E27FC236}">
                <a16:creationId xmlns:a16="http://schemas.microsoft.com/office/drawing/2014/main" id="{581068A6-850A-46C4-8A95-7CB544D7B242}"/>
              </a:ext>
            </a:extLst>
          </p:cNvPr>
          <p:cNvSpPr txBox="1">
            <a:spLocks/>
          </p:cNvSpPr>
          <p:nvPr/>
        </p:nvSpPr>
        <p:spPr>
          <a:xfrm>
            <a:off x="138334" y="105953"/>
            <a:ext cx="12510866" cy="132556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800" b="1" spc="-100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 e principi direttivi del DDL in materia di professioni sanitarie e aree strategiche di intervento TSI</a:t>
            </a:r>
            <a:br>
              <a:rPr lang="it-IT" sz="2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77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84;p25" descr="Immagine che contiene cerchio, Policromia&#10;&#10;Il contenuto generato dall'IA potrebbe non essere corretto.">
            <a:extLst>
              <a:ext uri="{FF2B5EF4-FFF2-40B4-BE49-F238E27FC236}">
                <a16:creationId xmlns:a16="http://schemas.microsoft.com/office/drawing/2014/main" id="{4E8BED61-CDF2-4698-AEEA-A1DD35E394C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6530" t="5053" r="29444" b="4961"/>
          <a:stretch/>
        </p:blipFill>
        <p:spPr>
          <a:xfrm>
            <a:off x="13716000" y="3838764"/>
            <a:ext cx="4272028" cy="4278054"/>
          </a:xfrm>
          <a:prstGeom prst="rect">
            <a:avLst/>
          </a:prstGeom>
          <a:solidFill>
            <a:srgbClr val="FFFF00"/>
          </a:solidFill>
          <a:ln>
            <a:solidFill>
              <a:srgbClr val="6089B1"/>
            </a:solidFill>
          </a:ln>
          <a:effectLst>
            <a:glow rad="139700">
              <a:srgbClr val="5B9BD5">
                <a:satMod val="175000"/>
                <a:alpha val="40000"/>
              </a:srgbClr>
            </a:glow>
          </a:effectLst>
        </p:spPr>
      </p:pic>
      <p:sp>
        <p:nvSpPr>
          <p:cNvPr id="4" name="Google Shape;194;p25">
            <a:extLst>
              <a:ext uri="{FF2B5EF4-FFF2-40B4-BE49-F238E27FC236}">
                <a16:creationId xmlns:a16="http://schemas.microsoft.com/office/drawing/2014/main" id="{54301575-1995-4F60-88BE-2CA60B658AA5}"/>
              </a:ext>
            </a:extLst>
          </p:cNvPr>
          <p:cNvSpPr txBox="1"/>
          <p:nvPr/>
        </p:nvSpPr>
        <p:spPr>
          <a:xfrm>
            <a:off x="3200400" y="3838764"/>
            <a:ext cx="10287000" cy="4278054"/>
          </a:xfrm>
          <a:prstGeom prst="rect">
            <a:avLst/>
          </a:prstGeom>
          <a:solidFill>
            <a:srgbClr val="5B9BD5">
              <a:lumMod val="20000"/>
              <a:lumOff val="80000"/>
              <a:alpha val="50000"/>
            </a:srgbClr>
          </a:solidFill>
          <a:ln>
            <a:solidFill>
              <a:srgbClr val="6089B1"/>
            </a:solidFill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MIGLIORARE LA </a:t>
            </a:r>
            <a:r>
              <a: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FLESSIBILITÀ</a:t>
            </a:r>
            <a:r>
              <a: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OPERATIVA DEL PERSONALE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endParaRPr kumimoji="0" lang="it-IT" sz="32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PROMUOVERE MODELLI ORGANIZZATIVI CON PIENA </a:t>
            </a:r>
            <a:r>
              <a: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VALORIZZAZIONE DELLE COMPETENZE </a:t>
            </a:r>
            <a:r>
              <a: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DI TUTTI I PROFESSIONISTI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endParaRPr kumimoji="0" lang="it-IT" sz="32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INTRODURRE </a:t>
            </a:r>
            <a:r>
              <a: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FIGURE DI SUPPORTO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A7A8AD5-C724-46E2-A980-5940EAA1B1C0}"/>
              </a:ext>
            </a:extLst>
          </p:cNvPr>
          <p:cNvSpPr txBox="1"/>
          <p:nvPr/>
        </p:nvSpPr>
        <p:spPr>
          <a:xfrm>
            <a:off x="5791200" y="952500"/>
            <a:ext cx="1112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it-IT" sz="4000" b="1" spc="-100" dirty="0">
                <a:solidFill>
                  <a:srgbClr val="455E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1. Riordino delle professioni sanitarie   </a:t>
            </a:r>
          </a:p>
        </p:txBody>
      </p:sp>
    </p:spTree>
    <p:extLst>
      <p:ext uri="{BB962C8B-B14F-4D97-AF65-F5344CB8AC3E}">
        <p14:creationId xmlns:p14="http://schemas.microsoft.com/office/powerpoint/2010/main" val="1242812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4;p25">
            <a:extLst>
              <a:ext uri="{FF2B5EF4-FFF2-40B4-BE49-F238E27FC236}">
                <a16:creationId xmlns:a16="http://schemas.microsoft.com/office/drawing/2014/main" id="{E6D72A15-1D68-4318-9B66-ADF2B1C00CB3}"/>
              </a:ext>
            </a:extLst>
          </p:cNvPr>
          <p:cNvSpPr txBox="1"/>
          <p:nvPr/>
        </p:nvSpPr>
        <p:spPr>
          <a:xfrm>
            <a:off x="3581400" y="3551176"/>
            <a:ext cx="9067800" cy="3970277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rgbClr val="6089B1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it-IT" sz="2800" b="1" dirty="0">
                <a:solidFill>
                  <a:schemeClr val="tx2"/>
                </a:solidFill>
                <a:cs typeface="Arial"/>
                <a:sym typeface="Arial"/>
              </a:rPr>
              <a:t>MIGLIORARE LA </a:t>
            </a:r>
            <a:r>
              <a:rPr lang="it-IT" sz="2800" b="1" dirty="0">
                <a:solidFill>
                  <a:schemeClr val="tx2"/>
                </a:solidFill>
                <a:highlight>
                  <a:srgbClr val="FFFF00"/>
                </a:highlight>
                <a:cs typeface="Arial"/>
                <a:sym typeface="Arial"/>
              </a:rPr>
              <a:t>QUALITÀ E L’ACCESSIBILITÀ </a:t>
            </a:r>
            <a:r>
              <a:rPr lang="it-IT" sz="2800" b="1" dirty="0">
                <a:solidFill>
                  <a:schemeClr val="tx2"/>
                </a:solidFill>
                <a:cs typeface="Arial"/>
                <a:sym typeface="Arial"/>
              </a:rPr>
              <a:t>DEI SERVIZI</a:t>
            </a:r>
          </a:p>
          <a:p>
            <a:pPr marL="342900" lvl="0" indent="-342900"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endParaRPr lang="it-IT" sz="2800" b="1" dirty="0">
              <a:solidFill>
                <a:schemeClr val="tx2"/>
              </a:solidFill>
              <a:cs typeface="Arial"/>
              <a:sym typeface="Arial"/>
            </a:endParaRPr>
          </a:p>
          <a:p>
            <a:pPr marL="342900" lvl="0" indent="-342900"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endParaRPr lang="it-IT" sz="2800" b="1" dirty="0">
              <a:solidFill>
                <a:schemeClr val="tx2"/>
              </a:solidFill>
              <a:cs typeface="Arial"/>
              <a:sym typeface="Arial"/>
            </a:endParaRPr>
          </a:p>
          <a:p>
            <a:pPr marL="342900" lvl="0" indent="-342900"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it-IT" sz="2800" b="1" dirty="0">
                <a:solidFill>
                  <a:schemeClr val="tx2"/>
                </a:solidFill>
                <a:cs typeface="Arial"/>
                <a:sym typeface="Arial"/>
              </a:rPr>
              <a:t>AUMENTARE L’</a:t>
            </a:r>
            <a:r>
              <a:rPr lang="it-IT" sz="2800" b="1" dirty="0">
                <a:solidFill>
                  <a:schemeClr val="tx2"/>
                </a:solidFill>
                <a:highlight>
                  <a:srgbClr val="FFFF00"/>
                </a:highlight>
                <a:cs typeface="Arial"/>
                <a:sym typeface="Arial"/>
              </a:rPr>
              <a:t>EFFICIENZA</a:t>
            </a:r>
            <a:r>
              <a:rPr lang="it-IT" sz="2800" b="1" dirty="0">
                <a:solidFill>
                  <a:schemeClr val="tx2"/>
                </a:solidFill>
                <a:cs typeface="Arial"/>
                <a:sym typeface="Arial"/>
              </a:rPr>
              <a:t> DEI PROCESSI OPERATIVI</a:t>
            </a:r>
          </a:p>
          <a:p>
            <a:pPr marL="342900" lvl="0" indent="-342900"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endParaRPr lang="it-IT" sz="2800" b="1" dirty="0">
              <a:solidFill>
                <a:schemeClr val="tx2"/>
              </a:solidFill>
              <a:cs typeface="Arial"/>
              <a:sym typeface="Arial"/>
            </a:endParaRPr>
          </a:p>
          <a:p>
            <a:pPr marL="342900" lvl="0" indent="-342900"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endParaRPr lang="it-IT" sz="2800" b="1" dirty="0">
              <a:solidFill>
                <a:schemeClr val="tx2"/>
              </a:solidFill>
              <a:cs typeface="Arial"/>
              <a:sym typeface="Arial"/>
            </a:endParaRPr>
          </a:p>
          <a:p>
            <a:pPr marL="342900" lvl="0" indent="-342900"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it-IT" sz="2800" b="1" dirty="0">
                <a:solidFill>
                  <a:schemeClr val="tx2"/>
                </a:solidFill>
                <a:cs typeface="Arial"/>
                <a:sym typeface="Arial"/>
              </a:rPr>
              <a:t>POTENZIARE FORMAZIONE E </a:t>
            </a:r>
            <a:r>
              <a:rPr lang="it-IT" sz="2800" b="1" dirty="0">
                <a:solidFill>
                  <a:schemeClr val="tx2"/>
                </a:solidFill>
                <a:highlight>
                  <a:srgbClr val="FFFF00"/>
                </a:highlight>
                <a:cs typeface="Arial"/>
                <a:sym typeface="Arial"/>
              </a:rPr>
              <a:t>COMPETENZE DIGITALI </a:t>
            </a:r>
            <a:r>
              <a:rPr lang="it-IT" sz="2800" b="1" dirty="0">
                <a:solidFill>
                  <a:schemeClr val="tx2"/>
                </a:solidFill>
                <a:cs typeface="Arial"/>
                <a:sym typeface="Arial"/>
              </a:rPr>
              <a:t>DEL PERSONALE</a:t>
            </a:r>
          </a:p>
          <a:p>
            <a:pPr marL="342900" lvl="0" indent="-342900"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endParaRPr lang="it-IT" sz="2800" b="1" dirty="0">
              <a:solidFill>
                <a:schemeClr val="tx2"/>
              </a:solidFill>
              <a:cs typeface="Arial"/>
              <a:sym typeface="Arial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B582E9A-3B0F-4CA5-AAD3-768C58047A31}"/>
              </a:ext>
            </a:extLst>
          </p:cNvPr>
          <p:cNvSpPr txBox="1"/>
          <p:nvPr/>
        </p:nvSpPr>
        <p:spPr>
          <a:xfrm>
            <a:off x="5943600" y="876300"/>
            <a:ext cx="11811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rgbClr val="000000"/>
              </a:buClr>
              <a:buSzPts val="4400"/>
            </a:pPr>
            <a:r>
              <a:rPr lang="it-IT" sz="4000" b="1" spc="-100" dirty="0">
                <a:solidFill>
                  <a:srgbClr val="455E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2. Trasformazione digitale e intelligenza artificiale</a:t>
            </a:r>
          </a:p>
        </p:txBody>
      </p:sp>
      <p:pic>
        <p:nvPicPr>
          <p:cNvPr id="5" name="Google Shape;206;p26">
            <a:extLst>
              <a:ext uri="{FF2B5EF4-FFF2-40B4-BE49-F238E27FC236}">
                <a16:creationId xmlns:a16="http://schemas.microsoft.com/office/drawing/2014/main" id="{372F8187-B377-4955-BF51-BDA1FAFA3BF0}"/>
              </a:ext>
            </a:extLst>
          </p:cNvPr>
          <p:cNvPicPr preferRelativeResize="0"/>
          <p:nvPr/>
        </p:nvPicPr>
        <p:blipFill rotWithShape="1">
          <a:blip r:embed="rId2">
            <a:alphaModFix amt="70000"/>
          </a:blip>
          <a:srcRect l="26163" r="27844"/>
          <a:stretch/>
        </p:blipFill>
        <p:spPr>
          <a:xfrm>
            <a:off x="12954000" y="3551177"/>
            <a:ext cx="4800600" cy="369327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73971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4;p25">
            <a:extLst>
              <a:ext uri="{FF2B5EF4-FFF2-40B4-BE49-F238E27FC236}">
                <a16:creationId xmlns:a16="http://schemas.microsoft.com/office/drawing/2014/main" id="{7B204D28-DC4A-41EB-ADD4-D4DE97A079A0}"/>
              </a:ext>
            </a:extLst>
          </p:cNvPr>
          <p:cNvSpPr txBox="1"/>
          <p:nvPr/>
        </p:nvSpPr>
        <p:spPr>
          <a:xfrm>
            <a:off x="3429000" y="3804692"/>
            <a:ext cx="7315200" cy="4031833"/>
          </a:xfrm>
          <a:prstGeom prst="rect">
            <a:avLst/>
          </a:prstGeom>
          <a:solidFill>
            <a:srgbClr val="5B9BD5">
              <a:lumMod val="20000"/>
              <a:lumOff val="80000"/>
              <a:alpha val="50000"/>
            </a:srgbClr>
          </a:solidFill>
          <a:ln>
            <a:solidFill>
              <a:srgbClr val="6089B1"/>
            </a:solidFill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RAZIONALIZZAZIONE DELLE COMPETENZE RELATIVE AI PROCEDIMENTI DI </a:t>
            </a:r>
            <a:r>
              <a: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MOBILITÀ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endParaRPr kumimoji="0" lang="it-IT" sz="32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endParaRPr kumimoji="0" lang="it-IT" sz="32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DEFINIZIONE DI MODULI FORMATIVI STANDARD PER LE </a:t>
            </a:r>
            <a:r>
              <a: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COMPETENZE LINGUISTICHE</a:t>
            </a:r>
          </a:p>
        </p:txBody>
      </p:sp>
      <p:pic>
        <p:nvPicPr>
          <p:cNvPr id="4" name="Google Shape;237;p27" descr="Ministero della Salute - Assistenza sanitaria Paesi extra UE">
            <a:extLst>
              <a:ext uri="{FF2B5EF4-FFF2-40B4-BE49-F238E27FC236}">
                <a16:creationId xmlns:a16="http://schemas.microsoft.com/office/drawing/2014/main" id="{EA7F4636-9788-4AA3-86EA-5697B137970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77600" y="3804692"/>
            <a:ext cx="6828694" cy="4031833"/>
          </a:xfrm>
          <a:prstGeom prst="rect">
            <a:avLst/>
          </a:prstGeom>
          <a:noFill/>
          <a:ln>
            <a:noFill/>
          </a:ln>
          <a:effectLst>
            <a:glow rad="63500">
              <a:srgbClr val="ED7D31">
                <a:satMod val="175000"/>
                <a:alpha val="40000"/>
              </a:srgbClr>
            </a:glow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0A0720-7A1E-4236-B003-D75BF097F831}"/>
              </a:ext>
            </a:extLst>
          </p:cNvPr>
          <p:cNvSpPr txBox="1"/>
          <p:nvPr/>
        </p:nvSpPr>
        <p:spPr>
          <a:xfrm>
            <a:off x="4991100" y="1769761"/>
            <a:ext cx="12573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4400"/>
            </a:pPr>
            <a:r>
              <a:rPr lang="it-IT" sz="4000" b="1" spc="-100" dirty="0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3. Reclutamento di personale sanitario con titoli esteri</a:t>
            </a:r>
          </a:p>
        </p:txBody>
      </p:sp>
    </p:spTree>
    <p:extLst>
      <p:ext uri="{BB962C8B-B14F-4D97-AF65-F5344CB8AC3E}">
        <p14:creationId xmlns:p14="http://schemas.microsoft.com/office/powerpoint/2010/main" val="1661569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4;p25">
            <a:extLst>
              <a:ext uri="{FF2B5EF4-FFF2-40B4-BE49-F238E27FC236}">
                <a16:creationId xmlns:a16="http://schemas.microsoft.com/office/drawing/2014/main" id="{16859704-49EB-4F84-B11E-2310EC659689}"/>
              </a:ext>
            </a:extLst>
          </p:cNvPr>
          <p:cNvSpPr txBox="1"/>
          <p:nvPr/>
        </p:nvSpPr>
        <p:spPr>
          <a:xfrm>
            <a:off x="4185754" y="4206920"/>
            <a:ext cx="7620000" cy="3046948"/>
          </a:xfrm>
          <a:prstGeom prst="rect">
            <a:avLst/>
          </a:prstGeom>
          <a:solidFill>
            <a:srgbClr val="5B9BD5">
              <a:lumMod val="20000"/>
              <a:lumOff val="80000"/>
              <a:alpha val="50000"/>
            </a:srgbClr>
          </a:solidFill>
          <a:ln>
            <a:solidFill>
              <a:srgbClr val="6089B1"/>
            </a:solidFill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INCENTIVAZIONE ECONOMICA                   → </a:t>
            </a:r>
            <a:r>
              <a: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FONDI EUROPEI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endParaRPr kumimoji="0" lang="it-IT" sz="32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endParaRPr kumimoji="0" lang="it-IT" sz="32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PROMOZIONE SOCIALE </a:t>
            </a:r>
            <a:r>
              <a: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DEI PROFESSIONISTI SANITARI</a:t>
            </a:r>
          </a:p>
        </p:txBody>
      </p:sp>
      <p:pic>
        <p:nvPicPr>
          <p:cNvPr id="4" name="Google Shape;250;p28" descr="Come sfruttare la legge di attrazione per il business - Visibilità">
            <a:extLst>
              <a:ext uri="{FF2B5EF4-FFF2-40B4-BE49-F238E27FC236}">
                <a16:creationId xmlns:a16="http://schemas.microsoft.com/office/drawing/2014/main" id="{FD3DE1C3-13C2-487D-96B0-0375FF5E51B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7308" r="29068"/>
          <a:stretch/>
        </p:blipFill>
        <p:spPr>
          <a:xfrm>
            <a:off x="13106400" y="3330094"/>
            <a:ext cx="4314533" cy="4800600"/>
          </a:xfrm>
          <a:prstGeom prst="rect">
            <a:avLst/>
          </a:prstGeom>
          <a:noFill/>
          <a:ln>
            <a:noFill/>
          </a:ln>
          <a:effectLst>
            <a:glow rad="139700">
              <a:srgbClr val="A5A5A5">
                <a:satMod val="175000"/>
                <a:alpha val="40000"/>
              </a:srgbClr>
            </a:glow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A8562EA-2325-41D9-88C5-2DEC6BC42737}"/>
              </a:ext>
            </a:extLst>
          </p:cNvPr>
          <p:cNvSpPr txBox="1"/>
          <p:nvPr/>
        </p:nvSpPr>
        <p:spPr>
          <a:xfrm>
            <a:off x="5382984" y="1181100"/>
            <a:ext cx="129050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Clr>
                <a:srgbClr val="000000"/>
              </a:buClr>
              <a:buSzPts val="4400"/>
            </a:pPr>
            <a:r>
              <a:rPr lang="it-IT" sz="4000" b="1" spc="-100" dirty="0">
                <a:solidFill>
                  <a:srgbClr val="455E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4. Politiche per migliorare l’attrattività delle Professioni Sanitarie</a:t>
            </a:r>
          </a:p>
        </p:txBody>
      </p:sp>
    </p:spTree>
    <p:extLst>
      <p:ext uri="{BB962C8B-B14F-4D97-AF65-F5344CB8AC3E}">
        <p14:creationId xmlns:p14="http://schemas.microsoft.com/office/powerpoint/2010/main" val="2947688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4;p25">
            <a:extLst>
              <a:ext uri="{FF2B5EF4-FFF2-40B4-BE49-F238E27FC236}">
                <a16:creationId xmlns:a16="http://schemas.microsoft.com/office/drawing/2014/main" id="{C1F5519E-F3EA-452D-A6A2-C6DAFA0BF961}"/>
              </a:ext>
            </a:extLst>
          </p:cNvPr>
          <p:cNvSpPr txBox="1"/>
          <p:nvPr/>
        </p:nvSpPr>
        <p:spPr>
          <a:xfrm>
            <a:off x="4038600" y="3683256"/>
            <a:ext cx="8239413" cy="3046948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rgbClr val="6089B1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it-IT" sz="3200" b="1" dirty="0">
                <a:solidFill>
                  <a:schemeClr val="tx2"/>
                </a:solidFill>
                <a:cs typeface="Arial"/>
                <a:sym typeface="Arial"/>
              </a:rPr>
              <a:t>MIGLIORARE </a:t>
            </a:r>
            <a:r>
              <a:rPr lang="it-IT" sz="3200" b="1" dirty="0">
                <a:solidFill>
                  <a:schemeClr val="tx2"/>
                </a:solidFill>
                <a:highlight>
                  <a:srgbClr val="FFFF00"/>
                </a:highlight>
                <a:cs typeface="Arial"/>
                <a:sym typeface="Arial"/>
              </a:rPr>
              <a:t>BENESSERE ORGANIZZATIVO</a:t>
            </a:r>
          </a:p>
          <a:p>
            <a:pPr marL="342900" lvl="0" indent="-342900"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endParaRPr lang="it-IT" sz="3200" b="1" dirty="0">
              <a:solidFill>
                <a:schemeClr val="tx2"/>
              </a:solidFill>
              <a:cs typeface="Arial"/>
              <a:sym typeface="Arial"/>
            </a:endParaRPr>
          </a:p>
          <a:p>
            <a:pPr marL="342900" lvl="0" indent="-342900"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it-IT" sz="3200" b="1" dirty="0">
                <a:solidFill>
                  <a:schemeClr val="tx2"/>
                </a:solidFill>
                <a:cs typeface="Arial"/>
                <a:sym typeface="Arial"/>
              </a:rPr>
              <a:t>INCENTIVI PER </a:t>
            </a:r>
            <a:r>
              <a:rPr lang="it-IT" sz="3200" b="1" dirty="0">
                <a:solidFill>
                  <a:schemeClr val="tx2"/>
                </a:solidFill>
                <a:highlight>
                  <a:srgbClr val="FFFF00"/>
                </a:highlight>
                <a:cs typeface="Arial"/>
                <a:sym typeface="Arial"/>
              </a:rPr>
              <a:t>AREE E SERVIZI DISAGIATI</a:t>
            </a:r>
          </a:p>
          <a:p>
            <a:pPr marL="342900" lvl="0" indent="-342900"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endParaRPr lang="it-IT" sz="3200" b="1" dirty="0">
              <a:solidFill>
                <a:schemeClr val="tx2"/>
              </a:solidFill>
              <a:cs typeface="Arial"/>
              <a:sym typeface="Arial"/>
            </a:endParaRPr>
          </a:p>
          <a:p>
            <a:pPr marL="342900" lvl="0" indent="-342900"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it-IT" sz="3200" b="1" dirty="0">
                <a:solidFill>
                  <a:schemeClr val="tx2"/>
                </a:solidFill>
                <a:cs typeface="Arial"/>
                <a:sym typeface="Arial"/>
              </a:rPr>
              <a:t>PROMUOVERE LA </a:t>
            </a:r>
            <a:r>
              <a:rPr lang="it-IT" sz="3200" b="1" dirty="0">
                <a:solidFill>
                  <a:schemeClr val="tx2"/>
                </a:solidFill>
                <a:highlight>
                  <a:srgbClr val="FFFF00"/>
                </a:highlight>
                <a:cs typeface="Arial"/>
                <a:sym typeface="Arial"/>
              </a:rPr>
              <a:t>VALORIZZAZIONE DELLE COMPETENZE</a:t>
            </a:r>
            <a:r>
              <a:rPr lang="it-IT" sz="3200" b="1" dirty="0">
                <a:solidFill>
                  <a:schemeClr val="tx2"/>
                </a:solidFill>
                <a:cs typeface="Arial"/>
                <a:sym typeface="Arial"/>
              </a:rPr>
              <a:t> DI TUTTI I PROFESSIONISTI</a:t>
            </a:r>
          </a:p>
        </p:txBody>
      </p:sp>
      <p:pic>
        <p:nvPicPr>
          <p:cNvPr id="4" name="Google Shape;281;p29" descr="Sistema Sanitario: sostenibilità economica, evoluzione e strategie -  Healthtech360">
            <a:extLst>
              <a:ext uri="{FF2B5EF4-FFF2-40B4-BE49-F238E27FC236}">
                <a16:creationId xmlns:a16="http://schemas.microsoft.com/office/drawing/2014/main" id="{01DEF28B-2A74-4DAA-AFE6-E8F93A1C39D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8979" t="-305" r="23063" b="7972"/>
          <a:stretch/>
        </p:blipFill>
        <p:spPr>
          <a:xfrm>
            <a:off x="12954000" y="2692130"/>
            <a:ext cx="4613963" cy="490274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5A75B30-A2E9-432D-A67F-C6496FCA8F8F}"/>
              </a:ext>
            </a:extLst>
          </p:cNvPr>
          <p:cNvSpPr txBox="1"/>
          <p:nvPr/>
        </p:nvSpPr>
        <p:spPr>
          <a:xfrm>
            <a:off x="5486400" y="1333500"/>
            <a:ext cx="11811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Clr>
                <a:srgbClr val="000000"/>
              </a:buClr>
              <a:buSzPts val="4400"/>
            </a:pPr>
            <a:r>
              <a:rPr lang="it-IT" sz="4000" b="1" spc="-100" dirty="0">
                <a:solidFill>
                  <a:srgbClr val="455E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5. Iniziative per attrattività e </a:t>
            </a:r>
            <a:r>
              <a:rPr lang="it-IT" sz="4000" b="1" spc="-100" dirty="0" err="1">
                <a:solidFill>
                  <a:srgbClr val="455E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retention</a:t>
            </a:r>
            <a:r>
              <a:rPr lang="it-IT" sz="4000" b="1" spc="-100" dirty="0">
                <a:solidFill>
                  <a:srgbClr val="455E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verso il SSN</a:t>
            </a:r>
          </a:p>
        </p:txBody>
      </p:sp>
    </p:spTree>
    <p:extLst>
      <p:ext uri="{BB962C8B-B14F-4D97-AF65-F5344CB8AC3E}">
        <p14:creationId xmlns:p14="http://schemas.microsoft.com/office/powerpoint/2010/main" val="2128589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7365110-D3F8-459C-8C0C-26EFD6B4627B}"/>
              </a:ext>
            </a:extLst>
          </p:cNvPr>
          <p:cNvSpPr/>
          <p:nvPr/>
        </p:nvSpPr>
        <p:spPr>
          <a:xfrm>
            <a:off x="302212" y="1562100"/>
            <a:ext cx="14516100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Italia, analogamente agli altri Paesi europei, si sta assistendo da anni ad una crisi del personale sanitario, acuitasi dopo il 2020 a causa della pandemia da Covid-19, causata da </a:t>
            </a: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rilevanti e continui cambiamenti sul fronte sia della domanda che dell’offerta di forza lavoro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nonché da errori di programmazione (periodo </a:t>
            </a: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Covid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fattori che impattano sulla carenza di professionisti sono di carattere </a:t>
            </a: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demografico, epidemiologico 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 anche cambiamenti nelle </a:t>
            </a: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aspettative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della popolazione nonché un </a:t>
            </a: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approccio culturale 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alle professioni diverso da parte delle nuove generazioni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capacità dei sistemi sanitari di fornire servizi sanitari e soddisfare le nuove richieste di assistenza dipende fortemente dalla </a:t>
            </a: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disponibilità di una forza lavoro 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flessibile, quantitativamente adeguata ed in possesso di competenze aggiornate.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F2EB510-2A0F-4B2A-8EE4-E3DE0D91BD0F}"/>
              </a:ext>
            </a:extLst>
          </p:cNvPr>
          <p:cNvSpPr/>
          <p:nvPr/>
        </p:nvSpPr>
        <p:spPr>
          <a:xfrm>
            <a:off x="276303" y="332168"/>
            <a:ext cx="7642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CONTESTO DI RIFERIMENTO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6FEDAF4-74BE-499B-8F9A-E7A8D020067A}"/>
              </a:ext>
            </a:extLst>
          </p:cNvPr>
          <p:cNvSpPr/>
          <p:nvPr/>
        </p:nvSpPr>
        <p:spPr>
          <a:xfrm>
            <a:off x="685800" y="7277100"/>
            <a:ext cx="134444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i="1" dirty="0">
                <a:solidFill>
                  <a:schemeClr val="bg2">
                    <a:lumMod val="25000"/>
                  </a:schemeClr>
                </a:solidFill>
              </a:rPr>
              <a:t>Vedi audizione Camera Diretto generale dott.ssa Mariella Mainolfi del 29/01/2025 https://documenti.camera.it/leg19/documentiAcquisiti/COM12/Audizioni/leg19.com12.Audizioni.Memoria.PUBBLICO.ideGes.54981.29-01-2025-15-55-04.498.pdf</a:t>
            </a:r>
          </a:p>
        </p:txBody>
      </p:sp>
    </p:spTree>
    <p:extLst>
      <p:ext uri="{BB962C8B-B14F-4D97-AF65-F5344CB8AC3E}">
        <p14:creationId xmlns:p14="http://schemas.microsoft.com/office/powerpoint/2010/main" val="3902624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4;p25">
            <a:extLst>
              <a:ext uri="{FF2B5EF4-FFF2-40B4-BE49-F238E27FC236}">
                <a16:creationId xmlns:a16="http://schemas.microsoft.com/office/drawing/2014/main" id="{BBC50E07-856F-4C58-9FCD-76EE159DADBD}"/>
              </a:ext>
            </a:extLst>
          </p:cNvPr>
          <p:cNvSpPr txBox="1"/>
          <p:nvPr/>
        </p:nvSpPr>
        <p:spPr>
          <a:xfrm>
            <a:off x="5029203" y="4533900"/>
            <a:ext cx="5486399" cy="1754286"/>
          </a:xfrm>
          <a:prstGeom prst="rect">
            <a:avLst/>
          </a:prstGeom>
          <a:solidFill>
            <a:srgbClr val="5B9BD5">
              <a:lumMod val="20000"/>
              <a:lumOff val="80000"/>
              <a:alpha val="50000"/>
            </a:srgbClr>
          </a:solidFill>
          <a:ln>
            <a:solidFill>
              <a:srgbClr val="6089B1"/>
            </a:solidFill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36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ADOZIONE DI UN SISTEMA NAZIONALE DI CERTIFICAZIONE</a:t>
            </a:r>
          </a:p>
        </p:txBody>
      </p:sp>
      <p:pic>
        <p:nvPicPr>
          <p:cNvPr id="4" name="Google Shape;303;p30" descr="ORGANISME DE CERTIFICARE | INSEMEX">
            <a:extLst>
              <a:ext uri="{FF2B5EF4-FFF2-40B4-BE49-F238E27FC236}">
                <a16:creationId xmlns:a16="http://schemas.microsoft.com/office/drawing/2014/main" id="{9B1BEA98-B77E-44C8-9379-97DF43DEB21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58600" y="3305906"/>
            <a:ext cx="6096001" cy="4328607"/>
          </a:xfrm>
          <a:prstGeom prst="rect">
            <a:avLst/>
          </a:prstGeom>
          <a:noFill/>
          <a:ln>
            <a:noFill/>
          </a:ln>
          <a:effectLst>
            <a:glow rad="139700">
              <a:srgbClr val="A5A5A5">
                <a:satMod val="175000"/>
                <a:alpha val="40000"/>
              </a:srgbClr>
            </a:glow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CEA0D7-C636-4847-A6CB-B9CA76D65EA2}"/>
              </a:ext>
            </a:extLst>
          </p:cNvPr>
          <p:cNvSpPr txBox="1"/>
          <p:nvPr/>
        </p:nvSpPr>
        <p:spPr>
          <a:xfrm>
            <a:off x="5410201" y="1790700"/>
            <a:ext cx="12732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4400"/>
            </a:pPr>
            <a:r>
              <a:rPr lang="it-IT" sz="4000" b="1" spc="-100" dirty="0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6. Certificazione delle competenze dei professionisti</a:t>
            </a:r>
          </a:p>
        </p:txBody>
      </p:sp>
    </p:spTree>
    <p:extLst>
      <p:ext uri="{BB962C8B-B14F-4D97-AF65-F5344CB8AC3E}">
        <p14:creationId xmlns:p14="http://schemas.microsoft.com/office/powerpoint/2010/main" val="323735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F037AF92-51BB-4B30-B3DC-EE53F3260528}"/>
              </a:ext>
            </a:extLst>
          </p:cNvPr>
          <p:cNvGrpSpPr/>
          <p:nvPr/>
        </p:nvGrpSpPr>
        <p:grpSpPr>
          <a:xfrm>
            <a:off x="762000" y="891451"/>
            <a:ext cx="14704597" cy="7887374"/>
            <a:chOff x="138986" y="660642"/>
            <a:chExt cx="12023493" cy="5725490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ED635992-823A-451F-9E12-DA58EF9E0B6D}"/>
                </a:ext>
              </a:extLst>
            </p:cNvPr>
            <p:cNvSpPr/>
            <p:nvPr/>
          </p:nvSpPr>
          <p:spPr>
            <a:xfrm>
              <a:off x="138986" y="660642"/>
              <a:ext cx="11784572" cy="5695708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6CFA01D9-12F3-4374-B62A-1FA29ED7878E}"/>
                </a:ext>
              </a:extLst>
            </p:cNvPr>
            <p:cNvGrpSpPr/>
            <p:nvPr/>
          </p:nvGrpSpPr>
          <p:grpSpPr>
            <a:xfrm>
              <a:off x="2547991" y="722174"/>
              <a:ext cx="7265315" cy="5283200"/>
              <a:chOff x="3297258" y="787399"/>
              <a:chExt cx="5407418" cy="5283200"/>
            </a:xfrm>
          </p:grpSpPr>
          <p:sp>
            <p:nvSpPr>
              <p:cNvPr id="5" name="Figura a mano libera: forma 4">
                <a:extLst>
                  <a:ext uri="{FF2B5EF4-FFF2-40B4-BE49-F238E27FC236}">
                    <a16:creationId xmlns:a16="http://schemas.microsoft.com/office/drawing/2014/main" id="{0D04E1D8-2E54-4CE1-B7FA-6215E26B1541}"/>
                  </a:ext>
                </a:extLst>
              </p:cNvPr>
              <p:cNvSpPr/>
              <p:nvPr/>
            </p:nvSpPr>
            <p:spPr>
              <a:xfrm>
                <a:off x="4470399" y="787399"/>
                <a:ext cx="3251200" cy="3251200"/>
              </a:xfrm>
              <a:custGeom>
                <a:avLst/>
                <a:gdLst>
                  <a:gd name="connsiteX0" fmla="*/ 0 w 3251200"/>
                  <a:gd name="connsiteY0" fmla="*/ 1625600 h 3251200"/>
                  <a:gd name="connsiteX1" fmla="*/ 1625600 w 3251200"/>
                  <a:gd name="connsiteY1" fmla="*/ 0 h 3251200"/>
                  <a:gd name="connsiteX2" fmla="*/ 3251200 w 3251200"/>
                  <a:gd name="connsiteY2" fmla="*/ 1625600 h 3251200"/>
                  <a:gd name="connsiteX3" fmla="*/ 1625600 w 3251200"/>
                  <a:gd name="connsiteY3" fmla="*/ 3251200 h 3251200"/>
                  <a:gd name="connsiteX4" fmla="*/ 0 w 3251200"/>
                  <a:gd name="connsiteY4" fmla="*/ 1625600 h 325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200" h="3251200">
                    <a:moveTo>
                      <a:pt x="0" y="1625600"/>
                    </a:moveTo>
                    <a:cubicBezTo>
                      <a:pt x="0" y="727806"/>
                      <a:pt x="727806" y="0"/>
                      <a:pt x="1625600" y="0"/>
                    </a:cubicBezTo>
                    <a:cubicBezTo>
                      <a:pt x="2523394" y="0"/>
                      <a:pt x="3251200" y="727806"/>
                      <a:pt x="3251200" y="1625600"/>
                    </a:cubicBezTo>
                    <a:cubicBezTo>
                      <a:pt x="3251200" y="2523394"/>
                      <a:pt x="2523394" y="3251200"/>
                      <a:pt x="1625600" y="3251200"/>
                    </a:cubicBezTo>
                    <a:cubicBezTo>
                      <a:pt x="727806" y="3251200"/>
                      <a:pt x="0" y="2523394"/>
                      <a:pt x="0" y="1625600"/>
                    </a:cubicBezTo>
                    <a:close/>
                  </a:path>
                </a:pathLst>
              </a:custGeom>
              <a:solidFill>
                <a:srgbClr val="FFFF00">
                  <a:alpha val="50000"/>
                </a:srgbClr>
              </a:solidFill>
              <a:ln w="12700" cap="flat" cmpd="sng" algn="ctr">
                <a:solidFill>
                  <a:srgbClr val="FFCC00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433494" tIns="568960" rIns="433493" bIns="121920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TWG 1: </a:t>
                </a:r>
                <a:r>
                  <a:rPr kumimoji="0" lang="it-IT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Riorganizzazione del quadro regolatorio dei profili sanitari e sistemi di certificazione delle competenze</a:t>
                </a:r>
              </a:p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Figura a mano libera: forma 5">
                <a:extLst>
                  <a:ext uri="{FF2B5EF4-FFF2-40B4-BE49-F238E27FC236}">
                    <a16:creationId xmlns:a16="http://schemas.microsoft.com/office/drawing/2014/main" id="{E1B02858-7C32-497B-AD0C-090F7A72007F}"/>
                  </a:ext>
                </a:extLst>
              </p:cNvPr>
              <p:cNvSpPr/>
              <p:nvPr/>
            </p:nvSpPr>
            <p:spPr>
              <a:xfrm>
                <a:off x="5643542" y="2819399"/>
                <a:ext cx="3061134" cy="3251200"/>
              </a:xfrm>
              <a:custGeom>
                <a:avLst/>
                <a:gdLst>
                  <a:gd name="connsiteX0" fmla="*/ 0 w 3251200"/>
                  <a:gd name="connsiteY0" fmla="*/ 1625600 h 3251200"/>
                  <a:gd name="connsiteX1" fmla="*/ 1625600 w 3251200"/>
                  <a:gd name="connsiteY1" fmla="*/ 0 h 3251200"/>
                  <a:gd name="connsiteX2" fmla="*/ 3251200 w 3251200"/>
                  <a:gd name="connsiteY2" fmla="*/ 1625600 h 3251200"/>
                  <a:gd name="connsiteX3" fmla="*/ 1625600 w 3251200"/>
                  <a:gd name="connsiteY3" fmla="*/ 3251200 h 3251200"/>
                  <a:gd name="connsiteX4" fmla="*/ 0 w 3251200"/>
                  <a:gd name="connsiteY4" fmla="*/ 1625600 h 325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200" h="3251200">
                    <a:moveTo>
                      <a:pt x="0" y="1625600"/>
                    </a:moveTo>
                    <a:cubicBezTo>
                      <a:pt x="0" y="727806"/>
                      <a:pt x="727806" y="0"/>
                      <a:pt x="1625600" y="0"/>
                    </a:cubicBezTo>
                    <a:cubicBezTo>
                      <a:pt x="2523394" y="0"/>
                      <a:pt x="3251200" y="727806"/>
                      <a:pt x="3251200" y="1625600"/>
                    </a:cubicBezTo>
                    <a:cubicBezTo>
                      <a:pt x="3251200" y="2523394"/>
                      <a:pt x="2523394" y="3251200"/>
                      <a:pt x="1625600" y="3251200"/>
                    </a:cubicBezTo>
                    <a:cubicBezTo>
                      <a:pt x="727806" y="3251200"/>
                      <a:pt x="0" y="2523394"/>
                      <a:pt x="0" y="1625600"/>
                    </a:cubicBezTo>
                    <a:close/>
                  </a:path>
                </a:pathLst>
              </a:custGeom>
              <a:solidFill>
                <a:srgbClr val="92D050">
                  <a:alpha val="50000"/>
                </a:srgbClr>
              </a:solidFill>
              <a:ln w="1270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994325" tIns="839893" rIns="306155" bIns="623147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TWG 3: </a:t>
                </a:r>
                <a:r>
                  <a:rPr kumimoji="0" lang="it-IT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Reclutamento, Attrattività delle professioni sanitarie e </a:t>
                </a:r>
                <a:r>
                  <a:rPr kumimoji="0" lang="it-IT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Retention</a:t>
                </a:r>
                <a:r>
                  <a:rPr kumimoji="0" lang="it-IT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 nel SSN</a:t>
                </a:r>
              </a:p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Figura a mano libera: forma 6">
                <a:extLst>
                  <a:ext uri="{FF2B5EF4-FFF2-40B4-BE49-F238E27FC236}">
                    <a16:creationId xmlns:a16="http://schemas.microsoft.com/office/drawing/2014/main" id="{3B81EBEC-D086-4830-BB55-EB5A9D08E1BC}"/>
                  </a:ext>
                </a:extLst>
              </p:cNvPr>
              <p:cNvSpPr/>
              <p:nvPr/>
            </p:nvSpPr>
            <p:spPr>
              <a:xfrm>
                <a:off x="3297258" y="2819399"/>
                <a:ext cx="2979470" cy="3251200"/>
              </a:xfrm>
              <a:custGeom>
                <a:avLst/>
                <a:gdLst>
                  <a:gd name="connsiteX0" fmla="*/ 0 w 3251200"/>
                  <a:gd name="connsiteY0" fmla="*/ 1625600 h 3251200"/>
                  <a:gd name="connsiteX1" fmla="*/ 1625600 w 3251200"/>
                  <a:gd name="connsiteY1" fmla="*/ 0 h 3251200"/>
                  <a:gd name="connsiteX2" fmla="*/ 3251200 w 3251200"/>
                  <a:gd name="connsiteY2" fmla="*/ 1625600 h 3251200"/>
                  <a:gd name="connsiteX3" fmla="*/ 1625600 w 3251200"/>
                  <a:gd name="connsiteY3" fmla="*/ 3251200 h 3251200"/>
                  <a:gd name="connsiteX4" fmla="*/ 0 w 3251200"/>
                  <a:gd name="connsiteY4" fmla="*/ 1625600 h 325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200" h="3251200">
                    <a:moveTo>
                      <a:pt x="0" y="1625600"/>
                    </a:moveTo>
                    <a:cubicBezTo>
                      <a:pt x="0" y="727806"/>
                      <a:pt x="727806" y="0"/>
                      <a:pt x="1625600" y="0"/>
                    </a:cubicBezTo>
                    <a:cubicBezTo>
                      <a:pt x="2523394" y="0"/>
                      <a:pt x="3251200" y="727806"/>
                      <a:pt x="3251200" y="1625600"/>
                    </a:cubicBezTo>
                    <a:cubicBezTo>
                      <a:pt x="3251200" y="2523394"/>
                      <a:pt x="2523394" y="3251200"/>
                      <a:pt x="1625600" y="3251200"/>
                    </a:cubicBezTo>
                    <a:cubicBezTo>
                      <a:pt x="727806" y="3251200"/>
                      <a:pt x="0" y="2523394"/>
                      <a:pt x="0" y="1625600"/>
                    </a:cubicBezTo>
                    <a:close/>
                  </a:path>
                </a:pathLst>
              </a:custGeom>
              <a:solidFill>
                <a:srgbClr val="FFC000">
                  <a:alpha val="50000"/>
                  <a:hueOff val="9800891"/>
                  <a:satOff val="-40777"/>
                  <a:lumOff val="9608"/>
                  <a:alphaOff val="0"/>
                </a:srgbClr>
              </a:solidFill>
              <a:ln w="12700" cap="flat" cmpd="sng" algn="ctr">
                <a:solidFill>
                  <a:srgbClr val="5B9BD5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306155" tIns="839893" rIns="994325" bIns="623147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TWG 2: </a:t>
                </a:r>
                <a:r>
                  <a:rPr kumimoji="0" lang="it-IT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Trasformazione digitale e integrazione dell’IA</a:t>
                </a:r>
              </a:p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4C760780-40ED-45FD-AC07-23F1DC2F9554}"/>
                </a:ext>
              </a:extLst>
            </p:cNvPr>
            <p:cNvSpPr/>
            <p:nvPr/>
          </p:nvSpPr>
          <p:spPr>
            <a:xfrm>
              <a:off x="3581401" y="5938721"/>
              <a:ext cx="6046247" cy="445694"/>
            </a:xfrm>
            <a:prstGeom prst="rect">
              <a:avLst/>
            </a:prstGeom>
            <a:ln>
              <a:solidFill>
                <a:srgbClr val="FF33CC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highlight>
                    <a:srgbClr val="F0F4FA"/>
                  </a:highlight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TWG 4: </a:t>
              </a:r>
              <a:r>
                <a:rPr kumimoji="0" lang="it-IT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highlight>
                    <a:srgbClr val="F0F4FA"/>
                  </a:highlight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Hub</a:t>
              </a:r>
              <a:r>
                <a:rPr kumimoji="0" lang="it-IT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highlight>
                    <a:srgbClr val="F0F4FA"/>
                  </a:highlight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per gli investimenti in salute</a:t>
              </a:r>
              <a:endPara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highlight>
                  <a:srgbClr val="F0F4FA"/>
                </a:highlight>
                <a:uLnTx/>
                <a:uFillTx/>
              </a:endParaRP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81A2D776-6888-460B-B9D3-99F3F94AE62B}"/>
                </a:ext>
              </a:extLst>
            </p:cNvPr>
            <p:cNvSpPr txBox="1"/>
            <p:nvPr/>
          </p:nvSpPr>
          <p:spPr>
            <a:xfrm rot="19063212">
              <a:off x="2327076" y="1297587"/>
              <a:ext cx="2043085" cy="633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6089B1"/>
                  </a:solidFill>
                  <a:effectLst/>
                  <a:uLnTx/>
                  <a:uFillTx/>
                </a:rPr>
                <a:t>Certificazione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6089B1"/>
                  </a:solidFill>
                  <a:effectLst/>
                  <a:uLnTx/>
                  <a:uFillTx/>
                </a:rPr>
                <a:t>delle competenze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0A4C79CE-83CF-4DB3-8A0D-346C2AFFC439}"/>
                </a:ext>
              </a:extLst>
            </p:cNvPr>
            <p:cNvSpPr txBox="1"/>
            <p:nvPr/>
          </p:nvSpPr>
          <p:spPr>
            <a:xfrm rot="19953749">
              <a:off x="9656641" y="4996083"/>
              <a:ext cx="2429341" cy="633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6089B1"/>
                  </a:solidFill>
                  <a:effectLst/>
                  <a:uLnTx/>
                  <a:uFillTx/>
                </a:rPr>
                <a:t>Strumenti di welfare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6089B1"/>
                  </a:solidFill>
                  <a:effectLst/>
                  <a:uLnTx/>
                  <a:uFillTx/>
                </a:rPr>
                <a:t> e servizi di supporto 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42F8A5A4-1966-43A7-888B-A7D2D50305DC}"/>
                </a:ext>
              </a:extLst>
            </p:cNvPr>
            <p:cNvSpPr txBox="1"/>
            <p:nvPr/>
          </p:nvSpPr>
          <p:spPr>
            <a:xfrm rot="18853474">
              <a:off x="1279962" y="2700002"/>
              <a:ext cx="2265370" cy="7050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6089B1"/>
                  </a:solidFill>
                  <a:effectLst/>
                  <a:uLnTx/>
                  <a:uFillTx/>
                </a:rPr>
                <a:t>Riduzione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6089B1"/>
                  </a:solidFill>
                  <a:effectLst/>
                  <a:uLnTx/>
                  <a:uFillTx/>
                </a:rPr>
                <a:t>carico amministrativo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A6F9BF33-F3AF-4066-B9BF-9BE5A9CD7B3A}"/>
                </a:ext>
              </a:extLst>
            </p:cNvPr>
            <p:cNvSpPr txBox="1"/>
            <p:nvPr/>
          </p:nvSpPr>
          <p:spPr>
            <a:xfrm rot="18731217">
              <a:off x="274857" y="4569605"/>
              <a:ext cx="1865856" cy="1018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6089B1"/>
                  </a:solidFill>
                  <a:effectLst/>
                  <a:uLnTx/>
                  <a:uFillTx/>
                </a:rPr>
                <a:t>Programmazione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6089B1"/>
                  </a:solidFill>
                  <a:effectLst/>
                  <a:uLnTx/>
                  <a:uFillTx/>
                </a:rPr>
                <a:t>del fabbisogno e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6089B1"/>
                  </a:solidFill>
                  <a:effectLst/>
                  <a:uLnTx/>
                  <a:uFillTx/>
                </a:rPr>
                <a:t>modelli predittivi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638F1DCA-C151-42EE-A06A-DBB9CABF5B4A}"/>
                </a:ext>
              </a:extLst>
            </p:cNvPr>
            <p:cNvSpPr txBox="1"/>
            <p:nvPr/>
          </p:nvSpPr>
          <p:spPr>
            <a:xfrm rot="20107030">
              <a:off x="9662948" y="2927657"/>
              <a:ext cx="2166849" cy="633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6089B1"/>
                  </a:solidFill>
                  <a:effectLst/>
                  <a:uLnTx/>
                  <a:uFillTx/>
                </a:rPr>
                <a:t>Valorizzazione dei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6089B1"/>
                  </a:solidFill>
                  <a:effectLst/>
                  <a:uLnTx/>
                  <a:uFillTx/>
                </a:rPr>
                <a:t>professionisti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5C7DD261-44CB-4FC7-9EDA-0E05C357D6C6}"/>
                </a:ext>
              </a:extLst>
            </p:cNvPr>
            <p:cNvSpPr txBox="1"/>
            <p:nvPr/>
          </p:nvSpPr>
          <p:spPr>
            <a:xfrm rot="20015065">
              <a:off x="8666146" y="1960262"/>
              <a:ext cx="2101566" cy="633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6089B1"/>
                  </a:solidFill>
                  <a:effectLst/>
                  <a:uLnTx/>
                  <a:uFillTx/>
                </a:rPr>
                <a:t>Attualizzazione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6089B1"/>
                  </a:solidFill>
                  <a:effectLst/>
                  <a:uLnTx/>
                  <a:uFillTx/>
                </a:rPr>
                <a:t> delle competenze</a:t>
              </a: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55B249FB-D935-4B82-9A3D-8FC59597AEAA}"/>
                </a:ext>
              </a:extLst>
            </p:cNvPr>
            <p:cNvSpPr/>
            <p:nvPr/>
          </p:nvSpPr>
          <p:spPr>
            <a:xfrm rot="18720923">
              <a:off x="1493436" y="5107100"/>
              <a:ext cx="1539650" cy="10184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6089B1"/>
                  </a:solidFill>
                  <a:effectLst/>
                  <a:uLnTx/>
                  <a:uFillTx/>
                </a:rPr>
                <a:t>Potenziare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6089B1"/>
                  </a:solidFill>
                  <a:effectLst/>
                  <a:uLnTx/>
                  <a:uFillTx/>
                </a:rPr>
                <a:t>le competenze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6089B1"/>
                  </a:solidFill>
                  <a:effectLst/>
                  <a:uLnTx/>
                  <a:uFillTx/>
                </a:rPr>
                <a:t> digitali</a:t>
              </a:r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5EF0CA6A-5ED7-44CC-B290-B8A05B70B606}"/>
                </a:ext>
              </a:extLst>
            </p:cNvPr>
            <p:cNvSpPr/>
            <p:nvPr/>
          </p:nvSpPr>
          <p:spPr>
            <a:xfrm rot="20003340">
              <a:off x="8429472" y="1048294"/>
              <a:ext cx="2045805" cy="6333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6089B1"/>
                  </a:solidFill>
                  <a:effectLst/>
                  <a:uLnTx/>
                  <a:uFillTx/>
                </a:rPr>
                <a:t>Riorganizzazione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6089B1"/>
                  </a:solidFill>
                  <a:effectLst/>
                  <a:uLnTx/>
                  <a:uFillTx/>
                </a:rPr>
                <a:t>dei profili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6284B253-1610-498F-A6B5-0A7E96B4B19F}"/>
                </a:ext>
              </a:extLst>
            </p:cNvPr>
            <p:cNvSpPr txBox="1"/>
            <p:nvPr/>
          </p:nvSpPr>
          <p:spPr>
            <a:xfrm rot="19953749">
              <a:off x="9760339" y="3886106"/>
              <a:ext cx="2402140" cy="351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6089B1"/>
                  </a:solidFill>
                  <a:effectLst/>
                  <a:uLnTx/>
                  <a:uFillTx/>
                </a:rPr>
                <a:t>Flessibilità operativa</a:t>
              </a:r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8CDAA312-05F5-42A3-BA40-173C5D0F019D}"/>
                </a:ext>
              </a:extLst>
            </p:cNvPr>
            <p:cNvSpPr/>
            <p:nvPr/>
          </p:nvSpPr>
          <p:spPr>
            <a:xfrm>
              <a:off x="5659021" y="3244334"/>
              <a:ext cx="937354" cy="3518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modelli</a:t>
              </a:r>
              <a:endPara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0DDD44BC-B20C-47C5-9D4C-BF2330E312D4}"/>
                </a:ext>
              </a:extLst>
            </p:cNvPr>
            <p:cNvSpPr txBox="1"/>
            <p:nvPr/>
          </p:nvSpPr>
          <p:spPr>
            <a:xfrm rot="19953749">
              <a:off x="9957930" y="4424625"/>
              <a:ext cx="2189971" cy="351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6089B1"/>
                  </a:solidFill>
                  <a:effectLst/>
                  <a:uLnTx/>
                  <a:uFillTx/>
                </a:rPr>
                <a:t>Percorsi di carriera</a:t>
              </a:r>
            </a:p>
          </p:txBody>
        </p:sp>
      </p:grpSp>
      <p:sp>
        <p:nvSpPr>
          <p:cNvPr id="21" name="Rettangolo 20">
            <a:extLst>
              <a:ext uri="{FF2B5EF4-FFF2-40B4-BE49-F238E27FC236}">
                <a16:creationId xmlns:a16="http://schemas.microsoft.com/office/drawing/2014/main" id="{2B944EC8-C90C-4CEC-AC97-2840516A2EE1}"/>
              </a:ext>
            </a:extLst>
          </p:cNvPr>
          <p:cNvSpPr/>
          <p:nvPr/>
        </p:nvSpPr>
        <p:spPr>
          <a:xfrm>
            <a:off x="268442" y="245120"/>
            <a:ext cx="16724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3600" b="1" i="0" u="none" strike="noStrike" kern="0" cap="none" spc="-100" normalizeH="0" baseline="0" noProof="0" dirty="0">
                <a:ln>
                  <a:noFill/>
                </a:ln>
                <a:solidFill>
                  <a:srgbClr val="455E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Technical </a:t>
            </a:r>
            <a:r>
              <a:rPr kumimoji="0" lang="it-IT" sz="3600" b="1" i="0" u="none" strike="noStrike" kern="0" cap="none" spc="-100" normalizeH="0" baseline="0" noProof="0" dirty="0" err="1">
                <a:ln>
                  <a:noFill/>
                </a:ln>
                <a:solidFill>
                  <a:srgbClr val="455E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kumimoji="0" lang="it-IT" sz="3600" b="1" i="0" u="none" strike="noStrike" kern="0" cap="none" spc="-100" normalizeH="0" baseline="0" noProof="0" dirty="0">
                <a:ln>
                  <a:noFill/>
                </a:ln>
                <a:solidFill>
                  <a:srgbClr val="455E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sz="3600" b="1" i="0" u="none" strike="noStrike" kern="0" cap="none" spc="-100" normalizeH="0" baseline="0" noProof="0" dirty="0" err="1">
                <a:ln>
                  <a:noFill/>
                </a:ln>
                <a:solidFill>
                  <a:srgbClr val="455E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kumimoji="0" lang="it-IT" sz="3600" b="1" i="0" u="none" strike="noStrike" kern="0" cap="none" spc="-100" normalizeH="0" baseline="0" noProof="0" dirty="0">
                <a:ln>
                  <a:noFill/>
                </a:ln>
                <a:solidFill>
                  <a:srgbClr val="455E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it-IT" sz="3600" b="1" i="0" u="none" strike="noStrike" kern="0" cap="none" spc="-100" normalizeH="0" baseline="0" noProof="0" dirty="0" err="1">
                <a:ln>
                  <a:noFill/>
                </a:ln>
                <a:solidFill>
                  <a:srgbClr val="455E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TWGs</a:t>
            </a:r>
            <a:r>
              <a:rPr kumimoji="0" lang="it-IT" sz="3600" b="1" i="0" u="none" strike="noStrike" kern="0" cap="none" spc="-100" normalizeH="0" baseline="0" noProof="0" dirty="0">
                <a:ln>
                  <a:noFill/>
                </a:ln>
                <a:solidFill>
                  <a:srgbClr val="455E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come motore tecnico-operativo del progetto</a:t>
            </a:r>
          </a:p>
        </p:txBody>
      </p:sp>
    </p:spTree>
    <p:extLst>
      <p:ext uri="{BB962C8B-B14F-4D97-AF65-F5344CB8AC3E}">
        <p14:creationId xmlns:p14="http://schemas.microsoft.com/office/powerpoint/2010/main" val="1892041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F54E7F-6B8F-42A1-BA2E-2A2F92DECF6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2344400" cy="203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sz="3200" b="1" i="0" u="none" strike="noStrike" kern="1200" cap="none" spc="-100" normalizeH="0" baseline="0" noProof="0" dirty="0">
                <a:ln>
                  <a:noFill/>
                </a:ln>
                <a:solidFill>
                  <a:srgbClr val="455E7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it-IT" sz="3200" b="1" i="0" u="none" strike="noStrike" kern="1200" cap="none" spc="-100" normalizeH="0" baseline="0" noProof="0" dirty="0">
                <a:ln>
                  <a:noFill/>
                </a:ln>
                <a:solidFill>
                  <a:srgbClr val="455E7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it-IT" sz="4800" b="1" i="0" u="none" strike="noStrike" kern="1200" cap="none" spc="-100" normalizeH="0" baseline="0" noProof="0" dirty="0">
                <a:ln>
                  <a:noFill/>
                </a:ln>
                <a:solidFill>
                  <a:srgbClr val="455E7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TWG 4: Hub per gli investimenti in salute</a:t>
            </a:r>
            <a:b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highlight>
                  <a:srgbClr val="F0F4FA"/>
                </a:highlight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it-IT" sz="3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highlight>
                  <a:srgbClr val="F0F4FA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Sviluppare un piano di governance per l’utilizzo e la gestione dei fondi nel settore sanitario, con l’obiettivo di ottimizzare gli investimenti, migliorare la gestione dei fondi e supportare l’adozione di buone pratiche in ambito sanitario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E8D49E-B3E4-44EA-9136-B27998FBEF7E}"/>
              </a:ext>
            </a:extLst>
          </p:cNvPr>
          <p:cNvSpPr txBox="1">
            <a:spLocks/>
          </p:cNvSpPr>
          <p:nvPr/>
        </p:nvSpPr>
        <p:spPr>
          <a:xfrm>
            <a:off x="609600" y="2628900"/>
            <a:ext cx="14097000" cy="64420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Creare un Piano di Governance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 l'utilizzo dei fondi europei nel settore sanitario, , anche in complementarità con gli investimenti nazionali e regionali, con particolare attenzione alla sostenibilità e alla gestione dei fondi per il personale sanitario e l'infrastruttura sanitaria.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Identificare e analizzare Buone Pratiche Europee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con un focus su modelli di successo come quello della Spagna o altre iniziative EU che hanno già definito e sperimentato l’health hub seppur in altri ambiti della sanità, per implementare un sistema efficace di gestione degli investimenti.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Redigere una Roadmap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 il finanziamento e la complementarità dei fondi a supporto della forza lavoro sanitaria, garantendo che i finanziamenti siano utilizzati in modo efficiente per sviluppare le competenze digitali e la riforma sanitaria.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 roadmap è un piano strategico che delinea le fasi, gli obiettivi e le azioni necessarie per raggiungere un determinato risultato o per implementare un progetto. Essa fornisce una visione chiara del percorso da seguire, indicando le scadenze, le risorse necessarie e le tappe fondamentali da raggiungere lungo il processo. Nel contesto del gruppo di lavoro, la roadmap descrive in dettaglio come i fondi dovrebbero essere allocati e utilizzati, garantendo che gli investimenti siano ottimizzati in modo efficace per sostenere le priorità sanitarie, in particolare per la formazione della forza lavoro sanitaria e la digitalizzazione.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555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79EC84CA-F490-4C18-8200-D366A1BDDC30}"/>
              </a:ext>
            </a:extLst>
          </p:cNvPr>
          <p:cNvSpPr txBox="1">
            <a:spLocks/>
          </p:cNvSpPr>
          <p:nvPr/>
        </p:nvSpPr>
        <p:spPr>
          <a:xfrm>
            <a:off x="2895600" y="2628900"/>
            <a:ext cx="9857161" cy="4100526"/>
          </a:xfrm>
          <a:prstGeom prst="rect">
            <a:avLst/>
          </a:prstGeom>
          <a:effectLst/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  <a:defRPr/>
            </a:pPr>
            <a:r>
              <a:rPr lang="en-US" sz="7200" b="1" cap="all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Grazie</a:t>
            </a:r>
            <a:r>
              <a:rPr lang="en-US" sz="7200" b="1" cap="all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marL="109728" indent="0" algn="ctr">
              <a:buFont typeface="Wingdings 3"/>
              <a:buNone/>
              <a:defRPr/>
            </a:pPr>
            <a:r>
              <a:rPr lang="en-US" sz="7200" b="1" cap="all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e</a:t>
            </a:r>
          </a:p>
          <a:p>
            <a:pPr marL="109728" indent="0" algn="ctr">
              <a:buFont typeface="Wingdings 3"/>
              <a:buNone/>
              <a:defRPr/>
            </a:pPr>
            <a:r>
              <a:rPr lang="en-US" sz="7200" b="1" cap="all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Buon</a:t>
            </a:r>
            <a:r>
              <a:rPr lang="en-US" sz="7200" b="1" cap="all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7200" b="1" cap="all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lavoro</a:t>
            </a:r>
            <a:r>
              <a:rPr lang="en-US" sz="7200" b="1" cap="all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a </a:t>
            </a:r>
            <a:r>
              <a:rPr lang="en-US" sz="7200" b="1" cap="all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tuTTI</a:t>
            </a:r>
            <a:r>
              <a:rPr lang="en-US" sz="7200" b="1" cap="all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!</a:t>
            </a:r>
            <a:endParaRPr lang="it-IT" sz="72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  <a:p>
            <a:pPr marL="109728" indent="0" algn="ctr">
              <a:buFont typeface="Wingdings 3"/>
              <a:buNone/>
              <a:defRPr/>
            </a:pPr>
            <a:endParaRPr lang="it-IT" sz="20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+mj-lt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2588738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7;g3a3046c7695_0_179">
            <a:extLst>
              <a:ext uri="{FF2B5EF4-FFF2-40B4-BE49-F238E27FC236}">
                <a16:creationId xmlns:a16="http://schemas.microsoft.com/office/drawing/2014/main" id="{9B363679-050E-486D-A605-D1FAF3AC60E4}"/>
              </a:ext>
            </a:extLst>
          </p:cNvPr>
          <p:cNvSpPr txBox="1"/>
          <p:nvPr/>
        </p:nvSpPr>
        <p:spPr>
          <a:xfrm>
            <a:off x="185729" y="796766"/>
            <a:ext cx="15206671" cy="720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61980" marR="0" lvl="0" indent="-628633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67"/>
              <a:buFont typeface="Wingdings" panose="05000000000000000000" pitchFamily="2" charset="2"/>
              <a:buChar char="ü"/>
            </a:pPr>
            <a:r>
              <a:rPr lang="it-IT" sz="2800" b="1" i="0" u="none" strike="noStrike" cap="none" dirty="0">
                <a:solidFill>
                  <a:schemeClr val="bg2">
                    <a:lumMod val="25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31 professioni sanitarie e 51 specializzazioni mediche</a:t>
            </a:r>
          </a:p>
          <a:p>
            <a:pPr marL="761980" marR="0" lvl="0" indent="-628633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67"/>
              <a:buFont typeface="Wingdings" panose="05000000000000000000" pitchFamily="2" charset="2"/>
              <a:buChar char="ü"/>
            </a:pPr>
            <a:r>
              <a:rPr lang="it-IT" sz="2800" b="1" dirty="0">
                <a:solidFill>
                  <a:schemeClr val="bg2">
                    <a:lumMod val="25000"/>
                  </a:schemeClr>
                </a:solidFill>
              </a:rPr>
              <a:t>Oltre 1,5 milioni di professionisti </a:t>
            </a:r>
            <a:r>
              <a:rPr lang="it-IT" sz="2800" dirty="0">
                <a:solidFill>
                  <a:schemeClr val="bg2">
                    <a:lumMod val="25000"/>
                  </a:schemeClr>
                </a:solidFill>
              </a:rPr>
              <a:t>(età &lt;75 anni) di cui quasi il 60% tra medici ed infermieri </a:t>
            </a:r>
            <a:endParaRPr lang="it-IT" sz="2800" dirty="0">
              <a:solidFill>
                <a:schemeClr val="bg2">
                  <a:lumMod val="25000"/>
                </a:schemeClr>
              </a:solidFill>
              <a:sym typeface="Arial"/>
            </a:endParaRPr>
          </a:p>
          <a:p>
            <a:pPr marL="761980" marR="0" lvl="0" indent="-628633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67"/>
              <a:buFont typeface="Wingdings" panose="05000000000000000000" pitchFamily="2" charset="2"/>
              <a:buChar char="ü"/>
            </a:pPr>
            <a:r>
              <a:rPr lang="it-IT" sz="2800" b="1" dirty="0">
                <a:solidFill>
                  <a:schemeClr val="bg2">
                    <a:lumMod val="25000"/>
                  </a:schemeClr>
                </a:solidFill>
                <a:sym typeface="Arial"/>
              </a:rPr>
              <a:t>Invecchiamento non solo della popolazione ma anche della forza lavoro</a:t>
            </a:r>
            <a:r>
              <a:rPr lang="it-IT" sz="2800" dirty="0">
                <a:solidFill>
                  <a:schemeClr val="bg2">
                    <a:lumMod val="25000"/>
                  </a:schemeClr>
                </a:solidFill>
                <a:sym typeface="Arial"/>
              </a:rPr>
              <a:t>:  nel 2023 i medici professionalmente attivi con età&gt;= di 55 anni sono il 44% (20% con età&gt;60) mentre gli infermieri </a:t>
            </a:r>
            <a:r>
              <a:rPr lang="it-IT" sz="2800" dirty="0">
                <a:solidFill>
                  <a:schemeClr val="bg2">
                    <a:lumMod val="25000"/>
                  </a:schemeClr>
                </a:solidFill>
              </a:rPr>
              <a:t>professionalmente attivi nella stessa fascia di età sono i</a:t>
            </a:r>
            <a:r>
              <a:rPr lang="it-IT" sz="2800" dirty="0">
                <a:solidFill>
                  <a:schemeClr val="bg2">
                    <a:lumMod val="25000"/>
                  </a:schemeClr>
                </a:solidFill>
                <a:sym typeface="Arial"/>
              </a:rPr>
              <a:t>l 24% del totale(OECD, 2025);</a:t>
            </a:r>
          </a:p>
          <a:p>
            <a:pPr marL="761980" lvl="0" indent="-628633" algn="just">
              <a:spcBef>
                <a:spcPts val="1200"/>
              </a:spcBef>
              <a:buSzPts val="2167"/>
              <a:buFont typeface="Wingdings" panose="05000000000000000000" pitchFamily="2" charset="2"/>
              <a:buChar char="ü"/>
            </a:pPr>
            <a:r>
              <a:rPr lang="it-IT" sz="2800" b="1" dirty="0">
                <a:solidFill>
                  <a:schemeClr val="bg2">
                    <a:lumMod val="25000"/>
                  </a:schemeClr>
                </a:solidFill>
              </a:rPr>
              <a:t>ridotta attrattività dell’impiego presso il SSN e crisi vocazionale per alcune professioni</a:t>
            </a:r>
            <a:r>
              <a:rPr lang="it-IT" sz="2800" dirty="0">
                <a:solidFill>
                  <a:schemeClr val="bg2">
                    <a:lumMod val="25000"/>
                  </a:schemeClr>
                </a:solidFill>
              </a:rPr>
              <a:t>, in primis l’infermiere che si manifesta già dalla scelta del percorso formativo (meno di una domanda per posto per i corsi di laurea in infermieristica nell’ultimo anno accademico)</a:t>
            </a:r>
          </a:p>
          <a:p>
            <a:pPr marL="761980" lvl="0" indent="-628633" algn="just">
              <a:spcBef>
                <a:spcPts val="1200"/>
              </a:spcBef>
              <a:buSzPts val="2167"/>
              <a:buFont typeface="Wingdings" panose="05000000000000000000" pitchFamily="2" charset="2"/>
              <a:buChar char="ü"/>
            </a:pPr>
            <a:r>
              <a:rPr lang="it-IT" sz="2800" b="1" dirty="0">
                <a:solidFill>
                  <a:schemeClr val="bg2">
                    <a:lumMod val="25000"/>
                  </a:schemeClr>
                </a:solidFill>
              </a:rPr>
              <a:t>le condizioni di lavoro, </a:t>
            </a:r>
            <a:r>
              <a:rPr lang="it-IT" sz="2800" dirty="0">
                <a:solidFill>
                  <a:schemeClr val="bg2">
                    <a:lumMod val="25000"/>
                  </a:schemeClr>
                </a:solidFill>
              </a:rPr>
              <a:t>ad elevato rischio di </a:t>
            </a:r>
            <a:r>
              <a:rPr lang="it-IT" sz="2800" dirty="0" err="1">
                <a:solidFill>
                  <a:schemeClr val="bg2">
                    <a:lumMod val="25000"/>
                  </a:schemeClr>
                </a:solidFill>
              </a:rPr>
              <a:t>burn</a:t>
            </a:r>
            <a:r>
              <a:rPr lang="it-IT" sz="2800" dirty="0">
                <a:solidFill>
                  <a:schemeClr val="bg2">
                    <a:lumMod val="25000"/>
                  </a:schemeClr>
                </a:solidFill>
              </a:rPr>
              <a:t>-out e che non consentono un adeguato </a:t>
            </a:r>
            <a:r>
              <a:rPr lang="it-IT" sz="2800" b="1" dirty="0">
                <a:solidFill>
                  <a:schemeClr val="bg2">
                    <a:lumMod val="25000"/>
                  </a:schemeClr>
                </a:solidFill>
              </a:rPr>
              <a:t>bilanciamento tra lavoro e vita privata, </a:t>
            </a:r>
            <a:r>
              <a:rPr lang="it-IT" sz="2800" dirty="0">
                <a:solidFill>
                  <a:schemeClr val="bg2">
                    <a:lumMod val="25000"/>
                  </a:schemeClr>
                </a:solidFill>
              </a:rPr>
              <a:t>oggi ritenuto fondamentale soprattutto per le nuove generazioni</a:t>
            </a:r>
            <a:endParaRPr sz="2800" dirty="0">
              <a:solidFill>
                <a:schemeClr val="bg2">
                  <a:lumMod val="25000"/>
                </a:schemeClr>
              </a:solidFill>
              <a:sym typeface="Arial"/>
            </a:endParaRPr>
          </a:p>
          <a:p>
            <a:pPr marL="761980" lvl="0" indent="-628633" algn="just">
              <a:spcBef>
                <a:spcPts val="1200"/>
              </a:spcBef>
              <a:buClr>
                <a:srgbClr val="000000"/>
              </a:buClr>
              <a:buSzPts val="2167"/>
              <a:buFont typeface="Wingdings" panose="05000000000000000000" pitchFamily="2" charset="2"/>
              <a:buChar char="ü"/>
            </a:pPr>
            <a:r>
              <a:rPr lang="it-IT" sz="2800" b="1" dirty="0">
                <a:solidFill>
                  <a:schemeClr val="bg2">
                    <a:lumMod val="25000"/>
                  </a:schemeClr>
                </a:solidFill>
              </a:rPr>
              <a:t>difficoltà di reclutamento, </a:t>
            </a:r>
            <a:r>
              <a:rPr lang="it-IT" sz="2800" dirty="0">
                <a:solidFill>
                  <a:schemeClr val="bg2">
                    <a:lumMod val="25000"/>
                  </a:schemeClr>
                </a:solidFill>
              </a:rPr>
              <a:t>soprattutto in specifiche aree geografiche e/o per alcune figure professionali o specializzazioni mediche</a:t>
            </a:r>
          </a:p>
          <a:p>
            <a:pPr marL="761980" lvl="0" indent="-628633" algn="just">
              <a:spcBef>
                <a:spcPts val="1200"/>
              </a:spcBef>
              <a:buClr>
                <a:srgbClr val="000000"/>
              </a:buClr>
              <a:buSzPts val="2167"/>
              <a:buFont typeface="Wingdings" panose="05000000000000000000" pitchFamily="2" charset="2"/>
              <a:buChar char="ü"/>
            </a:pPr>
            <a:r>
              <a:rPr lang="it-IT" sz="2800" dirty="0">
                <a:solidFill>
                  <a:schemeClr val="bg2">
                    <a:lumMod val="25000"/>
                  </a:schemeClr>
                </a:solidFill>
              </a:rPr>
              <a:t>necessità di </a:t>
            </a:r>
            <a:r>
              <a:rPr lang="it-IT" sz="2800" b="1" dirty="0">
                <a:solidFill>
                  <a:schemeClr val="bg2">
                    <a:lumMod val="25000"/>
                  </a:schemeClr>
                </a:solidFill>
              </a:rPr>
              <a:t>rafforzare le capacità di programmazione </a:t>
            </a:r>
            <a:r>
              <a:rPr lang="it-IT" sz="2800" dirty="0">
                <a:solidFill>
                  <a:schemeClr val="bg2">
                    <a:lumMod val="25000"/>
                  </a:schemeClr>
                </a:solidFill>
              </a:rPr>
              <a:t>del fabbisogno formativo </a:t>
            </a:r>
            <a:endParaRPr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C7EEE438-7119-4C80-AF18-E2CA50764D2E}"/>
              </a:ext>
            </a:extLst>
          </p:cNvPr>
          <p:cNvSpPr txBox="1">
            <a:spLocks/>
          </p:cNvSpPr>
          <p:nvPr/>
        </p:nvSpPr>
        <p:spPr>
          <a:xfrm>
            <a:off x="185730" y="342899"/>
            <a:ext cx="14216071" cy="60218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it-IT" sz="3600" b="1" spc="-100" dirty="0" err="1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Healthworkforce</a:t>
            </a:r>
            <a:r>
              <a:rPr lang="it-IT" sz="3600" b="1" spc="-100" dirty="0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Italia: punti di attenzione</a:t>
            </a:r>
          </a:p>
        </p:txBody>
      </p:sp>
    </p:spTree>
    <p:extLst>
      <p:ext uri="{BB962C8B-B14F-4D97-AF65-F5344CB8AC3E}">
        <p14:creationId xmlns:p14="http://schemas.microsoft.com/office/powerpoint/2010/main" val="3525670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5D1AC73-FA72-43F4-A874-311C3D32B7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89017" y="1345338"/>
            <a:ext cx="10012583" cy="4951499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B7E24B68-B341-4E7B-B998-316CF1504909}"/>
              </a:ext>
            </a:extLst>
          </p:cNvPr>
          <p:cNvSpPr/>
          <p:nvPr/>
        </p:nvSpPr>
        <p:spPr>
          <a:xfrm>
            <a:off x="218667" y="215834"/>
            <a:ext cx="106747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 fattori che incidono sulla carenza di personale sanitario  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sz="3200" b="1" dirty="0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Invecchiamento della popolazione e calo delle nascite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4042414-2EE1-418C-A676-12CCC38C3C75}"/>
              </a:ext>
            </a:extLst>
          </p:cNvPr>
          <p:cNvSpPr/>
          <p:nvPr/>
        </p:nvSpPr>
        <p:spPr>
          <a:xfrm>
            <a:off x="762000" y="8572500"/>
            <a:ext cx="906780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i="1" dirty="0">
                <a:solidFill>
                  <a:srgbClr val="171717"/>
                </a:solidFill>
                <a:latin typeface="Calibri" panose="020F0502020204030204" pitchFamily="34" charset="0"/>
                <a:ea typeface="Calibri" panose="020F0502020204030204" pitchFamily="34" charset="0"/>
                <a:cs typeface="Garamond" panose="02020404030301010803" pitchFamily="18" charset="0"/>
              </a:rPr>
              <a:t>Fonte: elaborazioni Ministero della Salute – DGPROF su dati ISTAT</a:t>
            </a:r>
            <a:r>
              <a:rPr lang="it-IT" dirty="0">
                <a:solidFill>
                  <a:srgbClr val="17171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EF9D747-2CD9-4447-AEA7-E96045E54CD4}"/>
              </a:ext>
            </a:extLst>
          </p:cNvPr>
          <p:cNvSpPr/>
          <p:nvPr/>
        </p:nvSpPr>
        <p:spPr>
          <a:xfrm>
            <a:off x="240969" y="6296837"/>
            <a:ext cx="14917255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l’invecchiamento della popolazione (l’ISTAT stima che le persone di età pari o superiore a 65 anni (ad oggi corrispondenti al 24,5% del totale) potrebbero rappresentare il 35% del totale della popolazione entro il 2050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contestuale calo delle nascite cui consegue una popolazione in netta diminuzione nelle fasce di età più giovani. A titolo esemplificativo la popolazione in età pediatrica diminuirà di 1 milione 102mila unità dal 2024 al 2050 con ripercussioni anche in termini di disponibilità di nuovi professionisti da formare nel nostro Paese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32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3E0C9D4-CE0E-4B9E-937E-D14C2301C725}"/>
              </a:ext>
            </a:extLst>
          </p:cNvPr>
          <p:cNvSpPr/>
          <p:nvPr/>
        </p:nvSpPr>
        <p:spPr>
          <a:xfrm>
            <a:off x="343829" y="6438900"/>
            <a:ext cx="14173200" cy="1920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200"/>
              </a:spcBef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Evidenza del fenomeno legato alla crisi vocazionale delle professioni sanitarie soprattutto per alcuni profili</a:t>
            </a:r>
          </a:p>
          <a:p>
            <a:pPr marL="342900" indent="-342900" algn="just">
              <a:lnSpc>
                <a:spcPct val="115000"/>
              </a:lnSpc>
              <a:spcBef>
                <a:spcPts val="1200"/>
              </a:spcBef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Esempio: per il corso di laurea in infermieristica il rapporto tra domande e numero di posti attivati a livello nazionale nell’anno accademico 2024/2025 risulta essere in media pari a 0,9 (ossia meno di un candidato per un posto disponibile), presentando una ulteriore flessione rispetto agli anni precedenti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CEA76C7-11E4-4295-BA70-9C5755D6E8CA}"/>
              </a:ext>
            </a:extLst>
          </p:cNvPr>
          <p:cNvSpPr/>
          <p:nvPr/>
        </p:nvSpPr>
        <p:spPr>
          <a:xfrm>
            <a:off x="2712784" y="5792156"/>
            <a:ext cx="7505514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1400" i="1" dirty="0">
                <a:solidFill>
                  <a:srgbClr val="171717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Fonte: Conferenza permanente delle classi di laurea e laurea magistrale delle Professioni Sanitarie</a:t>
            </a:r>
            <a:endParaRPr lang="it-IT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F76B959-4AEA-4642-B4AC-F24C95DFBEF8}"/>
              </a:ext>
            </a:extLst>
          </p:cNvPr>
          <p:cNvSpPr/>
          <p:nvPr/>
        </p:nvSpPr>
        <p:spPr>
          <a:xfrm>
            <a:off x="381000" y="348562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455E7A"/>
                </a:solidFill>
                <a:latin typeface="+mj-lt"/>
                <a:cs typeface="Arial" panose="020B0604020202020204" pitchFamily="34" charset="0"/>
              </a:rPr>
              <a:t>Macro fattori che incidono sulla carenza di personale sanitario  </a:t>
            </a:r>
            <a:endParaRPr lang="it-IT" sz="2000" dirty="0">
              <a:latin typeface="+mj-lt"/>
              <a:ea typeface="Calibri" panose="020F0502020204030204" pitchFamily="34" charset="0"/>
            </a:endParaRPr>
          </a:p>
          <a:p>
            <a:r>
              <a:rPr lang="it-IT" sz="3200" b="1" dirty="0">
                <a:solidFill>
                  <a:srgbClr val="455E7A"/>
                </a:solidFill>
                <a:latin typeface="+mj-lt"/>
                <a:cs typeface="Arial" panose="020B0604020202020204" pitchFamily="34" charset="0"/>
              </a:rPr>
              <a:t>Crisi vocazionale delle professioni sanitarie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D2C0AB1-A4C5-4451-B0B1-C9DA20125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282" y="1558587"/>
            <a:ext cx="8252518" cy="418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07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3E247BF7-EC16-49D6-A337-9342D04CB623}"/>
              </a:ext>
            </a:extLst>
          </p:cNvPr>
          <p:cNvSpPr txBox="1">
            <a:spLocks/>
          </p:cNvSpPr>
          <p:nvPr/>
        </p:nvSpPr>
        <p:spPr>
          <a:xfrm>
            <a:off x="101142" y="264729"/>
            <a:ext cx="10318810" cy="404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b="1" dirty="0">
                <a:solidFill>
                  <a:srgbClr val="455E7A"/>
                </a:solidFill>
                <a:latin typeface="+mj-lt"/>
                <a:ea typeface="Lato" panose="020F0502020204030203" pitchFamily="34" charset="0"/>
                <a:cs typeface="Arial" panose="020B0604020202020204" pitchFamily="34" charset="0"/>
              </a:rPr>
              <a:t>Benchmark internazionale remunerazione medici specialisti</a:t>
            </a:r>
          </a:p>
          <a:p>
            <a:pPr algn="l"/>
            <a:endParaRPr lang="it-IT" sz="2800" b="1" dirty="0">
              <a:solidFill>
                <a:srgbClr val="455E7A"/>
              </a:solidFill>
              <a:latin typeface="+mj-lt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23">
            <a:extLst>
              <a:ext uri="{FF2B5EF4-FFF2-40B4-BE49-F238E27FC236}">
                <a16:creationId xmlns:a16="http://schemas.microsoft.com/office/drawing/2014/main" id="{BAFA3B44-4AEF-4A84-83E0-7E3E84A6B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9229"/>
            <a:ext cx="8139578" cy="456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69DBF8-54C8-4408-8259-CC0270567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266" y="6008361"/>
            <a:ext cx="6513707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1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Fonte: OECD. Sono esclusi straordinari, alcune indennità e la libera professione</a:t>
            </a:r>
            <a:endParaRPr kumimoji="0" lang="it-IT" altLang="it-IT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1E4C85-FD94-4E3F-957A-7082E991D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5310" y="8590562"/>
            <a:ext cx="5743703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1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Fonte: OECD. Sono esclusi straordinari ed alcune indennità</a:t>
            </a:r>
            <a:endParaRPr kumimoji="0" lang="it-IT" altLang="it-IT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EA65C258-2485-4F50-B661-4710D9EED48F}"/>
              </a:ext>
            </a:extLst>
          </p:cNvPr>
          <p:cNvSpPr txBox="1">
            <a:spLocks/>
          </p:cNvSpPr>
          <p:nvPr/>
        </p:nvSpPr>
        <p:spPr>
          <a:xfrm>
            <a:off x="9429390" y="3447230"/>
            <a:ext cx="7714220" cy="4240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000" b="1" dirty="0">
                <a:solidFill>
                  <a:srgbClr val="455E7A"/>
                </a:solidFill>
                <a:latin typeface="+mj-lt"/>
                <a:ea typeface="Lato" panose="020F0502020204030203" pitchFamily="34" charset="0"/>
                <a:cs typeface="Arial" panose="020B0604020202020204" pitchFamily="34" charset="0"/>
              </a:rPr>
              <a:t>Benchmark internazionale remunerazione infermieri</a:t>
            </a:r>
          </a:p>
          <a:p>
            <a:pPr algn="l"/>
            <a:endParaRPr lang="it-IT" sz="2000" b="1" dirty="0">
              <a:solidFill>
                <a:srgbClr val="455E7A"/>
              </a:solidFill>
              <a:latin typeface="+mj-lt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B670F71C-84A8-4301-9EB6-0A1D32F68A77}"/>
              </a:ext>
            </a:extLst>
          </p:cNvPr>
          <p:cNvGrpSpPr/>
          <p:nvPr/>
        </p:nvGrpSpPr>
        <p:grpSpPr>
          <a:xfrm>
            <a:off x="905693" y="6354267"/>
            <a:ext cx="7386285" cy="1740424"/>
            <a:chOff x="449771" y="6210300"/>
            <a:chExt cx="7386285" cy="1740424"/>
          </a:xfrm>
        </p:grpSpPr>
        <p:sp>
          <p:nvSpPr>
            <p:cNvPr id="2" name="Freccia a destra 1">
              <a:extLst>
                <a:ext uri="{FF2B5EF4-FFF2-40B4-BE49-F238E27FC236}">
                  <a16:creationId xmlns:a16="http://schemas.microsoft.com/office/drawing/2014/main" id="{0441ACE6-A594-4F10-BEF0-717487690FE2}"/>
                </a:ext>
              </a:extLst>
            </p:cNvPr>
            <p:cNvSpPr/>
            <p:nvPr/>
          </p:nvSpPr>
          <p:spPr>
            <a:xfrm>
              <a:off x="449771" y="6210300"/>
              <a:ext cx="7386285" cy="1740424"/>
            </a:xfrm>
            <a:prstGeom prst="rightArrow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>
                <a:latin typeface="+mj-lt"/>
              </a:endParaRP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289F16EE-7C8D-458A-B2DE-2CB1F9940342}"/>
                </a:ext>
              </a:extLst>
            </p:cNvPr>
            <p:cNvSpPr/>
            <p:nvPr/>
          </p:nvSpPr>
          <p:spPr>
            <a:xfrm>
              <a:off x="637547" y="6664404"/>
              <a:ext cx="673820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000" dirty="0">
                  <a:solidFill>
                    <a:srgbClr val="171717"/>
                  </a:solidFill>
                  <a:latin typeface="+mj-lt"/>
                  <a:ea typeface="Times New Roman" panose="02020603050405020304" pitchFamily="18" charset="0"/>
                </a:rPr>
                <a:t>per gli infermieri la forbice è più ampia e lo stipendio di un infermiere italiano è di circa il 19% inferiore alla media europea </a:t>
              </a:r>
              <a:endParaRPr lang="it-IT" sz="2000" dirty="0">
                <a:latin typeface="+mj-lt"/>
              </a:endParaRPr>
            </a:p>
          </p:txBody>
        </p:sp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6725B19D-A39A-407C-8A22-46004D5CCEC2}"/>
              </a:ext>
            </a:extLst>
          </p:cNvPr>
          <p:cNvGrpSpPr/>
          <p:nvPr/>
        </p:nvGrpSpPr>
        <p:grpSpPr>
          <a:xfrm>
            <a:off x="8610600" y="1429229"/>
            <a:ext cx="7177916" cy="2120041"/>
            <a:chOff x="9433481" y="1446900"/>
            <a:chExt cx="7177916" cy="2120041"/>
          </a:xfrm>
        </p:grpSpPr>
        <p:sp>
          <p:nvSpPr>
            <p:cNvPr id="9" name="Freccia a sinistra 8">
              <a:extLst>
                <a:ext uri="{FF2B5EF4-FFF2-40B4-BE49-F238E27FC236}">
                  <a16:creationId xmlns:a16="http://schemas.microsoft.com/office/drawing/2014/main" id="{C2A0903B-92E1-4CF6-800C-4FFC9CE05DCD}"/>
                </a:ext>
              </a:extLst>
            </p:cNvPr>
            <p:cNvSpPr/>
            <p:nvPr/>
          </p:nvSpPr>
          <p:spPr>
            <a:xfrm>
              <a:off x="9433481" y="1446900"/>
              <a:ext cx="7177916" cy="2120041"/>
            </a:xfrm>
            <a:prstGeom prst="leftArrow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>
                <a:latin typeface="+mj-lt"/>
              </a:endParaRPr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909FDCC0-2C5D-47E2-88DE-DF34BB2343C2}"/>
                </a:ext>
              </a:extLst>
            </p:cNvPr>
            <p:cNvSpPr/>
            <p:nvPr/>
          </p:nvSpPr>
          <p:spPr>
            <a:xfrm>
              <a:off x="9871271" y="1999090"/>
              <a:ext cx="674012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000" dirty="0">
                  <a:solidFill>
                    <a:srgbClr val="171717"/>
                  </a:solidFill>
                  <a:latin typeface="+mj-lt"/>
                  <a:ea typeface="Times New Roman" panose="02020603050405020304" pitchFamily="18" charset="0"/>
                </a:rPr>
                <a:t>la remunerazione dei medici specialisti italiani risulta inferiore del 4% rispetto al valore medio calcolato sulle retribuzioni degli altri Paesi europei </a:t>
              </a:r>
              <a:endParaRPr lang="it-IT" sz="2000" dirty="0">
                <a:latin typeface="+mj-lt"/>
              </a:endParaRPr>
            </a:p>
          </p:txBody>
        </p:sp>
      </p:grpSp>
      <p:pic>
        <p:nvPicPr>
          <p:cNvPr id="11" name="Immagine 22">
            <a:extLst>
              <a:ext uri="{FF2B5EF4-FFF2-40B4-BE49-F238E27FC236}">
                <a16:creationId xmlns:a16="http://schemas.microsoft.com/office/drawing/2014/main" id="{B2332063-17F8-41E6-83A1-8CC4C86CC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310" y="3871249"/>
            <a:ext cx="8138746" cy="45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909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0DEE569-DEC8-4003-9938-6E733ECB9B3A}"/>
              </a:ext>
            </a:extLst>
          </p:cNvPr>
          <p:cNvSpPr/>
          <p:nvPr/>
        </p:nvSpPr>
        <p:spPr>
          <a:xfrm>
            <a:off x="457200" y="266700"/>
            <a:ext cx="15011400" cy="8278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3200" b="1" dirty="0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Iniziative e proposte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it-IT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Valorizzazione del personale e revisione dei profili professionali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chemeClr val="bg2">
                    <a:lumMod val="25000"/>
                  </a:schemeClr>
                </a:solidFill>
              </a:rPr>
              <a:t>investire sullo 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</a:rPr>
              <a:t>sviluppo delle competenze 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</a:rPr>
              <a:t>e sui percorsi di carriera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chemeClr val="bg2">
                    <a:lumMod val="25000"/>
                  </a:schemeClr>
                </a:solidFill>
              </a:rPr>
              <a:t>riordinare le professioni sanitarie in termini di attualizzazione delle competenze professionali, ovvero 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</a:rPr>
              <a:t>revisione dei profili professionali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chemeClr val="bg2">
                    <a:lumMod val="25000"/>
                  </a:schemeClr>
                </a:solidFill>
              </a:rPr>
              <a:t>sistema nazionale di 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</a:rPr>
              <a:t>certificazione delle competenze 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</a:rPr>
              <a:t>specifico per il settore sanitario</a:t>
            </a:r>
            <a:endParaRPr lang="it-IT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Miglioramento del processo di programmazione dei fabbisogni formativi ed </a:t>
            </a: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</a:rPr>
              <a:t>assunzionali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 del personale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chemeClr val="bg2">
                    <a:lumMod val="25000"/>
                  </a:schemeClr>
                </a:solidFill>
              </a:rPr>
              <a:t>rafforzare le capacità di programmazione del 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</a:rPr>
              <a:t>fabbisogno formativo 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</a:rPr>
              <a:t>di personale sanitario in Italia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chemeClr val="bg2">
                    <a:lumMod val="25000"/>
                  </a:schemeClr>
                </a:solidFill>
              </a:rPr>
              <a:t>metodologia per la determinazione del 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</a:rPr>
              <a:t>fabbisogno di personale presso gli enti del SSN 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Reclutamento e </a:t>
            </a:r>
            <a:r>
              <a:rPr lang="it-IT" sz="2400" b="1" i="1" dirty="0" err="1">
                <a:solidFill>
                  <a:schemeClr val="accent1">
                    <a:lumMod val="75000"/>
                  </a:schemeClr>
                </a:solidFill>
              </a:rPr>
              <a:t>retention</a:t>
            </a:r>
            <a:endParaRPr lang="it-IT" sz="2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chemeClr val="bg2">
                    <a:lumMod val="25000"/>
                  </a:schemeClr>
                </a:solidFill>
              </a:rPr>
              <a:t>procedere ad uno 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</a:rPr>
              <a:t>snellimento dei procedimenti di reclutamento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</a:rPr>
              <a:t> del personale sanitario,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chemeClr val="bg2">
                    <a:lumMod val="25000"/>
                  </a:schemeClr>
                </a:solidFill>
              </a:rPr>
              <a:t>aumento retributivo, miglioramento delle condizioni di lavoro, maggiore sicurezza nel luogo di lavoro, limitazione della responsabilità professionale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chemeClr val="bg2">
                    <a:lumMod val="25000"/>
                  </a:schemeClr>
                </a:solidFill>
              </a:rPr>
              <a:t>azione mirata volta a 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</a:rPr>
              <a:t>differenziare il trattamento retributivo nell’ottica di affrontare specifiche carenze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chemeClr val="bg2">
                    <a:lumMod val="25000"/>
                  </a:schemeClr>
                </a:solidFill>
              </a:rPr>
              <a:t>potenziamento della medicina generale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chemeClr val="bg2">
                    <a:lumMod val="25000"/>
                  </a:schemeClr>
                </a:solidFill>
              </a:rPr>
              <a:t>maggiore sicurezza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chemeClr val="bg2">
                    <a:lumMod val="25000"/>
                  </a:schemeClr>
                </a:solidFill>
              </a:rPr>
              <a:t>responsabilità penale dei professionisti, depenalizzazione dell’atto medico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it-IT" sz="2000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829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4B8EB58E-7D27-4664-996A-1680FF79E0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768129"/>
              </p:ext>
            </p:extLst>
          </p:nvPr>
        </p:nvGraphicFramePr>
        <p:xfrm>
          <a:off x="5135137" y="2085294"/>
          <a:ext cx="12649200" cy="6563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olo 1">
            <a:extLst>
              <a:ext uri="{FF2B5EF4-FFF2-40B4-BE49-F238E27FC236}">
                <a16:creationId xmlns:a16="http://schemas.microsoft.com/office/drawing/2014/main" id="{20693F8A-719F-4BFB-B561-46ABBE05B148}"/>
              </a:ext>
            </a:extLst>
          </p:cNvPr>
          <p:cNvSpPr txBox="1">
            <a:spLocks/>
          </p:cNvSpPr>
          <p:nvPr/>
        </p:nvSpPr>
        <p:spPr>
          <a:xfrm>
            <a:off x="5867400" y="484302"/>
            <a:ext cx="11887200" cy="808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it-IT" sz="3200" b="1" spc="-100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strategia per affrontare la sfida del personale sanitario in Italia</a:t>
            </a:r>
            <a:endParaRPr lang="it-IT" sz="3200" b="1" spc="-100" dirty="0">
              <a:solidFill>
                <a:srgbClr val="455E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FD3B2C4-1B9E-48A5-9B5F-FC2B1E3FDA09}"/>
              </a:ext>
            </a:extLst>
          </p:cNvPr>
          <p:cNvSpPr txBox="1"/>
          <p:nvPr/>
        </p:nvSpPr>
        <p:spPr>
          <a:xfrm>
            <a:off x="9739375" y="1276736"/>
            <a:ext cx="4143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spc="-100" dirty="0">
                <a:solidFill>
                  <a:srgbClr val="455E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TRE PIANI DI AZIONE</a:t>
            </a:r>
          </a:p>
        </p:txBody>
      </p:sp>
    </p:spTree>
    <p:extLst>
      <p:ext uri="{BB962C8B-B14F-4D97-AF65-F5344CB8AC3E}">
        <p14:creationId xmlns:p14="http://schemas.microsoft.com/office/powerpoint/2010/main" val="3050413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819688A-8744-4455-AD2C-A2CF00F3F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205" y="1864385"/>
            <a:ext cx="5085395" cy="7111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1D2F6E1-9C9F-4301-97E8-D14C835A6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00" y="2028393"/>
            <a:ext cx="5791200" cy="68282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509AC4F0-AD43-438F-9E63-076E18AC617B}"/>
              </a:ext>
            </a:extLst>
          </p:cNvPr>
          <p:cNvSpPr/>
          <p:nvPr/>
        </p:nvSpPr>
        <p:spPr>
          <a:xfrm>
            <a:off x="6324600" y="571500"/>
            <a:ext cx="99822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spc="-100" dirty="0">
                <a:solidFill>
                  <a:srgbClr val="455E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Il Disegno di Legge in materia di professioni sanitarie </a:t>
            </a:r>
          </a:p>
        </p:txBody>
      </p:sp>
    </p:spTree>
    <p:extLst>
      <p:ext uri="{BB962C8B-B14F-4D97-AF65-F5344CB8AC3E}">
        <p14:creationId xmlns:p14="http://schemas.microsoft.com/office/powerpoint/2010/main" val="466973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b6c2f8-ee70-4830-8b92-a4230f795871">
      <Terms xmlns="http://schemas.microsoft.com/office/infopath/2007/PartnerControls"/>
    </lcf76f155ced4ddcb4097134ff3c332f>
    <Cristhought xmlns="07b6c2f8-ee70-4830-8b92-a4230f795871" xsi:nil="true"/>
    <TaxCatchAll xmlns="8068501e-bbac-48a0-a278-3de17cea83e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EB1A849740DB45B2C470181A9A13F0" ma:contentTypeVersion="20" ma:contentTypeDescription="Create a new document." ma:contentTypeScope="" ma:versionID="5dc26188adec3433e911135e2aa7d1f0">
  <xsd:schema xmlns:xsd="http://www.w3.org/2001/XMLSchema" xmlns:xs="http://www.w3.org/2001/XMLSchema" xmlns:p="http://schemas.microsoft.com/office/2006/metadata/properties" xmlns:ns2="07b6c2f8-ee70-4830-8b92-a4230f795871" xmlns:ns3="8068501e-bbac-48a0-a278-3de17cea83e8" targetNamespace="http://schemas.microsoft.com/office/2006/metadata/properties" ma:root="true" ma:fieldsID="85878ee44439163c3eb07dc7e3c92b1d" ns2:_="" ns3:_="">
    <xsd:import namespace="07b6c2f8-ee70-4830-8b92-a4230f795871"/>
    <xsd:import namespace="8068501e-bbac-48a0-a278-3de17cea8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Cristhought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b6c2f8-ee70-4830-8b92-a4230f7958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risthought" ma:index="26" nillable="true" ma:displayName="Cris thought" ma:decimals="0" ma:description="mark out of 5  1 = good" ma:format="Dropdown" ma:internalName="Cristhought" ma:percentage="FALSE">
      <xsd:simpleType>
        <xsd:restriction base="dms:Number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68501e-bbac-48a0-a278-3de17cea8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69b5ec-cd8e-4152-aa0f-19a71fd7b404}" ma:internalName="TaxCatchAll" ma:showField="CatchAllData" ma:web="8068501e-bbac-48a0-a278-3de17cea8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18B733-42E0-4251-ACC7-CCB5D22BC2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C4F3CC-6D16-40C7-95D2-9CAF694C0BD5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8068501e-bbac-48a0-a278-3de17cea83e8"/>
    <ds:schemaRef ds:uri="http://www.w3.org/XML/1998/namespace"/>
    <ds:schemaRef ds:uri="07b6c2f8-ee70-4830-8b92-a4230f795871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9DCE6507-00D7-4EB4-A516-2C9E377DC1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b6c2f8-ee70-4830-8b92-a4230f795871"/>
    <ds:schemaRef ds:uri="8068501e-bbac-48a0-a278-3de17cea83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2062</Words>
  <Application>Microsoft Office PowerPoint</Application>
  <PresentationFormat>Personalizzato</PresentationFormat>
  <Paragraphs>176</Paragraphs>
  <Slides>23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7" baseType="lpstr">
      <vt:lpstr>Aptos</vt:lpstr>
      <vt:lpstr>Arial</vt:lpstr>
      <vt:lpstr>Calibri</vt:lpstr>
      <vt:lpstr>Calibri Light</vt:lpstr>
      <vt:lpstr>Futura</vt:lpstr>
      <vt:lpstr>Garamond</vt:lpstr>
      <vt:lpstr>Lato</vt:lpstr>
      <vt:lpstr>Montserrat</vt:lpstr>
      <vt:lpstr>Montserrat Extra-Bold Bold</vt:lpstr>
      <vt:lpstr>Montserrat Semi-Bold Bold</vt:lpstr>
      <vt:lpstr>Times New Roman</vt:lpstr>
      <vt:lpstr>Wingdings</vt:lpstr>
      <vt:lpstr>Wingdings 3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L’obiettivo del Ministero: rafforzare la sostenibilità del sistema sanitario attraverso l’attuazione della riforma delle professioni sanitarie e gli investimenti sul personale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DG REFORM template</dc:title>
  <dc:creator>SROUR, Ramy</dc:creator>
  <cp:lastModifiedBy>D'Elia Roberto</cp:lastModifiedBy>
  <cp:revision>49</cp:revision>
  <dcterms:created xsi:type="dcterms:W3CDTF">2006-08-16T00:00:00Z</dcterms:created>
  <dcterms:modified xsi:type="dcterms:W3CDTF">2026-01-28T12:59:07Z</dcterms:modified>
  <dc:identifier>DAGq4waGd3s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0x010100E1EB1A849740DB45B2C470181A9A13F0</vt:lpwstr>
  </property>
  <property fmtid="{D5CDD505-2E9C-101B-9397-08002B2CF9AE}" pid="3" name="MediaServiceImageTags">
    <vt:lpwstr/>
  </property>
</Properties>
</file>