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13" r:id="rId1"/>
  </p:sldMasterIdLst>
  <p:notesMasterIdLst>
    <p:notesMasterId r:id="rId11"/>
  </p:notesMasterIdLst>
  <p:handoutMasterIdLst>
    <p:handoutMasterId r:id="rId12"/>
  </p:handoutMasterIdLst>
  <p:sldIdLst>
    <p:sldId id="256" r:id="rId2"/>
    <p:sldId id="310" r:id="rId3"/>
    <p:sldId id="314" r:id="rId4"/>
    <p:sldId id="311" r:id="rId5"/>
    <p:sldId id="313" r:id="rId6"/>
    <p:sldId id="318" r:id="rId7"/>
    <p:sldId id="317" r:id="rId8"/>
    <p:sldId id="321" r:id="rId9"/>
    <p:sldId id="273" r:id="rId10"/>
  </p:sldIdLst>
  <p:sldSz cx="9144000" cy="5143500" type="screen16x9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24">
          <p15:clr>
            <a:srgbClr val="A4A3A4"/>
          </p15:clr>
        </p15:guide>
        <p15:guide id="2" orient="horz" pos="2913" userDrawn="1">
          <p15:clr>
            <a:srgbClr val="A4A3A4"/>
          </p15:clr>
        </p15:guide>
        <p15:guide id="3" pos="345">
          <p15:clr>
            <a:srgbClr val="A4A3A4"/>
          </p15:clr>
        </p15:guide>
        <p15:guide id="4" pos="536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2B06"/>
    <a:srgbClr val="003399"/>
    <a:srgbClr val="E6320F"/>
    <a:srgbClr val="EBF0F4"/>
    <a:srgbClr val="E6EF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D7B26C5-4107-4FEC-AEDC-1716B250A1EF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ittlere Formatvorlage 1 - Akz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ittlere Formatvorlage 1 - Akz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7DF18680-E054-41AD-8BC1-D1AEF772440D}" styleName="Mittlere Formatvorlage 2 - Akz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Helle Formatvorlag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Helle Formatvorlage 2 - Akz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E9639D4-E3E2-4D34-9284-5A2195B3D0D7}" styleName="Helle Formatvorlag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6395" autoAdjust="0"/>
  </p:normalViewPr>
  <p:slideViewPr>
    <p:cSldViewPr snapToGrid="0" snapToObjects="1">
      <p:cViewPr varScale="1">
        <p:scale>
          <a:sx n="83" d="100"/>
          <a:sy n="83" d="100"/>
        </p:scale>
        <p:origin x="96" y="192"/>
      </p:cViewPr>
      <p:guideLst>
        <p:guide orient="horz" pos="524"/>
        <p:guide orient="horz" pos="2913"/>
        <p:guide pos="345"/>
        <p:guide pos="5366"/>
      </p:guideLst>
    </p:cSldViewPr>
  </p:slideViewPr>
  <p:outlineViewPr>
    <p:cViewPr>
      <p:scale>
        <a:sx n="33" d="100"/>
        <a:sy n="33" d="100"/>
      </p:scale>
      <p:origin x="0" y="-456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>
        <p:scale>
          <a:sx n="100" d="100"/>
          <a:sy n="100" d="100"/>
        </p:scale>
        <p:origin x="3486" y="-15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2016" y="9430306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r">
              <a:defRPr sz="1200"/>
            </a:lvl1pPr>
          </a:lstStyle>
          <a:p>
            <a:fld id="{A4F87B00-D7D7-4E73-88E5-5DF5797B2681}" type="datetimeFigureOut">
              <a:rPr lang="de-AT" smtClean="0"/>
              <a:t>28.01.2026</a:t>
            </a:fld>
            <a:endParaRPr lang="de-AT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3"/>
          </p:nvPr>
        </p:nvSpPr>
        <p:spPr>
          <a:xfrm>
            <a:off x="2945659" y="9428583"/>
            <a:ext cx="904784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algn="ctr"/>
            <a:fld id="{1BCACBB0-6C6B-4B3E-B6E6-54B62284C21B}" type="slidenum">
              <a:rPr lang="de-AT" smtClean="0"/>
              <a:pPr algn="ctr"/>
              <a:t>‹#›</a:t>
            </a:fld>
            <a:endParaRPr lang="de-AT" dirty="0"/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4903" y="496332"/>
            <a:ext cx="1544093" cy="5021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33474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2016" y="9428582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r">
              <a:defRPr sz="1200"/>
            </a:lvl1pPr>
          </a:lstStyle>
          <a:p>
            <a:fld id="{64F923B6-97FF-4AF0-A17D-1758840DBBE2}" type="datetimeFigureOut">
              <a:rPr lang="de-AT" smtClean="0"/>
              <a:t>28.01.2026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-317500" y="674688"/>
            <a:ext cx="7432675" cy="41814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854894" y="4963319"/>
            <a:ext cx="5090351" cy="421882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AT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2945659" y="9428582"/>
            <a:ext cx="904784" cy="4980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200"/>
            </a:lvl1pPr>
          </a:lstStyle>
          <a:p>
            <a:fld id="{F0A5DA3B-92D6-4D4B-9895-D15CB563B5E4}" type="slidenum">
              <a:rPr lang="de-AT" smtClean="0"/>
              <a:pPr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1361133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spcBef>
        <a:spcPts val="200"/>
      </a:spcBef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96000" indent="-171450" algn="l" defTabSz="914400" rtl="0" eaLnBrk="1" latinLnBrk="0" hangingPunct="1">
      <a:spcBef>
        <a:spcPts val="200"/>
      </a:spcBef>
      <a:buFont typeface="Arial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792000" indent="-171450" algn="l" defTabSz="914400" rtl="0" eaLnBrk="1" latinLnBrk="0" hangingPunct="1">
      <a:spcBef>
        <a:spcPts val="200"/>
      </a:spcBef>
      <a:buFont typeface="Courier New" pitchFamily="49" charset="0"/>
      <a:buChar char="o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188000" indent="-171450" algn="l" defTabSz="914400" rtl="0" eaLnBrk="1" latinLnBrk="0" hangingPunct="1">
      <a:spcBef>
        <a:spcPts val="200"/>
      </a:spcBef>
      <a:buFont typeface="Wingdings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584000" indent="-171450" algn="l" defTabSz="914400" rtl="0" eaLnBrk="1" latinLnBrk="0" hangingPunct="1">
      <a:spcBef>
        <a:spcPts val="200"/>
      </a:spcBef>
      <a:buFont typeface="Symbol" pitchFamily="18" charset="2"/>
      <a:buChar char="-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-mit-Hinter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7" descr="Federal Ministry of Labour, Social Affairs, Health, Care and Consumer Protection, Republic of Austria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201" y="205200"/>
            <a:ext cx="2160119" cy="669598"/>
          </a:xfrm>
          <a:prstGeom prst="rect">
            <a:avLst/>
          </a:prstGeom>
        </p:spPr>
      </p:pic>
      <p:sp>
        <p:nvSpPr>
          <p:cNvPr id="6" name="Rechteck 5"/>
          <p:cNvSpPr/>
          <p:nvPr userDrawn="1"/>
        </p:nvSpPr>
        <p:spPr>
          <a:xfrm>
            <a:off x="-1" y="1008000"/>
            <a:ext cx="9144001" cy="4136400"/>
          </a:xfrm>
          <a:prstGeom prst="rect">
            <a:avLst/>
          </a:prstGeom>
          <a:solidFill>
            <a:srgbClr val="EBF0F4"/>
          </a:solidFill>
          <a:ln>
            <a:solidFill>
              <a:srgbClr val="EBF0F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39999" y="1342800"/>
            <a:ext cx="7978526" cy="969606"/>
          </a:xfrm>
        </p:spPr>
        <p:txBody>
          <a:bodyPr anchor="b" anchorCtr="0"/>
          <a:lstStyle>
            <a:lvl1pPr>
              <a:lnSpc>
                <a:spcPts val="4000"/>
              </a:lnSpc>
              <a:defRPr sz="36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GB" noProof="0" dirty="0"/>
              <a:t>Title of the presentation</a:t>
            </a:r>
            <a:br>
              <a:rPr lang="en-GB" noProof="0" dirty="0"/>
            </a:br>
            <a:r>
              <a:rPr lang="en-GB" noProof="0" dirty="0"/>
              <a:t>maximum two lines</a:t>
            </a:r>
          </a:p>
        </p:txBody>
      </p:sp>
      <p:sp>
        <p:nvSpPr>
          <p:cNvPr id="3" name="Untertitel 1"/>
          <p:cNvSpPr>
            <a:spLocks noGrp="1"/>
          </p:cNvSpPr>
          <p:nvPr>
            <p:ph type="subTitle" idx="1" hasCustomPrompt="1"/>
          </p:nvPr>
        </p:nvSpPr>
        <p:spPr>
          <a:xfrm>
            <a:off x="539999" y="2361600"/>
            <a:ext cx="7978526" cy="1390388"/>
          </a:xfrm>
        </p:spPr>
        <p:txBody>
          <a:bodyPr/>
          <a:lstStyle>
            <a:lvl1pPr marL="0" indent="0" algn="l">
              <a:lnSpc>
                <a:spcPts val="4000"/>
              </a:lnSpc>
              <a:spcBef>
                <a:spcPts val="0"/>
              </a:spcBef>
              <a:buNone/>
              <a:defRPr sz="3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0" dirty="0"/>
              <a:t>Optional subtitles should not be </a:t>
            </a:r>
            <a:br>
              <a:rPr lang="en-GB" noProof="0" dirty="0"/>
            </a:br>
            <a:r>
              <a:rPr lang="en-GB" noProof="0" dirty="0"/>
              <a:t>longer than 2 lines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539750" y="4320000"/>
            <a:ext cx="3422650" cy="415529"/>
          </a:xfrm>
        </p:spPr>
        <p:txBody>
          <a:bodyPr anchor="b" anchorCtr="0"/>
          <a:lstStyle>
            <a:lvl1pPr marL="0" indent="0">
              <a:lnSpc>
                <a:spcPts val="1800"/>
              </a:lnSpc>
              <a:spcAft>
                <a:spcPts val="0"/>
              </a:spcAft>
              <a:buNone/>
              <a:defRPr sz="1400"/>
            </a:lvl1pPr>
          </a:lstStyle>
          <a:p>
            <a:pPr lvl="0"/>
            <a:r>
              <a:rPr lang="en-GB" noProof="0" dirty="0"/>
              <a:t>Edit title master format</a:t>
            </a:r>
          </a:p>
        </p:txBody>
      </p:sp>
      <p:sp>
        <p:nvSpPr>
          <p:cNvPr id="13" name="Textfeld 12"/>
          <p:cNvSpPr txBox="1"/>
          <p:nvPr userDrawn="1"/>
        </p:nvSpPr>
        <p:spPr>
          <a:xfrm>
            <a:off x="6651752" y="169200"/>
            <a:ext cx="2200274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de-AT" sz="12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sozialministerium.gv.at</a:t>
            </a:r>
          </a:p>
        </p:txBody>
      </p:sp>
    </p:spTree>
    <p:extLst>
      <p:ext uri="{BB962C8B-B14F-4D97-AF65-F5344CB8AC3E}">
        <p14:creationId xmlns:p14="http://schemas.microsoft.com/office/powerpoint/2010/main" val="1801938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-Text-links-Bild-rech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GB" noProof="0" dirty="0"/>
              <a:t>Edit title master format by clicking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4" hasCustomPrompt="1"/>
          </p:nvPr>
        </p:nvSpPr>
        <p:spPr>
          <a:xfrm>
            <a:off x="540001" y="1296000"/>
            <a:ext cx="3812400" cy="33264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</a:lstStyle>
          <a:p>
            <a:pPr lvl="0"/>
            <a:r>
              <a:rPr lang="en-GB" noProof="0" dirty="0"/>
              <a:t>First Level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</p:txBody>
      </p:sp>
      <p:sp>
        <p:nvSpPr>
          <p:cNvPr id="5" name="Bildplatzhalter 6"/>
          <p:cNvSpPr>
            <a:spLocks noGrp="1"/>
          </p:cNvSpPr>
          <p:nvPr>
            <p:ph type="pic" sz="quarter" idx="13" hasCustomPrompt="1"/>
          </p:nvPr>
        </p:nvSpPr>
        <p:spPr>
          <a:xfrm>
            <a:off x="4705350" y="1295998"/>
            <a:ext cx="3813175" cy="3326402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GB" noProof="0" dirty="0"/>
              <a:t>Add image by clicking icon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Presentation title and date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206269C-C24E-4E80-9A4B-E7E19BB59A67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922467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halt-Text-links-Bild-u-Fototext-rech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GB" noProof="0" dirty="0"/>
              <a:t>Edit title master format by clicking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4" hasCustomPrompt="1"/>
          </p:nvPr>
        </p:nvSpPr>
        <p:spPr>
          <a:xfrm>
            <a:off x="540001" y="1296000"/>
            <a:ext cx="3812400" cy="33264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</a:lstStyle>
          <a:p>
            <a:pPr lvl="0"/>
            <a:r>
              <a:rPr lang="en-GB" noProof="0" dirty="0"/>
              <a:t>First Level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</p:txBody>
      </p:sp>
      <p:sp>
        <p:nvSpPr>
          <p:cNvPr id="5" name="Bildplatzhalter 6"/>
          <p:cNvSpPr>
            <a:spLocks noGrp="1"/>
          </p:cNvSpPr>
          <p:nvPr>
            <p:ph type="pic" sz="quarter" idx="13" hasCustomPrompt="1"/>
          </p:nvPr>
        </p:nvSpPr>
        <p:spPr>
          <a:xfrm>
            <a:off x="4705350" y="1295998"/>
            <a:ext cx="3813175" cy="3051075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/>
              <a:t>Add image by clicking icon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5" hasCustomPrompt="1"/>
          </p:nvPr>
        </p:nvSpPr>
        <p:spPr>
          <a:xfrm>
            <a:off x="4705351" y="4347074"/>
            <a:ext cx="3813175" cy="275725"/>
          </a:xfrm>
        </p:spPr>
        <p:txBody>
          <a:bodyPr/>
          <a:lstStyle>
            <a:lvl1pPr marL="0" indent="0">
              <a:buNone/>
              <a:defRPr sz="1200" baseline="0"/>
            </a:lvl1pPr>
          </a:lstStyle>
          <a:p>
            <a:pPr lvl="0"/>
            <a:r>
              <a:rPr lang="en-GB" sz="1400" noProof="0" dirty="0"/>
              <a:t>Image: XY</a:t>
            </a:r>
            <a:endParaRPr lang="en-GB" noProof="0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Presentation title and date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206269C-C24E-4E80-9A4B-E7E19BB59A67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1476525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-beliebig_Marginalspalte-rech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GB" noProof="0" dirty="0"/>
              <a:t>Edit title master format by clicking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3" hasCustomPrompt="1"/>
          </p:nvPr>
        </p:nvSpPr>
        <p:spPr>
          <a:xfrm>
            <a:off x="539751" y="1295999"/>
            <a:ext cx="5990589" cy="3326400"/>
          </a:xfrm>
        </p:spPr>
        <p:txBody>
          <a:bodyPr/>
          <a:lstStyle/>
          <a:p>
            <a:pPr lvl="0"/>
            <a:r>
              <a:rPr lang="en-GB" noProof="0" dirty="0"/>
              <a:t>Edit text master format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4" hasCustomPrompt="1"/>
          </p:nvPr>
        </p:nvSpPr>
        <p:spPr>
          <a:xfrm>
            <a:off x="6789419" y="1295999"/>
            <a:ext cx="1729105" cy="3326400"/>
          </a:xfr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en-GB" noProof="0" dirty="0"/>
              <a:t>Edit text by clicking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 dirty="0"/>
              <a:t>Presentation title and date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6269C-C24E-4E80-9A4B-E7E19BB59A67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2327544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-Smart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40001" y="788400"/>
            <a:ext cx="7978525" cy="432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GB" noProof="0" dirty="0"/>
              <a:t>Edit title master format by clicking</a:t>
            </a:r>
          </a:p>
        </p:txBody>
      </p:sp>
      <p:sp>
        <p:nvSpPr>
          <p:cNvPr id="6" name="SmartArt-Platzhalter 5"/>
          <p:cNvSpPr>
            <a:spLocks noGrp="1"/>
          </p:cNvSpPr>
          <p:nvPr>
            <p:ph type="dgm" sz="quarter" idx="14" hasCustomPrompt="1"/>
          </p:nvPr>
        </p:nvSpPr>
        <p:spPr>
          <a:xfrm>
            <a:off x="539750" y="1295999"/>
            <a:ext cx="7978776" cy="33264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/>
              <a:t>Add SmartArt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 dirty="0"/>
              <a:t>Presentation title and date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6269C-C24E-4E80-9A4B-E7E19BB59A67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5583085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-belieb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GB" noProof="0" dirty="0"/>
              <a:t>Edit title master format by clicking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3" hasCustomPrompt="1"/>
          </p:nvPr>
        </p:nvSpPr>
        <p:spPr>
          <a:xfrm>
            <a:off x="539751" y="1296000"/>
            <a:ext cx="7978775" cy="3326400"/>
          </a:xfrm>
        </p:spPr>
        <p:txBody>
          <a:bodyPr/>
          <a:lstStyle/>
          <a:p>
            <a:pPr lvl="0"/>
            <a:r>
              <a:rPr lang="en-GB" noProof="0" dirty="0"/>
              <a:t>Edit text master format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 dirty="0"/>
              <a:t>Presentation title and date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6269C-C24E-4E80-9A4B-E7E19BB59A67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1015168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e-beliebig-2-nebeneinan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GB" noProof="0" dirty="0"/>
              <a:t>Edit title master format by clicking</a:t>
            </a:r>
          </a:p>
        </p:txBody>
      </p:sp>
      <p:sp>
        <p:nvSpPr>
          <p:cNvPr id="8" name="Inhaltsplatzhalter 7"/>
          <p:cNvSpPr>
            <a:spLocks noGrp="1"/>
          </p:cNvSpPr>
          <p:nvPr>
            <p:ph sz="quarter" idx="15" hasCustomPrompt="1"/>
          </p:nvPr>
        </p:nvSpPr>
        <p:spPr>
          <a:xfrm>
            <a:off x="540000" y="1295999"/>
            <a:ext cx="3838575" cy="3326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Edit text master format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</p:txBody>
      </p:sp>
      <p:sp>
        <p:nvSpPr>
          <p:cNvPr id="9" name="Inhaltsplatzhalter 7"/>
          <p:cNvSpPr>
            <a:spLocks noGrp="1"/>
          </p:cNvSpPr>
          <p:nvPr>
            <p:ph sz="quarter" idx="16" hasCustomPrompt="1"/>
          </p:nvPr>
        </p:nvSpPr>
        <p:spPr>
          <a:xfrm>
            <a:off x="4679951" y="1295999"/>
            <a:ext cx="3838575" cy="3326400"/>
          </a:xfrm>
        </p:spPr>
        <p:txBody>
          <a:bodyPr/>
          <a:lstStyle/>
          <a:p>
            <a:pPr lvl="0"/>
            <a:r>
              <a:rPr lang="en-GB" noProof="0" dirty="0"/>
              <a:t>Edit text master format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Presentation title and date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206269C-C24E-4E80-9A4B-E7E19BB59A67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6782753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chluss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9999" y="936000"/>
            <a:ext cx="5389200" cy="1264276"/>
          </a:xfrm>
        </p:spPr>
        <p:txBody>
          <a:bodyPr/>
          <a:lstStyle>
            <a:lvl1pPr>
              <a:lnSpc>
                <a:spcPct val="114000"/>
              </a:lnSpc>
              <a:defRPr sz="3000" b="0">
                <a:solidFill>
                  <a:schemeClr val="tx1"/>
                </a:solidFill>
              </a:defRPr>
            </a:lvl1pPr>
          </a:lstStyle>
          <a:p>
            <a:r>
              <a:rPr lang="en-GB" noProof="0" dirty="0"/>
              <a:t>Edit title master format by clicking</a:t>
            </a:r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0" hasCustomPrompt="1"/>
          </p:nvPr>
        </p:nvSpPr>
        <p:spPr>
          <a:xfrm>
            <a:off x="539750" y="3780000"/>
            <a:ext cx="3423600" cy="963216"/>
          </a:xfrm>
        </p:spPr>
        <p:txBody>
          <a:bodyPr anchor="b" anchorCtr="0"/>
          <a:lstStyle>
            <a:lvl1pPr marL="0" indent="0">
              <a:lnSpc>
                <a:spcPts val="1800"/>
              </a:lnSpc>
              <a:spcAft>
                <a:spcPts val="0"/>
              </a:spcAft>
              <a:buNone/>
              <a:defRPr sz="1400"/>
            </a:lvl1pPr>
          </a:lstStyle>
          <a:p>
            <a:pPr lvl="0"/>
            <a:r>
              <a:rPr lang="en-GB" noProof="0" dirty="0"/>
              <a:t>Edit text master format</a:t>
            </a:r>
          </a:p>
        </p:txBody>
      </p:sp>
    </p:spTree>
    <p:extLst>
      <p:ext uri="{BB962C8B-B14F-4D97-AF65-F5344CB8AC3E}">
        <p14:creationId xmlns:p14="http://schemas.microsoft.com/office/powerpoint/2010/main" val="1178547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-ohne-Hinter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 descr="Federal Ministry of Labour, Social Affairs, Health, Care and Consumer Protection, Republic of Austria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201" y="205200"/>
            <a:ext cx="2160119" cy="669598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0000" y="1083600"/>
            <a:ext cx="7978526" cy="969606"/>
          </a:xfrm>
        </p:spPr>
        <p:txBody>
          <a:bodyPr anchor="b" anchorCtr="0"/>
          <a:lstStyle>
            <a:lvl1pPr>
              <a:lnSpc>
                <a:spcPts val="4000"/>
              </a:lnSpc>
              <a:defRPr sz="36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GB" noProof="0" dirty="0"/>
              <a:t>Title of the presentation</a:t>
            </a:r>
            <a:br>
              <a:rPr lang="en-GB" noProof="0" dirty="0"/>
            </a:br>
            <a:r>
              <a:rPr lang="en-GB" noProof="0" dirty="0"/>
              <a:t>maximum two lines</a:t>
            </a:r>
          </a:p>
        </p:txBody>
      </p:sp>
      <p:sp>
        <p:nvSpPr>
          <p:cNvPr id="3" name="Untertitel 1"/>
          <p:cNvSpPr>
            <a:spLocks noGrp="1"/>
          </p:cNvSpPr>
          <p:nvPr>
            <p:ph type="subTitle" idx="1" hasCustomPrompt="1"/>
          </p:nvPr>
        </p:nvSpPr>
        <p:spPr>
          <a:xfrm>
            <a:off x="539999" y="2098800"/>
            <a:ext cx="7978526" cy="1390388"/>
          </a:xfrm>
        </p:spPr>
        <p:txBody>
          <a:bodyPr/>
          <a:lstStyle>
            <a:lvl1pPr marL="0" indent="0" algn="l">
              <a:lnSpc>
                <a:spcPts val="4000"/>
              </a:lnSpc>
              <a:spcBef>
                <a:spcPts val="0"/>
              </a:spcBef>
              <a:buNone/>
              <a:defRPr sz="3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0" dirty="0"/>
              <a:t>Optional subtitles should not be </a:t>
            </a:r>
            <a:br>
              <a:rPr lang="en-GB" noProof="0" dirty="0"/>
            </a:br>
            <a:r>
              <a:rPr lang="en-GB" noProof="0" dirty="0"/>
              <a:t>longer than 2 lines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539750" y="4320000"/>
            <a:ext cx="3422650" cy="415529"/>
          </a:xfrm>
        </p:spPr>
        <p:txBody>
          <a:bodyPr anchor="b" anchorCtr="0"/>
          <a:lstStyle>
            <a:lvl1pPr marL="0" indent="0">
              <a:lnSpc>
                <a:spcPts val="1800"/>
              </a:lnSpc>
              <a:spcAft>
                <a:spcPts val="0"/>
              </a:spcAft>
              <a:buNone/>
              <a:defRPr sz="1400"/>
            </a:lvl1pPr>
          </a:lstStyle>
          <a:p>
            <a:pPr lvl="0"/>
            <a:r>
              <a:rPr lang="en-GB" noProof="0" dirty="0"/>
              <a:t>Edit title master format</a:t>
            </a:r>
          </a:p>
        </p:txBody>
      </p:sp>
      <p:sp>
        <p:nvSpPr>
          <p:cNvPr id="13" name="Textfeld 12"/>
          <p:cNvSpPr txBox="1"/>
          <p:nvPr userDrawn="1"/>
        </p:nvSpPr>
        <p:spPr>
          <a:xfrm>
            <a:off x="6651752" y="169200"/>
            <a:ext cx="2200274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de-AT" sz="12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sozialministerium.gv.at</a:t>
            </a:r>
          </a:p>
        </p:txBody>
      </p:sp>
    </p:spTree>
    <p:extLst>
      <p:ext uri="{BB962C8B-B14F-4D97-AF65-F5344CB8AC3E}">
        <p14:creationId xmlns:p14="http://schemas.microsoft.com/office/powerpoint/2010/main" val="1654979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-Text-Stand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platzhalter 5"/>
          <p:cNvSpPr>
            <a:spLocks noGrp="1"/>
          </p:cNvSpPr>
          <p:nvPr>
            <p:ph type="body" sz="quarter" idx="13" hasCustomPrompt="1"/>
          </p:nvPr>
        </p:nvSpPr>
        <p:spPr>
          <a:xfrm>
            <a:off x="539750" y="1296000"/>
            <a:ext cx="7978776" cy="3380775"/>
          </a:xfrm>
        </p:spPr>
        <p:txBody>
          <a:bodyPr/>
          <a:lstStyle>
            <a:lvl1pPr indent="-252000">
              <a:lnSpc>
                <a:spcPct val="110000"/>
              </a:lnSpc>
              <a:spcAft>
                <a:spcPts val="1200"/>
              </a:spcAft>
              <a:defRPr/>
            </a:lvl1pPr>
            <a:lvl2pPr indent="-252000">
              <a:lnSpc>
                <a:spcPct val="110000"/>
              </a:lnSpc>
              <a:spcAft>
                <a:spcPts val="1200"/>
              </a:spcAft>
              <a:defRPr/>
            </a:lvl2pPr>
            <a:lvl3pPr marL="755650" indent="-250825">
              <a:lnSpc>
                <a:spcPct val="110000"/>
              </a:lnSpc>
              <a:spcAft>
                <a:spcPts val="1200"/>
              </a:spcAft>
              <a:defRPr/>
            </a:lvl3pPr>
            <a:lvl4pPr marL="1044000" indent="-25200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Tx/>
              <a:defRPr/>
            </a:lvl4pPr>
            <a:lvl5pPr marL="1296000" indent="-25200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GB" noProof="0" dirty="0"/>
              <a:t>First Level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40001" y="788400"/>
            <a:ext cx="7978525" cy="432000"/>
          </a:xfrm>
        </p:spPr>
        <p:txBody>
          <a:bodyPr/>
          <a:lstStyle/>
          <a:p>
            <a:r>
              <a:rPr lang="en-GB" noProof="0" dirty="0"/>
              <a:t>Edit title master format by clicking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Case studies from previous TSI projects – Austria</a:t>
            </a:r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206269C-C24E-4E80-9A4B-E7E19BB59A67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1703450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-Text-2-nebenein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40001" y="788400"/>
            <a:ext cx="7978525" cy="432000"/>
          </a:xfrm>
        </p:spPr>
        <p:txBody>
          <a:bodyPr/>
          <a:lstStyle/>
          <a:p>
            <a:r>
              <a:rPr lang="en-GB" noProof="0" dirty="0"/>
              <a:t>Edit title master format by clicking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 hasCustomPrompt="1"/>
          </p:nvPr>
        </p:nvSpPr>
        <p:spPr>
          <a:xfrm>
            <a:off x="539750" y="1296000"/>
            <a:ext cx="3812400" cy="3380775"/>
          </a:xfrm>
        </p:spPr>
        <p:txBody>
          <a:bodyPr/>
          <a:lstStyle>
            <a:lvl1pPr indent="-252000">
              <a:lnSpc>
                <a:spcPct val="110000"/>
              </a:lnSpc>
              <a:spcAft>
                <a:spcPts val="1200"/>
              </a:spcAft>
              <a:defRPr/>
            </a:lvl1pPr>
            <a:lvl2pPr indent="-252000">
              <a:lnSpc>
                <a:spcPct val="110000"/>
              </a:lnSpc>
              <a:spcAft>
                <a:spcPts val="1200"/>
              </a:spcAft>
              <a:defRPr/>
            </a:lvl2pPr>
            <a:lvl3pPr marL="755650" indent="-250825">
              <a:lnSpc>
                <a:spcPct val="110000"/>
              </a:lnSpc>
              <a:spcAft>
                <a:spcPts val="1200"/>
              </a:spcAft>
              <a:defRPr/>
            </a:lvl3pPr>
            <a:lvl4pPr marL="1044000" indent="-25200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Tx/>
              <a:defRPr/>
            </a:lvl4pPr>
            <a:lvl5pPr marL="1296000" indent="-25200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GB" noProof="0" dirty="0"/>
              <a:t>First Level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7" name="Textplatzhalter 5"/>
          <p:cNvSpPr>
            <a:spLocks noGrp="1"/>
          </p:cNvSpPr>
          <p:nvPr>
            <p:ph type="body" sz="quarter" idx="13" hasCustomPrompt="1"/>
          </p:nvPr>
        </p:nvSpPr>
        <p:spPr>
          <a:xfrm>
            <a:off x="4706125" y="1295999"/>
            <a:ext cx="3812400" cy="3380775"/>
          </a:xfrm>
        </p:spPr>
        <p:txBody>
          <a:bodyPr/>
          <a:lstStyle>
            <a:lvl1pPr indent="-252000">
              <a:lnSpc>
                <a:spcPct val="110000"/>
              </a:lnSpc>
              <a:spcAft>
                <a:spcPts val="1200"/>
              </a:spcAft>
              <a:defRPr/>
            </a:lvl1pPr>
            <a:lvl2pPr indent="-252000">
              <a:lnSpc>
                <a:spcPct val="110000"/>
              </a:lnSpc>
              <a:spcAft>
                <a:spcPts val="1200"/>
              </a:spcAft>
              <a:defRPr/>
            </a:lvl2pPr>
            <a:lvl3pPr marL="755650" indent="-250825">
              <a:lnSpc>
                <a:spcPct val="110000"/>
              </a:lnSpc>
              <a:spcAft>
                <a:spcPts val="1200"/>
              </a:spcAft>
              <a:defRPr/>
            </a:lvl3pPr>
            <a:lvl4pPr marL="1044000" indent="-25200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Tx/>
              <a:defRPr/>
            </a:lvl4pPr>
            <a:lvl5pPr marL="1296000" indent="-25200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GB" noProof="0" dirty="0"/>
              <a:t>First Level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Presentation title and date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206269C-C24E-4E80-9A4B-E7E19BB59A67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033587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-Text-und-Marginal-rech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40001" y="788400"/>
            <a:ext cx="7978525" cy="432000"/>
          </a:xfrm>
        </p:spPr>
        <p:txBody>
          <a:bodyPr/>
          <a:lstStyle/>
          <a:p>
            <a:r>
              <a:rPr lang="en-GB" noProof="0" dirty="0"/>
              <a:t>Edit title master format by clicking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 hasCustomPrompt="1"/>
          </p:nvPr>
        </p:nvSpPr>
        <p:spPr>
          <a:xfrm>
            <a:off x="539750" y="1296000"/>
            <a:ext cx="5990400" cy="3380775"/>
          </a:xfrm>
        </p:spPr>
        <p:txBody>
          <a:bodyPr/>
          <a:lstStyle>
            <a:lvl1pPr indent="-252000">
              <a:lnSpc>
                <a:spcPct val="110000"/>
              </a:lnSpc>
              <a:spcAft>
                <a:spcPts val="1200"/>
              </a:spcAft>
              <a:defRPr/>
            </a:lvl1pPr>
            <a:lvl2pPr indent="-252000">
              <a:lnSpc>
                <a:spcPct val="110000"/>
              </a:lnSpc>
              <a:spcAft>
                <a:spcPts val="1200"/>
              </a:spcAft>
              <a:defRPr/>
            </a:lvl2pPr>
            <a:lvl3pPr marL="755650" indent="-250825">
              <a:lnSpc>
                <a:spcPct val="110000"/>
              </a:lnSpc>
              <a:spcAft>
                <a:spcPts val="1200"/>
              </a:spcAft>
              <a:defRPr/>
            </a:lvl3pPr>
            <a:lvl4pPr marL="1044000" indent="-25200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Tx/>
              <a:defRPr/>
            </a:lvl4pPr>
            <a:lvl5pPr marL="1296000" indent="-25200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GB" noProof="0" dirty="0"/>
              <a:t>First Level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7" name="Textplatzhalter 5"/>
          <p:cNvSpPr>
            <a:spLocks noGrp="1"/>
          </p:cNvSpPr>
          <p:nvPr>
            <p:ph type="body" sz="quarter" idx="13" hasCustomPrompt="1"/>
          </p:nvPr>
        </p:nvSpPr>
        <p:spPr>
          <a:xfrm>
            <a:off x="6790526" y="1295999"/>
            <a:ext cx="1728000" cy="3380775"/>
          </a:xfrm>
        </p:spPr>
        <p:txBody>
          <a:bodyPr/>
          <a:lstStyle>
            <a:lvl1pPr marL="0" indent="0">
              <a:lnSpc>
                <a:spcPct val="110000"/>
              </a:lnSpc>
              <a:spcAft>
                <a:spcPts val="1200"/>
              </a:spcAft>
              <a:buNone/>
              <a:defRPr sz="1400"/>
            </a:lvl1pPr>
            <a:lvl2pPr indent="-252000">
              <a:lnSpc>
                <a:spcPts val="2400"/>
              </a:lnSpc>
              <a:spcAft>
                <a:spcPts val="1200"/>
              </a:spcAft>
              <a:defRPr/>
            </a:lvl2pPr>
            <a:lvl3pPr marL="755650" indent="-250825">
              <a:lnSpc>
                <a:spcPts val="2400"/>
              </a:lnSpc>
              <a:spcAft>
                <a:spcPts val="1200"/>
              </a:spcAft>
              <a:defRPr/>
            </a:lvl3pPr>
            <a:lvl4pPr marL="1044000" indent="-252000">
              <a:lnSpc>
                <a:spcPts val="2400"/>
              </a:lnSpc>
              <a:spcBef>
                <a:spcPts val="0"/>
              </a:spcBef>
              <a:spcAft>
                <a:spcPts val="1200"/>
              </a:spcAft>
              <a:buClrTx/>
              <a:defRPr/>
            </a:lvl4pPr>
            <a:lvl5pPr marL="1296000" indent="-252000">
              <a:lnSpc>
                <a:spcPts val="24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GB" noProof="0" dirty="0"/>
              <a:t>Edit text by clicking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Presentation title and date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206269C-C24E-4E80-9A4B-E7E19BB59A67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241734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-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40001" y="788400"/>
            <a:ext cx="7978525" cy="432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GB" noProof="0" dirty="0"/>
              <a:t>Edit title master format by clicking</a:t>
            </a:r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3" hasCustomPrompt="1"/>
          </p:nvPr>
        </p:nvSpPr>
        <p:spPr>
          <a:xfrm>
            <a:off x="539751" y="1296000"/>
            <a:ext cx="7978775" cy="3326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Add image by clicking icon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 dirty="0"/>
              <a:t>Presentation title and date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6269C-C24E-4E80-9A4B-E7E19BB59A67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446657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halt-Bild-u-Foto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40001" y="788400"/>
            <a:ext cx="7978525" cy="432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GB" noProof="0" dirty="0"/>
              <a:t>Edit title master format by clicking</a:t>
            </a:r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3" hasCustomPrompt="1"/>
          </p:nvPr>
        </p:nvSpPr>
        <p:spPr>
          <a:xfrm>
            <a:off x="539751" y="1296000"/>
            <a:ext cx="7978775" cy="33264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/>
              <a:t>Add image by clicking icon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4" hasCustomPrompt="1"/>
          </p:nvPr>
        </p:nvSpPr>
        <p:spPr>
          <a:xfrm>
            <a:off x="5305425" y="4314825"/>
            <a:ext cx="3213100" cy="307975"/>
          </a:xfrm>
          <a:solidFill>
            <a:schemeClr val="bg2"/>
          </a:solidFill>
        </p:spPr>
        <p:txBody>
          <a:bodyPr lIns="108000" rIns="108000" bIns="72000"/>
          <a:lstStyle>
            <a:lvl1pPr marL="0" indent="0">
              <a:buNone/>
              <a:defRPr sz="1400"/>
            </a:lvl1pPr>
          </a:lstStyle>
          <a:p>
            <a:pPr lvl="0"/>
            <a:r>
              <a:rPr lang="en-GB" noProof="0" dirty="0"/>
              <a:t>Image: XY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 dirty="0"/>
              <a:t>Presentation title and date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6269C-C24E-4E80-9A4B-E7E19BB59A67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085987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-Bild-links-Text-rech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GB" noProof="0" dirty="0"/>
              <a:t>Edit title master format by clicking</a:t>
            </a:r>
          </a:p>
        </p:txBody>
      </p:sp>
      <p:sp>
        <p:nvSpPr>
          <p:cNvPr id="5" name="Bildplatzhalter 6"/>
          <p:cNvSpPr>
            <a:spLocks noGrp="1"/>
          </p:cNvSpPr>
          <p:nvPr>
            <p:ph type="pic" sz="quarter" idx="13" hasCustomPrompt="1"/>
          </p:nvPr>
        </p:nvSpPr>
        <p:spPr>
          <a:xfrm>
            <a:off x="539750" y="1295998"/>
            <a:ext cx="3813175" cy="3326402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/>
              <a:t>Add image by clicking icon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4" hasCustomPrompt="1"/>
          </p:nvPr>
        </p:nvSpPr>
        <p:spPr>
          <a:xfrm>
            <a:off x="4706125" y="1296000"/>
            <a:ext cx="3812400" cy="33264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</a:lstStyle>
          <a:p>
            <a:pPr lvl="0"/>
            <a:r>
              <a:rPr lang="en-GB" noProof="0" dirty="0"/>
              <a:t>First Level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Presentation title and date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206269C-C24E-4E80-9A4B-E7E19BB59A67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939235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halt-Bild-u-Fototext-links-Text-rech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GB" noProof="0" dirty="0"/>
              <a:t>Edit title master format by clicking</a:t>
            </a:r>
          </a:p>
        </p:txBody>
      </p:sp>
      <p:sp>
        <p:nvSpPr>
          <p:cNvPr id="5" name="Bildplatzhalter 6"/>
          <p:cNvSpPr>
            <a:spLocks noGrp="1"/>
          </p:cNvSpPr>
          <p:nvPr>
            <p:ph type="pic" sz="quarter" idx="13" hasCustomPrompt="1"/>
          </p:nvPr>
        </p:nvSpPr>
        <p:spPr>
          <a:xfrm>
            <a:off x="539750" y="1295998"/>
            <a:ext cx="3813175" cy="3051075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/>
              <a:t>Add image by clicking icon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5" hasCustomPrompt="1"/>
          </p:nvPr>
        </p:nvSpPr>
        <p:spPr>
          <a:xfrm>
            <a:off x="539750" y="4347074"/>
            <a:ext cx="3813175" cy="275725"/>
          </a:xfrm>
        </p:spPr>
        <p:txBody>
          <a:bodyPr/>
          <a:lstStyle>
            <a:lvl1pPr marL="0" indent="0">
              <a:buNone/>
              <a:defRPr sz="1200" baseline="0"/>
            </a:lvl1pPr>
          </a:lstStyle>
          <a:p>
            <a:pPr lvl="0"/>
            <a:r>
              <a:rPr lang="en-GB" sz="1400" noProof="0" dirty="0"/>
              <a:t>Image: XY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4" hasCustomPrompt="1"/>
          </p:nvPr>
        </p:nvSpPr>
        <p:spPr>
          <a:xfrm>
            <a:off x="4706125" y="1296000"/>
            <a:ext cx="3812400" cy="33264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</a:lstStyle>
          <a:p>
            <a:pPr lvl="0"/>
            <a:r>
              <a:rPr lang="en-GB" noProof="0" dirty="0"/>
              <a:t>First Level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Presentation title and date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206269C-C24E-4E80-9A4B-E7E19BB59A67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39306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540001" y="788399"/>
            <a:ext cx="7978525" cy="433425"/>
          </a:xfrm>
          <a:prstGeom prst="rect">
            <a:avLst/>
          </a:prstGeom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US" noProof="0" dirty="0"/>
              <a:t>Edit title master format by clicking</a:t>
            </a:r>
            <a:endParaRPr lang="en-GB" noProof="0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40001" y="1296000"/>
            <a:ext cx="7978525" cy="33278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0" dirty="0"/>
              <a:t>First Level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9" name="Fußzeilenplatzhalter 12"/>
          <p:cNvSpPr>
            <a:spLocks noGrp="1"/>
          </p:cNvSpPr>
          <p:nvPr>
            <p:ph type="ftr" sz="quarter" idx="3"/>
          </p:nvPr>
        </p:nvSpPr>
        <p:spPr>
          <a:xfrm>
            <a:off x="540000" y="4788000"/>
            <a:ext cx="6875916" cy="2000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Case studies from previous TSI projects – Austria</a:t>
            </a:r>
            <a:endParaRPr lang="en-GB" dirty="0"/>
          </a:p>
        </p:txBody>
      </p:sp>
      <p:sp>
        <p:nvSpPr>
          <p:cNvPr id="20" name="Foliennummernplatzhalter 13"/>
          <p:cNvSpPr>
            <a:spLocks noGrp="1"/>
          </p:cNvSpPr>
          <p:nvPr>
            <p:ph type="sldNum" sz="quarter" idx="4"/>
          </p:nvPr>
        </p:nvSpPr>
        <p:spPr>
          <a:xfrm>
            <a:off x="7558201" y="4788000"/>
            <a:ext cx="960324" cy="2000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1206269C-C24E-4E80-9A4B-E7E19BB59A67}" type="slidenum">
              <a:rPr lang="en-GB" noProof="0" smtClean="0"/>
              <a:pPr/>
              <a:t>‹#›</a:t>
            </a:fld>
            <a:endParaRPr lang="en-GB" noProof="0" dirty="0"/>
          </a:p>
        </p:txBody>
      </p:sp>
      <p:sp>
        <p:nvSpPr>
          <p:cNvPr id="11" name="Textfeld 10"/>
          <p:cNvSpPr txBox="1"/>
          <p:nvPr userDrawn="1"/>
        </p:nvSpPr>
        <p:spPr>
          <a:xfrm>
            <a:off x="6651752" y="169200"/>
            <a:ext cx="2200274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de-AT" sz="12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sozialministerium.gv.at</a:t>
            </a:r>
          </a:p>
        </p:txBody>
      </p:sp>
      <p:pic>
        <p:nvPicPr>
          <p:cNvPr id="8" name="Grafik 7" descr="Federal Ministry of Labour, Social Affairs, Health, Care and Consumer Protection, Republic of Austria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402" y="205199"/>
            <a:ext cx="1619995" cy="502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2708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4" r:id="rId1"/>
    <p:sldLayoutId id="2147483915" r:id="rId2"/>
    <p:sldLayoutId id="2147483916" r:id="rId3"/>
    <p:sldLayoutId id="2147483917" r:id="rId4"/>
    <p:sldLayoutId id="2147483918" r:id="rId5"/>
    <p:sldLayoutId id="2147483919" r:id="rId6"/>
    <p:sldLayoutId id="2147483920" r:id="rId7"/>
    <p:sldLayoutId id="2147483921" r:id="rId8"/>
    <p:sldLayoutId id="2147483922" r:id="rId9"/>
    <p:sldLayoutId id="2147483923" r:id="rId10"/>
    <p:sldLayoutId id="2147483924" r:id="rId11"/>
    <p:sldLayoutId id="2147483925" r:id="rId12"/>
    <p:sldLayoutId id="2147483926" r:id="rId13"/>
    <p:sldLayoutId id="2147483927" r:id="rId14"/>
    <p:sldLayoutId id="2147483928" r:id="rId15"/>
    <p:sldLayoutId id="2147483929" r:id="rId16"/>
  </p:sldLayoutIdLst>
  <p:hf hdr="0" dt="0"/>
  <p:txStyles>
    <p:titleStyle>
      <a:lvl1pPr algn="l" defTabSz="914400" rtl="0" eaLnBrk="1" latinLnBrk="0" hangingPunct="1">
        <a:lnSpc>
          <a:spcPts val="3000"/>
        </a:lnSpc>
        <a:spcBef>
          <a:spcPct val="0"/>
        </a:spcBef>
        <a:buNone/>
        <a:defRPr sz="2400" b="1" kern="1200">
          <a:solidFill>
            <a:schemeClr val="tx2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52000" marR="0" indent="-252000" algn="l" defTabSz="914400" rtl="0" eaLnBrk="1" fontAlgn="auto" latinLnBrk="0" hangingPunct="1">
        <a:lnSpc>
          <a:spcPct val="110000"/>
        </a:lnSpc>
        <a:spcBef>
          <a:spcPts val="0"/>
        </a:spcBef>
        <a:spcAft>
          <a:spcPts val="1200"/>
        </a:spcAft>
        <a:buClr>
          <a:schemeClr val="tx2"/>
        </a:buClr>
        <a:buSzTx/>
        <a:buFont typeface="Arial" panose="020B0604020202020204" pitchFamily="34" charset="0"/>
        <a:buChar char="•"/>
        <a:tabLst/>
        <a:defRPr sz="1800" kern="1200">
          <a:solidFill>
            <a:schemeClr val="bg1">
              <a:lumMod val="10000"/>
            </a:schemeClr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504000" marR="0" indent="-252000" algn="l" defTabSz="914400" rtl="0" eaLnBrk="1" fontAlgn="auto" latinLnBrk="0" hangingPunct="1">
        <a:lnSpc>
          <a:spcPct val="110000"/>
        </a:lnSpc>
        <a:spcBef>
          <a:spcPts val="0"/>
        </a:spcBef>
        <a:spcAft>
          <a:spcPts val="1200"/>
        </a:spcAft>
        <a:buClrTx/>
        <a:buSzTx/>
        <a:buFont typeface="Corbel" panose="020B0503020204020204" pitchFamily="34" charset="0"/>
        <a:buChar char="−"/>
        <a:tabLst/>
        <a:defRPr sz="1800" kern="1200">
          <a:solidFill>
            <a:schemeClr val="bg1">
              <a:lumMod val="10000"/>
            </a:schemeClr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756000" indent="-252000" algn="l" defTabSz="9144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ClrTx/>
        <a:buFont typeface="Arial" pitchFamily="34" charset="0"/>
        <a:buChar char="•"/>
        <a:defRPr sz="1800" kern="1200" baseline="0">
          <a:solidFill>
            <a:schemeClr val="bg1">
              <a:lumMod val="10000"/>
            </a:schemeClr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008000" indent="-252000" algn="l" defTabSz="9144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Clr>
          <a:schemeClr val="tx2"/>
        </a:buClr>
        <a:buFont typeface="Arial" pitchFamily="34" charset="0"/>
        <a:buChar char="–"/>
        <a:defRPr sz="1800" kern="1200" baseline="0">
          <a:solidFill>
            <a:schemeClr val="bg1">
              <a:lumMod val="10000"/>
            </a:schemeClr>
          </a:solidFill>
          <a:latin typeface="+mn-lt"/>
          <a:ea typeface="+mn-ea"/>
          <a:cs typeface="+mn-cs"/>
        </a:defRPr>
      </a:lvl4pPr>
      <a:lvl5pPr marL="1260000" indent="-252000" algn="l" defTabSz="9144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Clr>
          <a:schemeClr val="tx2"/>
        </a:buClr>
        <a:buFont typeface="Arial" panose="020B0604020202020204" pitchFamily="34" charset="0"/>
        <a:buChar char="•"/>
        <a:defRPr sz="1800" kern="1200" baseline="0">
          <a:solidFill>
            <a:schemeClr val="bg1">
              <a:lumMod val="1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Case studies from previous TSI projects</a:t>
            </a:r>
            <a:endParaRPr lang="de-AT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AT" dirty="0"/>
              <a:t>Austria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AT" dirty="0"/>
              <a:t>Madrid, 29.01.2025</a:t>
            </a:r>
          </a:p>
        </p:txBody>
      </p:sp>
    </p:spTree>
    <p:extLst>
      <p:ext uri="{BB962C8B-B14F-4D97-AF65-F5344CB8AC3E}">
        <p14:creationId xmlns:p14="http://schemas.microsoft.com/office/powerpoint/2010/main" val="22508375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669E339B-B9BD-F192-C66D-0933D13836D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AT" b="1" dirty="0"/>
              <a:t>Challenge</a:t>
            </a:r>
            <a:r>
              <a:rPr lang="de-AT" dirty="0"/>
              <a:t>: </a:t>
            </a:r>
            <a:r>
              <a:rPr lang="de-AT" dirty="0" err="1"/>
              <a:t>Ensure</a:t>
            </a:r>
            <a:r>
              <a:rPr lang="de-AT" dirty="0"/>
              <a:t> high-quality </a:t>
            </a:r>
            <a:r>
              <a:rPr lang="de-AT" dirty="0" err="1"/>
              <a:t>health</a:t>
            </a:r>
            <a:r>
              <a:rPr lang="de-AT" dirty="0"/>
              <a:t> care </a:t>
            </a:r>
            <a:r>
              <a:rPr lang="de-AT" dirty="0" err="1"/>
              <a:t>for</a:t>
            </a:r>
            <a:r>
              <a:rPr lang="de-AT" dirty="0"/>
              <a:t> all, </a:t>
            </a:r>
            <a:r>
              <a:rPr lang="de-AT" dirty="0" err="1"/>
              <a:t>that</a:t>
            </a:r>
            <a:r>
              <a:rPr lang="de-AT" dirty="0"/>
              <a:t> </a:t>
            </a:r>
            <a:r>
              <a:rPr lang="de-AT" dirty="0" err="1"/>
              <a:t>is</a:t>
            </a:r>
            <a:r>
              <a:rPr lang="de-AT" dirty="0"/>
              <a:t> </a:t>
            </a:r>
            <a:r>
              <a:rPr lang="de-AT" dirty="0" err="1"/>
              <a:t>efficient</a:t>
            </a:r>
            <a:r>
              <a:rPr lang="de-AT" dirty="0"/>
              <a:t> and </a:t>
            </a:r>
            <a:r>
              <a:rPr lang="de-AT" dirty="0" err="1"/>
              <a:t>fiscally</a:t>
            </a:r>
            <a:r>
              <a:rPr lang="de-AT" dirty="0"/>
              <a:t> </a:t>
            </a:r>
            <a:r>
              <a:rPr lang="de-AT" dirty="0" err="1"/>
              <a:t>sustainable</a:t>
            </a:r>
            <a:endParaRPr lang="de-AT" dirty="0"/>
          </a:p>
          <a:p>
            <a:r>
              <a:rPr lang="de-AT" dirty="0" err="1"/>
              <a:t>There</a:t>
            </a:r>
            <a:r>
              <a:rPr lang="de-AT" dirty="0"/>
              <a:t> </a:t>
            </a:r>
            <a:r>
              <a:rPr lang="de-AT" dirty="0" err="1"/>
              <a:t>is</a:t>
            </a:r>
            <a:r>
              <a:rPr lang="de-AT" dirty="0"/>
              <a:t> a </a:t>
            </a:r>
            <a:r>
              <a:rPr lang="de-AT" b="1" dirty="0" err="1"/>
              <a:t>need</a:t>
            </a:r>
            <a:r>
              <a:rPr lang="de-AT" dirty="0"/>
              <a:t> </a:t>
            </a:r>
            <a:r>
              <a:rPr lang="de-AT" dirty="0" err="1"/>
              <a:t>for</a:t>
            </a:r>
            <a:r>
              <a:rPr lang="de-AT" dirty="0"/>
              <a:t> (</a:t>
            </a:r>
            <a:r>
              <a:rPr lang="de-AT" dirty="0" err="1"/>
              <a:t>structural</a:t>
            </a:r>
            <a:r>
              <a:rPr lang="de-AT" dirty="0"/>
              <a:t>) </a:t>
            </a:r>
            <a:r>
              <a:rPr lang="de-AT" b="1" dirty="0" err="1"/>
              <a:t>reforms</a:t>
            </a:r>
            <a:r>
              <a:rPr lang="de-AT" dirty="0"/>
              <a:t> in </a:t>
            </a:r>
            <a:r>
              <a:rPr lang="de-AT" dirty="0" err="1"/>
              <a:t>the</a:t>
            </a:r>
            <a:r>
              <a:rPr lang="de-AT" dirty="0"/>
              <a:t> </a:t>
            </a:r>
            <a:r>
              <a:rPr lang="de-AT" dirty="0" err="1"/>
              <a:t>health</a:t>
            </a:r>
            <a:r>
              <a:rPr lang="de-AT" dirty="0"/>
              <a:t> </a:t>
            </a:r>
            <a:r>
              <a:rPr lang="de-AT" dirty="0" err="1"/>
              <a:t>sector</a:t>
            </a:r>
            <a:r>
              <a:rPr lang="de-AT" dirty="0"/>
              <a:t> </a:t>
            </a:r>
          </a:p>
          <a:p>
            <a:r>
              <a:rPr lang="de-AT" dirty="0" err="1"/>
              <a:t>Important</a:t>
            </a:r>
            <a:r>
              <a:rPr lang="de-AT" dirty="0"/>
              <a:t> </a:t>
            </a:r>
            <a:r>
              <a:rPr lang="de-AT" dirty="0" err="1"/>
              <a:t>to</a:t>
            </a:r>
            <a:r>
              <a:rPr lang="de-AT" dirty="0"/>
              <a:t> </a:t>
            </a:r>
            <a:r>
              <a:rPr lang="de-AT" dirty="0" err="1"/>
              <a:t>make</a:t>
            </a:r>
            <a:r>
              <a:rPr lang="de-AT" dirty="0"/>
              <a:t> </a:t>
            </a:r>
            <a:r>
              <a:rPr lang="de-AT" dirty="0" err="1"/>
              <a:t>the</a:t>
            </a:r>
            <a:r>
              <a:rPr lang="de-AT" dirty="0"/>
              <a:t> </a:t>
            </a:r>
            <a:r>
              <a:rPr lang="de-AT" dirty="0" err="1"/>
              <a:t>case</a:t>
            </a:r>
            <a:r>
              <a:rPr lang="de-AT" dirty="0"/>
              <a:t> </a:t>
            </a:r>
            <a:r>
              <a:rPr lang="de-AT" dirty="0" err="1"/>
              <a:t>for</a:t>
            </a:r>
            <a:r>
              <a:rPr lang="de-AT" dirty="0"/>
              <a:t> </a:t>
            </a:r>
            <a:r>
              <a:rPr lang="de-AT" b="1" dirty="0" err="1"/>
              <a:t>public</a:t>
            </a:r>
            <a:r>
              <a:rPr lang="de-AT" b="1" dirty="0"/>
              <a:t> </a:t>
            </a:r>
            <a:r>
              <a:rPr lang="de-AT" b="1" dirty="0" err="1"/>
              <a:t>investments</a:t>
            </a:r>
            <a:r>
              <a:rPr lang="de-AT" b="1" dirty="0"/>
              <a:t> in </a:t>
            </a:r>
            <a:r>
              <a:rPr lang="de-AT" b="1" dirty="0" err="1"/>
              <a:t>health</a:t>
            </a:r>
            <a:r>
              <a:rPr lang="de-AT" b="1" dirty="0"/>
              <a:t> </a:t>
            </a:r>
            <a:r>
              <a:rPr lang="de-AT" dirty="0"/>
              <a:t>and </a:t>
            </a:r>
            <a:r>
              <a:rPr lang="de-AT" b="1" dirty="0" err="1"/>
              <a:t>better</a:t>
            </a:r>
            <a:r>
              <a:rPr lang="de-AT" b="1" dirty="0"/>
              <a:t> </a:t>
            </a:r>
            <a:r>
              <a:rPr lang="de-AT" b="1" dirty="0" err="1"/>
              <a:t>access</a:t>
            </a:r>
            <a:r>
              <a:rPr lang="de-AT" b="1" dirty="0"/>
              <a:t> </a:t>
            </a:r>
            <a:r>
              <a:rPr lang="de-AT" b="1" dirty="0" err="1"/>
              <a:t>existing</a:t>
            </a:r>
            <a:r>
              <a:rPr lang="de-AT" b="1" dirty="0"/>
              <a:t> </a:t>
            </a:r>
            <a:r>
              <a:rPr lang="de-AT" b="1" dirty="0" err="1"/>
              <a:t>funding</a:t>
            </a:r>
            <a:r>
              <a:rPr lang="de-AT" b="1" dirty="0"/>
              <a:t> </a:t>
            </a:r>
            <a:r>
              <a:rPr lang="de-AT" b="1" dirty="0" err="1"/>
              <a:t>opportunities</a:t>
            </a:r>
            <a:endParaRPr lang="de-AT" b="1" dirty="0"/>
          </a:p>
          <a:p>
            <a:r>
              <a:rPr lang="en-US" sz="1800" dirty="0"/>
              <a:t>Wide range of support instruments at </a:t>
            </a:r>
            <a:r>
              <a:rPr lang="en-US" sz="1800" b="1" dirty="0"/>
              <a:t>EU level </a:t>
            </a:r>
            <a:r>
              <a:rPr lang="en-US" sz="1800" dirty="0"/>
              <a:t>that can support reforms, but </a:t>
            </a:r>
          </a:p>
          <a:p>
            <a:pPr lvl="1">
              <a:lnSpc>
                <a:spcPct val="100000"/>
              </a:lnSpc>
              <a:tabLst>
                <a:tab pos="806450" algn="l"/>
              </a:tabLst>
            </a:pPr>
            <a:r>
              <a:rPr lang="en-US" dirty="0"/>
              <a:t>these usually have a </a:t>
            </a:r>
            <a:r>
              <a:rPr lang="en-US" b="1" dirty="0"/>
              <a:t>focus other than health </a:t>
            </a:r>
            <a:r>
              <a:rPr lang="en-US" dirty="0"/>
              <a:t>and </a:t>
            </a:r>
          </a:p>
          <a:p>
            <a:pPr lvl="1">
              <a:lnSpc>
                <a:spcPct val="100000"/>
              </a:lnSpc>
              <a:tabLst>
                <a:tab pos="806450" algn="l"/>
              </a:tabLst>
            </a:pPr>
            <a:r>
              <a:rPr lang="en-US" dirty="0"/>
              <a:t>the funding landscape and application process are often </a:t>
            </a:r>
            <a:r>
              <a:rPr lang="en-US" b="1" dirty="0"/>
              <a:t>very complex</a:t>
            </a:r>
            <a:endParaRPr lang="de-DE" b="1" dirty="0"/>
          </a:p>
          <a:p>
            <a:endParaRPr lang="de-AT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D5EC65C4-C17C-1512-7733-8E62FCF4CA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 – Motivation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DA8281E-0775-5046-BE9B-00F8B46922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206269C-C24E-4E80-9A4B-E7E19BB59A67}" type="slidenum">
              <a:rPr lang="en-GB" noProof="0" smtClean="0"/>
              <a:pPr/>
              <a:t>2</a:t>
            </a:fld>
            <a:endParaRPr lang="en-GB" noProof="0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F9BFA6C-06B4-9AC1-30F4-B0E48A09089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540000" y="4788000"/>
            <a:ext cx="6875916" cy="200025"/>
          </a:xfrm>
        </p:spPr>
        <p:txBody>
          <a:bodyPr/>
          <a:lstStyle/>
          <a:p>
            <a:r>
              <a:rPr lang="en-US" dirty="0"/>
              <a:t>Case studies from previous TSI projects – Austria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723200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E0BC1D35-1A41-B5C7-ED13-06496B10BD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788400"/>
            <a:ext cx="7978525" cy="432000"/>
          </a:xfrm>
        </p:spPr>
        <p:txBody>
          <a:bodyPr/>
          <a:lstStyle/>
          <a:p>
            <a:r>
              <a:rPr lang="de-DE" dirty="0"/>
              <a:t>Background – TSI Project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BA255B5-B17D-80AD-10C8-EAE2DD70EFB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206269C-C24E-4E80-9A4B-E7E19BB59A67}" type="slidenum">
              <a:rPr lang="en-GB" noProof="0" smtClean="0"/>
              <a:pPr/>
              <a:t>3</a:t>
            </a:fld>
            <a:endParaRPr lang="en-GB" noProof="0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8BBFFAF4-FF67-7D39-6700-D4EE2A6BAC3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9750" y="1296000"/>
            <a:ext cx="7978775" cy="694944"/>
          </a:xfrm>
          <a:prstGeom prst="rect">
            <a:avLst/>
          </a:prstGeom>
          <a:solidFill>
            <a:srgbClr val="B92B0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chemeClr val="bg2"/>
                </a:solidFill>
              </a:rPr>
              <a:t>Resources Hub for Sustainable Investing in Health </a:t>
            </a:r>
            <a:br>
              <a:rPr lang="en-US" sz="1200" dirty="0">
                <a:solidFill>
                  <a:schemeClr val="tx1"/>
                </a:solidFill>
              </a:rPr>
            </a:br>
            <a:r>
              <a:rPr lang="en-US" sz="1200" dirty="0">
                <a:solidFill>
                  <a:schemeClr val="bg2"/>
                </a:solidFill>
              </a:rPr>
              <a:t>Strengthen health systems by increasing health systems’ sustainability and fostering innovative health system transformation</a:t>
            </a:r>
            <a:endParaRPr lang="de-DE" sz="2400" dirty="0">
              <a:solidFill>
                <a:schemeClr val="bg2"/>
              </a:solidFill>
            </a:endParaRPr>
          </a:p>
        </p:txBody>
      </p:sp>
      <p:sp>
        <p:nvSpPr>
          <p:cNvPr id="7" name="Textplatzhalter 5">
            <a:extLst>
              <a:ext uri="{FF2B5EF4-FFF2-40B4-BE49-F238E27FC236}">
                <a16:creationId xmlns:a16="http://schemas.microsoft.com/office/drawing/2014/main" id="{A7047B74-4949-E592-C065-45CF7A72426A}"/>
              </a:ext>
            </a:extLst>
          </p:cNvPr>
          <p:cNvSpPr txBox="1">
            <a:spLocks/>
          </p:cNvSpPr>
          <p:nvPr/>
        </p:nvSpPr>
        <p:spPr>
          <a:xfrm>
            <a:off x="547688" y="2100711"/>
            <a:ext cx="3924000" cy="515111"/>
          </a:xfrm>
          <a:prstGeom prst="rect">
            <a:avLst/>
          </a:prstGeom>
          <a:solidFill>
            <a:srgbClr val="B92B06"/>
          </a:solidFill>
          <a:ln w="12700" cap="flat" cmpd="sng" algn="ctr">
            <a:solidFill>
              <a:schemeClr val="tx1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0" rIns="0" bIns="0" rtlCol="0" anchor="ctr">
            <a:noAutofit/>
          </a:bodyPr>
          <a:lstStyle>
            <a:lvl1pPr marL="252000" marR="0" indent="-25200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SzTx/>
              <a:buFont typeface="Arial" panose="020B0604020202020204" pitchFamily="34" charset="0"/>
              <a:buChar char="•"/>
              <a:tabLst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04000" marR="0" indent="-25200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Corbel" panose="020B0503020204020204" pitchFamily="34" charset="0"/>
              <a:buChar char="−"/>
              <a:tabLst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755650" indent="-250825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Tx/>
              <a:buFont typeface="Arial" pitchFamily="34" charset="0"/>
              <a:buChar char="•"/>
              <a:defRPr sz="1800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044000" indent="-2520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Tx/>
              <a:buFont typeface="Arial" pitchFamily="34" charset="0"/>
              <a:buChar char="–"/>
              <a:defRPr sz="1800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296000" indent="-2520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800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b="1" dirty="0">
                <a:solidFill>
                  <a:schemeClr val="bg2"/>
                </a:solidFill>
              </a:rPr>
              <a:t>Workstream 1</a:t>
            </a:r>
            <a:endParaRPr lang="de-DE" b="1" dirty="0">
              <a:solidFill>
                <a:schemeClr val="bg2"/>
              </a:solidFill>
            </a:endParaRPr>
          </a:p>
        </p:txBody>
      </p:sp>
      <p:sp>
        <p:nvSpPr>
          <p:cNvPr id="8" name="Textplatzhalter 5">
            <a:extLst>
              <a:ext uri="{FF2B5EF4-FFF2-40B4-BE49-F238E27FC236}">
                <a16:creationId xmlns:a16="http://schemas.microsoft.com/office/drawing/2014/main" id="{1DAB1B6B-97AE-BE97-5B16-A4E43DF42A0F}"/>
              </a:ext>
            </a:extLst>
          </p:cNvPr>
          <p:cNvSpPr txBox="1">
            <a:spLocks/>
          </p:cNvSpPr>
          <p:nvPr/>
        </p:nvSpPr>
        <p:spPr>
          <a:xfrm>
            <a:off x="4594525" y="2100712"/>
            <a:ext cx="3924000" cy="515111"/>
          </a:xfrm>
          <a:prstGeom prst="rect">
            <a:avLst/>
          </a:prstGeom>
          <a:solidFill>
            <a:srgbClr val="B92B06"/>
          </a:solidFill>
          <a:ln w="12700" cap="flat" cmpd="sng" algn="ctr">
            <a:solidFill>
              <a:schemeClr val="tx1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0" rIns="0" bIns="0" rtlCol="0" anchor="ctr">
            <a:noAutofit/>
          </a:bodyPr>
          <a:lstStyle>
            <a:lvl1pPr marL="252000" marR="0" indent="-25200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SzTx/>
              <a:buFont typeface="Arial" panose="020B0604020202020204" pitchFamily="34" charset="0"/>
              <a:buChar char="•"/>
              <a:tabLst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04000" marR="0" indent="-25200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Corbel" panose="020B0503020204020204" pitchFamily="34" charset="0"/>
              <a:buChar char="−"/>
              <a:tabLst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755650" indent="-250825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Tx/>
              <a:buFont typeface="Arial" pitchFamily="34" charset="0"/>
              <a:buChar char="•"/>
              <a:defRPr sz="1800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044000" indent="-2520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Tx/>
              <a:buFont typeface="Arial" pitchFamily="34" charset="0"/>
              <a:buChar char="–"/>
              <a:defRPr sz="1800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296000" indent="-2520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800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b="1" dirty="0">
                <a:solidFill>
                  <a:schemeClr val="bg2"/>
                </a:solidFill>
              </a:rPr>
              <a:t>Workstream 2</a:t>
            </a:r>
            <a:endParaRPr lang="de-DE" b="1" dirty="0">
              <a:solidFill>
                <a:schemeClr val="bg2"/>
              </a:solidFill>
            </a:endParaRPr>
          </a:p>
        </p:txBody>
      </p:sp>
      <p:sp>
        <p:nvSpPr>
          <p:cNvPr id="11" name="Textplatzhalter 5">
            <a:extLst>
              <a:ext uri="{FF2B5EF4-FFF2-40B4-BE49-F238E27FC236}">
                <a16:creationId xmlns:a16="http://schemas.microsoft.com/office/drawing/2014/main" id="{47B028B7-3739-4455-B400-AC707BDA5FF5}"/>
              </a:ext>
            </a:extLst>
          </p:cNvPr>
          <p:cNvSpPr txBox="1">
            <a:spLocks/>
          </p:cNvSpPr>
          <p:nvPr/>
        </p:nvSpPr>
        <p:spPr>
          <a:xfrm>
            <a:off x="547688" y="2724614"/>
            <a:ext cx="3924000" cy="1140174"/>
          </a:xfrm>
          <a:prstGeom prst="rect">
            <a:avLst/>
          </a:prstGeom>
          <a:solidFill>
            <a:schemeClr val="bg2">
              <a:lumMod val="95000"/>
            </a:schemeClr>
          </a:solidFill>
          <a:ln w="12700" cap="flat" cmpd="sng" algn="ctr">
            <a:solidFill>
              <a:schemeClr val="tx1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0" rIns="0" bIns="0" rtlCol="0" anchor="ctr">
            <a:noAutofit/>
          </a:bodyPr>
          <a:lstStyle>
            <a:lvl1pPr marL="252000" marR="0" indent="-25200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SzTx/>
              <a:buFont typeface="Arial" panose="020B0604020202020204" pitchFamily="34" charset="0"/>
              <a:buChar char="•"/>
              <a:tabLst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04000" marR="0" indent="-25200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Corbel" panose="020B0503020204020204" pitchFamily="34" charset="0"/>
              <a:buChar char="−"/>
              <a:tabLst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755650" indent="-250825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Tx/>
              <a:buFont typeface="Arial" pitchFamily="34" charset="0"/>
              <a:buChar char="•"/>
              <a:defRPr sz="1800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044000" indent="-2520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Tx/>
              <a:buFont typeface="Arial" pitchFamily="34" charset="0"/>
              <a:buChar char="–"/>
              <a:defRPr sz="1800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296000" indent="-2520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800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400" dirty="0">
                <a:solidFill>
                  <a:schemeClr val="tx1"/>
                </a:solidFill>
              </a:rPr>
              <a:t>Strengthen capacity of public authorities to make the case for public investment in health</a:t>
            </a:r>
          </a:p>
        </p:txBody>
      </p:sp>
      <p:sp>
        <p:nvSpPr>
          <p:cNvPr id="12" name="Textplatzhalter 5">
            <a:extLst>
              <a:ext uri="{FF2B5EF4-FFF2-40B4-BE49-F238E27FC236}">
                <a16:creationId xmlns:a16="http://schemas.microsoft.com/office/drawing/2014/main" id="{0FC22B2A-A36F-BFEA-C396-AB9244FB5403}"/>
              </a:ext>
            </a:extLst>
          </p:cNvPr>
          <p:cNvSpPr txBox="1">
            <a:spLocks/>
          </p:cNvSpPr>
          <p:nvPr/>
        </p:nvSpPr>
        <p:spPr>
          <a:xfrm>
            <a:off x="4594525" y="2724303"/>
            <a:ext cx="3924000" cy="1138703"/>
          </a:xfrm>
          <a:prstGeom prst="rect">
            <a:avLst/>
          </a:prstGeom>
          <a:solidFill>
            <a:schemeClr val="bg2">
              <a:lumMod val="95000"/>
            </a:schemeClr>
          </a:solidFill>
          <a:ln w="12700" cap="flat" cmpd="sng" algn="ctr">
            <a:solidFill>
              <a:schemeClr val="tx1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0" rIns="0" bIns="0" rtlCol="0" anchor="ctr">
            <a:noAutofit/>
          </a:bodyPr>
          <a:lstStyle>
            <a:lvl1pPr marL="252000" marR="0" indent="-25200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SzTx/>
              <a:buFont typeface="Arial" panose="020B0604020202020204" pitchFamily="34" charset="0"/>
              <a:buChar char="•"/>
              <a:tabLst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04000" marR="0" indent="-25200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Corbel" panose="020B0503020204020204" pitchFamily="34" charset="0"/>
              <a:buChar char="−"/>
              <a:tabLst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755650" indent="-250825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Tx/>
              <a:buFont typeface="Arial" pitchFamily="34" charset="0"/>
              <a:buChar char="•"/>
              <a:defRPr sz="1800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044000" indent="-2520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Tx/>
              <a:buFont typeface="Arial" pitchFamily="34" charset="0"/>
              <a:buChar char="–"/>
              <a:defRPr sz="1800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296000" indent="-2520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800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400" dirty="0">
                <a:solidFill>
                  <a:schemeClr val="tx1"/>
                </a:solidFill>
              </a:rPr>
              <a:t>Strengthen capacity of public authorities to better access and make use of EU resources for health </a:t>
            </a:r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9F2CEB2D-3445-3B91-39D8-C8F8275DC67B}"/>
              </a:ext>
            </a:extLst>
          </p:cNvPr>
          <p:cNvSpPr txBox="1">
            <a:spLocks/>
          </p:cNvSpPr>
          <p:nvPr/>
        </p:nvSpPr>
        <p:spPr>
          <a:xfrm>
            <a:off x="4602213" y="3971487"/>
            <a:ext cx="3924000" cy="6949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 cap="flat" cmpd="sng" algn="ctr">
            <a:solidFill>
              <a:schemeClr val="accent3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0" rIns="0" bIns="0" rtlCol="0" anchor="ctr">
            <a:noAutofit/>
          </a:bodyPr>
          <a:lstStyle>
            <a:lvl1pPr marL="252000" marR="0" indent="-25200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SzTx/>
              <a:buFont typeface="Arial" panose="020B0604020202020204" pitchFamily="34" charset="0"/>
              <a:buChar char="•"/>
              <a:tabLst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04000" marR="0" indent="-25200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Corbel" panose="020B0503020204020204" pitchFamily="34" charset="0"/>
              <a:buChar char="−"/>
              <a:tabLst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755650" indent="-250825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Tx/>
              <a:buFont typeface="Arial" pitchFamily="34" charset="0"/>
              <a:buChar char="•"/>
              <a:defRPr sz="1800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044000" indent="-2520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Tx/>
              <a:buFont typeface="Arial" pitchFamily="34" charset="0"/>
              <a:buChar char="–"/>
              <a:defRPr sz="1800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296000" indent="-2520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800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600" b="1" dirty="0">
                <a:solidFill>
                  <a:schemeClr val="tx1"/>
                </a:solidFill>
              </a:rPr>
              <a:t>Pilot: Greening of health care facilities  </a:t>
            </a:r>
          </a:p>
        </p:txBody>
      </p:sp>
      <p:sp>
        <p:nvSpPr>
          <p:cNvPr id="14" name="Textplatzhalter 5">
            <a:extLst>
              <a:ext uri="{FF2B5EF4-FFF2-40B4-BE49-F238E27FC236}">
                <a16:creationId xmlns:a16="http://schemas.microsoft.com/office/drawing/2014/main" id="{B57F1516-6ABF-5D8E-5E0B-DC0279155F8D}"/>
              </a:ext>
            </a:extLst>
          </p:cNvPr>
          <p:cNvSpPr txBox="1">
            <a:spLocks/>
          </p:cNvSpPr>
          <p:nvPr/>
        </p:nvSpPr>
        <p:spPr>
          <a:xfrm>
            <a:off x="6112198" y="3681921"/>
            <a:ext cx="900000" cy="360000"/>
          </a:xfrm>
          <a:prstGeom prst="rect">
            <a:avLst/>
          </a:prstGeom>
          <a:solidFill>
            <a:schemeClr val="bg2">
              <a:lumMod val="95000"/>
            </a:schemeClr>
          </a:solidFill>
          <a:ln w="127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0" rIns="0" bIns="0" rtlCol="0" anchor="ctr">
            <a:noAutofit/>
          </a:bodyPr>
          <a:lstStyle>
            <a:lvl1pPr marL="252000" marR="0" indent="-25200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SzTx/>
              <a:buFont typeface="Arial" panose="020B0604020202020204" pitchFamily="34" charset="0"/>
              <a:buChar char="•"/>
              <a:tabLst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04000" marR="0" indent="-25200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Corbel" panose="020B0503020204020204" pitchFamily="34" charset="0"/>
              <a:buChar char="−"/>
              <a:tabLst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755650" indent="-250825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Tx/>
              <a:buFont typeface="Arial" pitchFamily="34" charset="0"/>
              <a:buChar char="•"/>
              <a:defRPr sz="1800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044000" indent="-2520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Tx/>
              <a:buFont typeface="Arial" pitchFamily="34" charset="0"/>
              <a:buChar char="–"/>
              <a:defRPr sz="1800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296000" indent="-2520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800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>
                <a:solidFill>
                  <a:schemeClr val="tx1"/>
                </a:solidFill>
              </a:rPr>
              <a:t>BE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5" name="Textplatzhalter 5">
            <a:extLst>
              <a:ext uri="{FF2B5EF4-FFF2-40B4-BE49-F238E27FC236}">
                <a16:creationId xmlns:a16="http://schemas.microsoft.com/office/drawing/2014/main" id="{E69D736F-A5E2-671E-C273-36FC13C210C0}"/>
              </a:ext>
            </a:extLst>
          </p:cNvPr>
          <p:cNvSpPr txBox="1">
            <a:spLocks/>
          </p:cNvSpPr>
          <p:nvPr/>
        </p:nvSpPr>
        <p:spPr>
          <a:xfrm>
            <a:off x="7315361" y="3684178"/>
            <a:ext cx="900000" cy="360000"/>
          </a:xfrm>
          <a:prstGeom prst="rect">
            <a:avLst/>
          </a:prstGeom>
          <a:solidFill>
            <a:schemeClr val="bg2">
              <a:lumMod val="95000"/>
            </a:schemeClr>
          </a:solidFill>
          <a:ln w="127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0" rIns="0" bIns="0" rtlCol="0" anchor="ctr">
            <a:noAutofit/>
          </a:bodyPr>
          <a:lstStyle>
            <a:lvl1pPr marL="252000" marR="0" indent="-25200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SzTx/>
              <a:buFont typeface="Arial" panose="020B0604020202020204" pitchFamily="34" charset="0"/>
              <a:buChar char="•"/>
              <a:tabLst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04000" marR="0" indent="-25200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Corbel" panose="020B0503020204020204" pitchFamily="34" charset="0"/>
              <a:buChar char="−"/>
              <a:tabLst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755650" indent="-250825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Tx/>
              <a:buFont typeface="Arial" pitchFamily="34" charset="0"/>
              <a:buChar char="•"/>
              <a:defRPr sz="1800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044000" indent="-2520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Tx/>
              <a:buFont typeface="Arial" pitchFamily="34" charset="0"/>
              <a:buChar char="–"/>
              <a:defRPr sz="1800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296000" indent="-2520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800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>
                <a:solidFill>
                  <a:schemeClr val="tx1"/>
                </a:solidFill>
              </a:rPr>
              <a:t>SI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Textplatzhalter 5">
            <a:extLst>
              <a:ext uri="{FF2B5EF4-FFF2-40B4-BE49-F238E27FC236}">
                <a16:creationId xmlns:a16="http://schemas.microsoft.com/office/drawing/2014/main" id="{FEF2CCC7-6422-44F0-1D62-1A0BCA5D8494}"/>
              </a:ext>
            </a:extLst>
          </p:cNvPr>
          <p:cNvSpPr txBox="1">
            <a:spLocks/>
          </p:cNvSpPr>
          <p:nvPr/>
        </p:nvSpPr>
        <p:spPr>
          <a:xfrm>
            <a:off x="4903362" y="3684178"/>
            <a:ext cx="900000" cy="360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 cap="flat" cmpd="sng" algn="ctr">
            <a:solidFill>
              <a:schemeClr val="accent3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0" rIns="0" bIns="0" rtlCol="0" anchor="ctr">
            <a:noAutofit/>
          </a:bodyPr>
          <a:lstStyle>
            <a:lvl1pPr marL="252000" marR="0" indent="-25200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SzTx/>
              <a:buFont typeface="Arial" panose="020B0604020202020204" pitchFamily="34" charset="0"/>
              <a:buChar char="•"/>
              <a:tabLst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04000" marR="0" indent="-25200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Corbel" panose="020B0503020204020204" pitchFamily="34" charset="0"/>
              <a:buChar char="−"/>
              <a:tabLst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755650" indent="-250825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Tx/>
              <a:buFont typeface="Arial" pitchFamily="34" charset="0"/>
              <a:buChar char="•"/>
              <a:defRPr sz="1800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044000" indent="-2520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Tx/>
              <a:buFont typeface="Arial" pitchFamily="34" charset="0"/>
              <a:buChar char="–"/>
              <a:defRPr sz="1800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296000" indent="-2520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800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b="1" dirty="0">
                <a:solidFill>
                  <a:schemeClr val="tx1"/>
                </a:solidFill>
              </a:rPr>
              <a:t>AT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2" name="Fußzeilenplatzhalter 3">
            <a:extLst>
              <a:ext uri="{FF2B5EF4-FFF2-40B4-BE49-F238E27FC236}">
                <a16:creationId xmlns:a16="http://schemas.microsoft.com/office/drawing/2014/main" id="{A0DA75FC-F84C-21DD-DEBC-E4DCAFD1E45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540000" y="4788000"/>
            <a:ext cx="6875916" cy="200025"/>
          </a:xfrm>
        </p:spPr>
        <p:txBody>
          <a:bodyPr/>
          <a:lstStyle/>
          <a:p>
            <a:r>
              <a:rPr lang="en-US" dirty="0"/>
              <a:t>Case studies from previous TSI projects – Austria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235306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C21B59BA-57A4-883F-CBAF-DFFD1C250EB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b="1" dirty="0"/>
              <a:t>Climate </a:t>
            </a:r>
            <a:r>
              <a:rPr lang="de-DE" b="1" dirty="0" err="1"/>
              <a:t>change</a:t>
            </a:r>
            <a:r>
              <a:rPr lang="de-DE" b="1" dirty="0"/>
              <a:t> </a:t>
            </a:r>
            <a:r>
              <a:rPr lang="de-DE" dirty="0" err="1"/>
              <a:t>is</a:t>
            </a:r>
            <a:r>
              <a:rPr lang="de-DE" dirty="0"/>
              <a:t> a </a:t>
            </a:r>
            <a:r>
              <a:rPr lang="de-DE" dirty="0" err="1"/>
              <a:t>major</a:t>
            </a:r>
            <a:r>
              <a:rPr lang="de-DE" dirty="0"/>
              <a:t> </a:t>
            </a:r>
            <a:r>
              <a:rPr lang="de-DE" dirty="0" err="1"/>
              <a:t>challenge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implications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environment</a:t>
            </a:r>
            <a:r>
              <a:rPr lang="de-DE" dirty="0"/>
              <a:t>, </a:t>
            </a:r>
            <a:r>
              <a:rPr lang="de-DE" dirty="0" err="1"/>
              <a:t>our</a:t>
            </a:r>
            <a:r>
              <a:rPr lang="de-DE" dirty="0"/>
              <a:t> </a:t>
            </a:r>
            <a:r>
              <a:rPr lang="de-DE" dirty="0" err="1"/>
              <a:t>societies</a:t>
            </a:r>
            <a:r>
              <a:rPr lang="de-DE" dirty="0"/>
              <a:t> and </a:t>
            </a:r>
            <a:r>
              <a:rPr lang="de-DE" dirty="0" err="1"/>
              <a:t>health</a:t>
            </a:r>
            <a:endParaRPr lang="en-GB" dirty="0"/>
          </a:p>
          <a:p>
            <a:r>
              <a:rPr lang="en-GB" dirty="0"/>
              <a:t>In Austria, </a:t>
            </a:r>
            <a:r>
              <a:rPr lang="en-GB" b="1" dirty="0"/>
              <a:t>health care </a:t>
            </a:r>
            <a:r>
              <a:rPr lang="en-GB" dirty="0"/>
              <a:t>services account for </a:t>
            </a:r>
            <a:r>
              <a:rPr lang="en-GB" b="1" dirty="0"/>
              <a:t>7% of the national CO</a:t>
            </a:r>
            <a:r>
              <a:rPr lang="en-GB" b="1" baseline="-25000" dirty="0"/>
              <a:t>2</a:t>
            </a:r>
            <a:r>
              <a:rPr lang="en-GB" b="1" dirty="0"/>
              <a:t> footprint</a:t>
            </a:r>
          </a:p>
          <a:p>
            <a:r>
              <a:rPr lang="en-GB" dirty="0"/>
              <a:t>Austria was already targeting climate-related challenges with a range of initiatives but </a:t>
            </a:r>
            <a:r>
              <a:rPr lang="en-GB" b="1" dirty="0"/>
              <a:t>further actions </a:t>
            </a:r>
            <a:r>
              <a:rPr lang="en-GB" dirty="0"/>
              <a:t>were needed</a:t>
            </a:r>
          </a:p>
          <a:p>
            <a:endParaRPr lang="de-DE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5849F7C-CAE3-6690-C950-E3A2BF5FA4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750" y="788400"/>
            <a:ext cx="7978525" cy="432000"/>
          </a:xfrm>
        </p:spPr>
        <p:txBody>
          <a:bodyPr/>
          <a:lstStyle/>
          <a:p>
            <a:r>
              <a:rPr lang="en-US" dirty="0"/>
              <a:t>Greening of health care facilities 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5C0B701-6897-E6CA-E50C-02C0BF83810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206269C-C24E-4E80-9A4B-E7E19BB59A67}" type="slidenum">
              <a:rPr lang="en-GB" noProof="0" smtClean="0"/>
              <a:pPr/>
              <a:t>4</a:t>
            </a:fld>
            <a:endParaRPr lang="en-GB" noProof="0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2C7A3EB-321E-8336-4E90-611EB0965C4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540000" y="4788000"/>
            <a:ext cx="6875916" cy="200025"/>
          </a:xfrm>
        </p:spPr>
        <p:txBody>
          <a:bodyPr/>
          <a:lstStyle/>
          <a:p>
            <a:r>
              <a:rPr lang="en-US" dirty="0"/>
              <a:t>Case studies from previous TSI projects – Austria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78649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64657A7F-2690-580C-C7E5-EB0ED49CA9C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AT" b="1" dirty="0"/>
              <a:t>Main </a:t>
            </a:r>
            <a:r>
              <a:rPr lang="de-AT" b="1" dirty="0" err="1"/>
              <a:t>goal</a:t>
            </a:r>
            <a:r>
              <a:rPr lang="de-AT" dirty="0"/>
              <a:t>: </a:t>
            </a:r>
            <a:r>
              <a:rPr lang="de-AT" dirty="0" err="1"/>
              <a:t>Make</a:t>
            </a:r>
            <a:r>
              <a:rPr lang="de-AT" dirty="0"/>
              <a:t> </a:t>
            </a:r>
            <a:r>
              <a:rPr lang="de-AT" dirty="0" err="1"/>
              <a:t>health</a:t>
            </a:r>
            <a:r>
              <a:rPr lang="de-AT" dirty="0"/>
              <a:t> care </a:t>
            </a:r>
            <a:r>
              <a:rPr lang="de-AT" dirty="0" err="1"/>
              <a:t>facilities</a:t>
            </a:r>
            <a:r>
              <a:rPr lang="de-AT" dirty="0"/>
              <a:t> </a:t>
            </a:r>
            <a:r>
              <a:rPr lang="de-AT" dirty="0" err="1"/>
              <a:t>greener</a:t>
            </a:r>
            <a:r>
              <a:rPr lang="de-AT" dirty="0"/>
              <a:t> &amp; </a:t>
            </a:r>
            <a:r>
              <a:rPr lang="de-AT" dirty="0" err="1"/>
              <a:t>more</a:t>
            </a:r>
            <a:r>
              <a:rPr lang="de-AT" dirty="0"/>
              <a:t> </a:t>
            </a:r>
            <a:r>
              <a:rPr lang="de-AT" dirty="0" err="1"/>
              <a:t>energy</a:t>
            </a:r>
            <a:r>
              <a:rPr lang="de-AT" dirty="0"/>
              <a:t> </a:t>
            </a:r>
            <a:r>
              <a:rPr lang="de-AT" dirty="0" err="1"/>
              <a:t>efficient</a:t>
            </a:r>
            <a:endParaRPr lang="de-AT" dirty="0"/>
          </a:p>
          <a:p>
            <a:r>
              <a:rPr lang="de-AT" b="1" dirty="0"/>
              <a:t>Link</a:t>
            </a:r>
            <a:r>
              <a:rPr lang="de-AT" dirty="0"/>
              <a:t> </a:t>
            </a:r>
            <a:r>
              <a:rPr lang="de-AT" b="1" dirty="0"/>
              <a:t>national </a:t>
            </a:r>
            <a:r>
              <a:rPr lang="de-AT" b="1" dirty="0" err="1"/>
              <a:t>projects</a:t>
            </a:r>
            <a:r>
              <a:rPr lang="de-AT" b="1" dirty="0"/>
              <a:t> </a:t>
            </a:r>
            <a:r>
              <a:rPr lang="de-AT" dirty="0" err="1"/>
              <a:t>focusing</a:t>
            </a:r>
            <a:r>
              <a:rPr lang="de-AT" dirty="0"/>
              <a:t> on </a:t>
            </a:r>
            <a:r>
              <a:rPr lang="de-AT" dirty="0" err="1"/>
              <a:t>reduction</a:t>
            </a:r>
            <a:r>
              <a:rPr lang="de-AT" dirty="0"/>
              <a:t> </a:t>
            </a:r>
            <a:r>
              <a:rPr lang="de-AT" dirty="0" err="1"/>
              <a:t>of</a:t>
            </a:r>
            <a:r>
              <a:rPr lang="de-AT" dirty="0"/>
              <a:t> CO</a:t>
            </a:r>
            <a:r>
              <a:rPr lang="de-AT" baseline="-25000" dirty="0"/>
              <a:t>2</a:t>
            </a:r>
            <a:r>
              <a:rPr lang="de-AT" dirty="0"/>
              <a:t> </a:t>
            </a:r>
            <a:r>
              <a:rPr lang="en-GB" dirty="0"/>
              <a:t>emissions</a:t>
            </a:r>
            <a:r>
              <a:rPr lang="de-AT" dirty="0"/>
              <a:t> </a:t>
            </a:r>
            <a:r>
              <a:rPr lang="de-AT" dirty="0" err="1"/>
              <a:t>of</a:t>
            </a:r>
            <a:r>
              <a:rPr lang="de-AT" dirty="0"/>
              <a:t> </a:t>
            </a:r>
            <a:r>
              <a:rPr lang="de-AT" dirty="0" err="1"/>
              <a:t>the</a:t>
            </a:r>
            <a:r>
              <a:rPr lang="de-AT" dirty="0"/>
              <a:t> </a:t>
            </a:r>
            <a:r>
              <a:rPr lang="de-AT" dirty="0" err="1"/>
              <a:t>health</a:t>
            </a:r>
            <a:r>
              <a:rPr lang="de-AT" dirty="0"/>
              <a:t> </a:t>
            </a:r>
            <a:r>
              <a:rPr lang="de-AT" dirty="0" err="1"/>
              <a:t>sector</a:t>
            </a:r>
            <a:r>
              <a:rPr lang="de-AT" dirty="0"/>
              <a:t>, </a:t>
            </a:r>
            <a:r>
              <a:rPr lang="de-AT" dirty="0" err="1"/>
              <a:t>particularly</a:t>
            </a:r>
            <a:r>
              <a:rPr lang="de-AT" dirty="0"/>
              <a:t> in </a:t>
            </a:r>
            <a:r>
              <a:rPr lang="de-AT" dirty="0" err="1"/>
              <a:t>the</a:t>
            </a:r>
            <a:r>
              <a:rPr lang="de-AT" dirty="0"/>
              <a:t> </a:t>
            </a:r>
            <a:r>
              <a:rPr lang="de-AT" dirty="0" err="1"/>
              <a:t>area</a:t>
            </a:r>
            <a:r>
              <a:rPr lang="de-AT" dirty="0"/>
              <a:t> </a:t>
            </a:r>
            <a:r>
              <a:rPr lang="de-AT" dirty="0" err="1"/>
              <a:t>of</a:t>
            </a:r>
            <a:r>
              <a:rPr lang="de-AT" dirty="0"/>
              <a:t> </a:t>
            </a:r>
            <a:r>
              <a:rPr lang="de-AT" dirty="0" err="1"/>
              <a:t>hospital</a:t>
            </a:r>
            <a:r>
              <a:rPr lang="de-AT" dirty="0"/>
              <a:t> </a:t>
            </a:r>
            <a:r>
              <a:rPr lang="de-AT" dirty="0" err="1"/>
              <a:t>infrastructure</a:t>
            </a:r>
            <a:r>
              <a:rPr lang="de-AT" dirty="0"/>
              <a:t> – </a:t>
            </a:r>
            <a:r>
              <a:rPr lang="de-AT" dirty="0" err="1"/>
              <a:t>through</a:t>
            </a:r>
            <a:r>
              <a:rPr lang="de-AT" dirty="0"/>
              <a:t> </a:t>
            </a:r>
            <a:r>
              <a:rPr lang="de-AT" dirty="0" err="1"/>
              <a:t>the</a:t>
            </a:r>
            <a:r>
              <a:rPr lang="de-AT" dirty="0"/>
              <a:t> </a:t>
            </a:r>
            <a:r>
              <a:rPr lang="de-AT" dirty="0" err="1"/>
              <a:t>Resource</a:t>
            </a:r>
            <a:r>
              <a:rPr lang="de-AT" dirty="0"/>
              <a:t> Hub – </a:t>
            </a:r>
            <a:r>
              <a:rPr lang="de-AT" dirty="0" err="1"/>
              <a:t>with</a:t>
            </a:r>
            <a:r>
              <a:rPr lang="de-AT" dirty="0"/>
              <a:t> </a:t>
            </a:r>
            <a:r>
              <a:rPr lang="de-AT" b="1" dirty="0"/>
              <a:t>EU </a:t>
            </a:r>
            <a:r>
              <a:rPr lang="de-AT" b="1" dirty="0" err="1"/>
              <a:t>funds</a:t>
            </a:r>
            <a:r>
              <a:rPr lang="de-AT" dirty="0"/>
              <a:t>, </a:t>
            </a:r>
            <a:r>
              <a:rPr lang="de-AT" dirty="0" err="1"/>
              <a:t>that</a:t>
            </a:r>
            <a:r>
              <a:rPr lang="de-AT" dirty="0"/>
              <a:t> </a:t>
            </a:r>
            <a:r>
              <a:rPr lang="de-AT" dirty="0" err="1"/>
              <a:t>financially</a:t>
            </a:r>
            <a:r>
              <a:rPr lang="de-AT" dirty="0"/>
              <a:t> support </a:t>
            </a:r>
            <a:r>
              <a:rPr lang="de-AT" dirty="0" err="1"/>
              <a:t>them</a:t>
            </a:r>
            <a:r>
              <a:rPr lang="de-AT" dirty="0"/>
              <a:t> </a:t>
            </a:r>
            <a:r>
              <a:rPr lang="de-AT" dirty="0" err="1"/>
              <a:t>becoming</a:t>
            </a:r>
            <a:r>
              <a:rPr lang="de-AT" dirty="0"/>
              <a:t> „</a:t>
            </a:r>
            <a:r>
              <a:rPr lang="de-AT" dirty="0" err="1"/>
              <a:t>greener</a:t>
            </a:r>
            <a:r>
              <a:rPr lang="de-AT" dirty="0"/>
              <a:t>“ </a:t>
            </a:r>
            <a:endParaRPr lang="de-DE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68DCD0B3-E3D9-522E-DAA9-E54B2F6DE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b="1" dirty="0"/>
              <a:t>Pilot Case: Health </a:t>
            </a:r>
            <a:r>
              <a:rPr lang="de-AT" b="1" dirty="0" err="1"/>
              <a:t>Resource</a:t>
            </a:r>
            <a:r>
              <a:rPr lang="de-AT" b="1" dirty="0"/>
              <a:t> Hub </a:t>
            </a:r>
            <a:r>
              <a:rPr lang="de-AT" dirty="0"/>
              <a:t>– Goals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FC60F54-F437-B05A-F0EF-E2514554FA4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206269C-C24E-4E80-9A4B-E7E19BB59A67}" type="slidenum">
              <a:rPr lang="en-GB" noProof="0" smtClean="0"/>
              <a:pPr/>
              <a:t>5</a:t>
            </a:fld>
            <a:endParaRPr lang="en-GB" noProof="0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E33EC0F-D93F-72A4-BB46-50EE6418394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540000" y="4788000"/>
            <a:ext cx="6875916" cy="200025"/>
          </a:xfrm>
        </p:spPr>
        <p:txBody>
          <a:bodyPr/>
          <a:lstStyle/>
          <a:p>
            <a:r>
              <a:rPr lang="en-US" dirty="0"/>
              <a:t>Case studies from previous TSI projects – Austria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21972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B1B1F89F-7029-702B-5AA5-90E76D4BBCB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Austrian healthcare organizations were invited to submit brief summaries of innovative </a:t>
            </a:r>
            <a:r>
              <a:rPr lang="en-US" b="1" dirty="0"/>
              <a:t>green projects </a:t>
            </a:r>
            <a:r>
              <a:rPr lang="en-US" dirty="0"/>
              <a:t>that are in an </a:t>
            </a:r>
            <a:r>
              <a:rPr lang="en-US" b="1" dirty="0"/>
              <a:t>advanced stage </a:t>
            </a:r>
            <a:r>
              <a:rPr lang="en-US" dirty="0"/>
              <a:t>of development</a:t>
            </a:r>
          </a:p>
          <a:p>
            <a:r>
              <a:rPr lang="en-US" dirty="0"/>
              <a:t>The </a:t>
            </a:r>
            <a:r>
              <a:rPr lang="en-US" b="1" dirty="0"/>
              <a:t>three most promising projects </a:t>
            </a:r>
            <a:r>
              <a:rPr lang="en-US" dirty="0"/>
              <a:t>were selected in consultation with experts based on an analysis of EU funding opportunities for sustainable, green healthcare investments </a:t>
            </a:r>
          </a:p>
          <a:p>
            <a:r>
              <a:rPr lang="en-US" dirty="0"/>
              <a:t>The organizations, three health care providers, were then supported in working with experts to </a:t>
            </a:r>
            <a:r>
              <a:rPr lang="en-US" b="1" dirty="0"/>
              <a:t>prepare their projects </a:t>
            </a:r>
            <a:r>
              <a:rPr lang="en-US" dirty="0"/>
              <a:t>for submission to receive funding under the European LIFE program</a:t>
            </a:r>
            <a:endParaRPr lang="de-DE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B836B9B8-316C-294A-BFD5-E1FE9D3E92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b="1" dirty="0"/>
              <a:t>Pilot Case: Health </a:t>
            </a:r>
            <a:r>
              <a:rPr lang="de-AT" b="1" dirty="0" err="1"/>
              <a:t>Resource</a:t>
            </a:r>
            <a:r>
              <a:rPr lang="de-AT" b="1" dirty="0"/>
              <a:t> Hub </a:t>
            </a:r>
            <a:r>
              <a:rPr lang="en-US" dirty="0"/>
              <a:t>– </a:t>
            </a:r>
            <a:r>
              <a:rPr lang="de-AT" dirty="0"/>
              <a:t>Projects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76B31F0-4CF8-6FD3-944C-7A706F4E821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206269C-C24E-4E80-9A4B-E7E19BB59A67}" type="slidenum">
              <a:rPr lang="en-GB" noProof="0" smtClean="0"/>
              <a:pPr/>
              <a:t>6</a:t>
            </a:fld>
            <a:endParaRPr lang="en-GB" noProof="0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DCFB1ED-67AA-3B05-779A-CEEE1BDE7A0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540000" y="4788000"/>
            <a:ext cx="6875916" cy="200025"/>
          </a:xfrm>
        </p:spPr>
        <p:txBody>
          <a:bodyPr/>
          <a:lstStyle/>
          <a:p>
            <a:r>
              <a:rPr lang="en-US" dirty="0"/>
              <a:t>Case studies from previous TSI projects – Austria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120259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0003DFD-C961-8719-BBCD-5FBF762890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b="1" dirty="0"/>
              <a:t>Pilot Case: Health </a:t>
            </a:r>
            <a:r>
              <a:rPr lang="de-AT" b="1" dirty="0" err="1"/>
              <a:t>Resource</a:t>
            </a:r>
            <a:r>
              <a:rPr lang="de-AT" b="1" dirty="0"/>
              <a:t> Hub </a:t>
            </a:r>
            <a:r>
              <a:rPr lang="en-US" dirty="0"/>
              <a:t>– </a:t>
            </a:r>
            <a:r>
              <a:rPr lang="de-AT" dirty="0"/>
              <a:t>Projects</a:t>
            </a:r>
            <a:endParaRPr lang="de-DE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304968F-683B-9389-0ECE-97A71BE921A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39750" y="2752357"/>
            <a:ext cx="3931938" cy="1872032"/>
          </a:xfrm>
          <a:solidFill>
            <a:schemeClr val="bg2">
              <a:lumMod val="95000"/>
            </a:schemeClr>
          </a:solidFill>
          <a:ln w="12700">
            <a:solidFill>
              <a:schemeClr val="tx1"/>
            </a:solidFill>
          </a:ln>
        </p:spPr>
        <p:txBody>
          <a:bodyPr lIns="72000" rIns="7200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chemeClr val="tx1"/>
                </a:solidFill>
              </a:rPr>
              <a:t>Transformation of a university of</a:t>
            </a:r>
            <a:br>
              <a:rPr lang="en-US" sz="1400" dirty="0">
                <a:solidFill>
                  <a:schemeClr val="tx1"/>
                </a:solidFill>
              </a:rPr>
            </a:br>
            <a:r>
              <a:rPr lang="en-US" sz="1400" dirty="0">
                <a:solidFill>
                  <a:schemeClr val="tx1"/>
                </a:solidFill>
              </a:rPr>
              <a:t>applied sciences for health professions towards a broadly based ESG approach, from resource-efficient, large-scale refurbishments to embedding the teaching of a sustainable mindset in the curriculum and campus life</a:t>
            </a:r>
            <a:endParaRPr lang="de-DE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E6835BE-E9E4-01E9-3FC0-A2C9964BB67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594525" y="2752357"/>
            <a:ext cx="3923750" cy="1872032"/>
          </a:xfrm>
          <a:solidFill>
            <a:schemeClr val="bg2">
              <a:lumMod val="95000"/>
            </a:schemeClr>
          </a:solidFill>
          <a:ln w="12700">
            <a:solidFill>
              <a:schemeClr val="tx1"/>
            </a:solidFill>
          </a:ln>
        </p:spPr>
        <p:txBody>
          <a:bodyPr lIns="72000" rIns="7200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chemeClr val="tx1"/>
                </a:solidFill>
              </a:rPr>
              <a:t>New construction of a psychiatric ward using</a:t>
            </a:r>
            <a:br>
              <a:rPr lang="en-US" sz="1400" dirty="0">
                <a:solidFill>
                  <a:schemeClr val="tx1"/>
                </a:solidFill>
              </a:rPr>
            </a:br>
            <a:r>
              <a:rPr lang="en-US" sz="1400" dirty="0">
                <a:solidFill>
                  <a:schemeClr val="tx1"/>
                </a:solidFill>
              </a:rPr>
              <a:t>innovative green building technology, such as wood-hybrid construction, and putting particular emphasis on the specific needs of psychiatric patients, employees and the surrounding nature</a:t>
            </a:r>
            <a:br>
              <a:rPr lang="en-US" sz="1400" dirty="0">
                <a:solidFill>
                  <a:schemeClr val="tx1"/>
                </a:solidFill>
              </a:rPr>
            </a:b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C0179B1-B5D9-F828-A96C-20EE8A5F2BD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206269C-C24E-4E80-9A4B-E7E19BB59A67}" type="slidenum">
              <a:rPr lang="en-GB" noProof="0" smtClean="0"/>
              <a:pPr/>
              <a:t>7</a:t>
            </a:fld>
            <a:endParaRPr lang="en-GB" noProof="0" dirty="0"/>
          </a:p>
        </p:txBody>
      </p:sp>
      <p:sp>
        <p:nvSpPr>
          <p:cNvPr id="7" name="Textplatzhalter 5">
            <a:extLst>
              <a:ext uri="{FF2B5EF4-FFF2-40B4-BE49-F238E27FC236}">
                <a16:creationId xmlns:a16="http://schemas.microsoft.com/office/drawing/2014/main" id="{EBE5B6FB-427D-1899-ABCF-7128E828FF40}"/>
              </a:ext>
            </a:extLst>
          </p:cNvPr>
          <p:cNvSpPr txBox="1">
            <a:spLocks/>
          </p:cNvSpPr>
          <p:nvPr/>
        </p:nvSpPr>
        <p:spPr>
          <a:xfrm>
            <a:off x="2270761" y="1237496"/>
            <a:ext cx="4602479" cy="812024"/>
          </a:xfrm>
          <a:prstGeom prst="rect">
            <a:avLst/>
          </a:prstGeom>
          <a:solidFill>
            <a:srgbClr val="B92B06"/>
          </a:solidFill>
          <a:ln w="12700" cap="flat" cmpd="sng" algn="ctr">
            <a:solidFill>
              <a:schemeClr val="tx1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0" rIns="0" bIns="0" rtlCol="0" anchor="ctr">
            <a:noAutofit/>
          </a:bodyPr>
          <a:lstStyle>
            <a:lvl1pPr marL="252000" marR="0" indent="-25200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SzTx/>
              <a:buFont typeface="Arial" panose="020B0604020202020204" pitchFamily="34" charset="0"/>
              <a:buChar char="•"/>
              <a:tabLst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04000" marR="0" indent="-25200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Corbel" panose="020B0503020204020204" pitchFamily="34" charset="0"/>
              <a:buChar char="−"/>
              <a:tabLst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755650" indent="-250825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Tx/>
              <a:buFont typeface="Arial" pitchFamily="34" charset="0"/>
              <a:buChar char="•"/>
              <a:defRPr sz="1800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044000" indent="-2520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Tx/>
              <a:buFont typeface="Arial" pitchFamily="34" charset="0"/>
              <a:buChar char="–"/>
              <a:defRPr sz="1800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296000" indent="-2520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800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400" b="1" dirty="0">
                <a:solidFill>
                  <a:schemeClr val="bg2"/>
                </a:solidFill>
              </a:rPr>
              <a:t>LIFE </a:t>
            </a:r>
            <a:r>
              <a:rPr lang="en-US" sz="1400" b="1" dirty="0" err="1">
                <a:solidFill>
                  <a:schemeClr val="bg2"/>
                </a:solidFill>
              </a:rPr>
              <a:t>Programme</a:t>
            </a:r>
            <a:br>
              <a:rPr lang="en-US" sz="1400" b="1" dirty="0">
                <a:solidFill>
                  <a:schemeClr val="bg2"/>
                </a:solidFill>
              </a:rPr>
            </a:br>
            <a:r>
              <a:rPr lang="en-US" sz="1400" b="1" dirty="0">
                <a:solidFill>
                  <a:schemeClr val="bg2"/>
                </a:solidFill>
              </a:rPr>
              <a:t>  </a:t>
            </a:r>
            <a:r>
              <a:rPr lang="en-US" sz="1400" dirty="0">
                <a:solidFill>
                  <a:schemeClr val="bg2"/>
                </a:solidFill>
              </a:rPr>
              <a:t>Sub-</a:t>
            </a:r>
            <a:r>
              <a:rPr lang="en-US" sz="1400" dirty="0" err="1">
                <a:solidFill>
                  <a:schemeClr val="bg2"/>
                </a:solidFill>
              </a:rPr>
              <a:t>programme</a:t>
            </a:r>
            <a:r>
              <a:rPr lang="en-US" sz="1400" dirty="0">
                <a:solidFill>
                  <a:schemeClr val="bg2"/>
                </a:solidFill>
              </a:rPr>
              <a:t>: Circular Economy and Quality of Life</a:t>
            </a:r>
            <a:br>
              <a:rPr lang="en-US" sz="1400" dirty="0">
                <a:solidFill>
                  <a:schemeClr val="bg2"/>
                </a:solidFill>
              </a:rPr>
            </a:br>
            <a:r>
              <a:rPr lang="en-US" sz="1400" dirty="0">
                <a:solidFill>
                  <a:schemeClr val="bg2"/>
                </a:solidFill>
              </a:rPr>
              <a:t>  Sub-topic: New European Bauhaus </a:t>
            </a:r>
            <a:endParaRPr lang="de-DE" sz="2400" dirty="0">
              <a:solidFill>
                <a:schemeClr val="bg2"/>
              </a:solidFill>
            </a:endParaRPr>
          </a:p>
        </p:txBody>
      </p:sp>
      <p:sp>
        <p:nvSpPr>
          <p:cNvPr id="17" name="Textplatzhalter 5">
            <a:extLst>
              <a:ext uri="{FF2B5EF4-FFF2-40B4-BE49-F238E27FC236}">
                <a16:creationId xmlns:a16="http://schemas.microsoft.com/office/drawing/2014/main" id="{2295D347-F2F1-CAFD-ACB3-FC9E3669AE94}"/>
              </a:ext>
            </a:extLst>
          </p:cNvPr>
          <p:cNvSpPr txBox="1">
            <a:spLocks/>
          </p:cNvSpPr>
          <p:nvPr/>
        </p:nvSpPr>
        <p:spPr>
          <a:xfrm>
            <a:off x="547688" y="2143383"/>
            <a:ext cx="3924000" cy="515111"/>
          </a:xfrm>
          <a:prstGeom prst="rect">
            <a:avLst/>
          </a:prstGeom>
          <a:solidFill>
            <a:srgbClr val="B92B06"/>
          </a:solidFill>
          <a:ln w="12700" cap="flat" cmpd="sng" algn="ctr">
            <a:solidFill>
              <a:schemeClr val="tx1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0" rIns="0" bIns="0" rtlCol="0" anchor="ctr">
            <a:noAutofit/>
          </a:bodyPr>
          <a:lstStyle>
            <a:lvl1pPr marL="252000" marR="0" indent="-25200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SzTx/>
              <a:buFont typeface="Arial" panose="020B0604020202020204" pitchFamily="34" charset="0"/>
              <a:buChar char="•"/>
              <a:tabLst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04000" marR="0" indent="-25200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Corbel" panose="020B0503020204020204" pitchFamily="34" charset="0"/>
              <a:buChar char="−"/>
              <a:tabLst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755650" indent="-250825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Tx/>
              <a:buFont typeface="Arial" pitchFamily="34" charset="0"/>
              <a:buChar char="•"/>
              <a:defRPr sz="1800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044000" indent="-2520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Tx/>
              <a:buFont typeface="Arial" pitchFamily="34" charset="0"/>
              <a:buChar char="–"/>
              <a:defRPr sz="1800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296000" indent="-2520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800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600" b="1" dirty="0">
                <a:solidFill>
                  <a:schemeClr val="bg2"/>
                </a:solidFill>
              </a:rPr>
              <a:t>Project „Health Education Goes Green“</a:t>
            </a:r>
          </a:p>
        </p:txBody>
      </p:sp>
      <p:sp>
        <p:nvSpPr>
          <p:cNvPr id="18" name="Textplatzhalter 5">
            <a:extLst>
              <a:ext uri="{FF2B5EF4-FFF2-40B4-BE49-F238E27FC236}">
                <a16:creationId xmlns:a16="http://schemas.microsoft.com/office/drawing/2014/main" id="{FF868575-E345-7136-BB09-F3230B17A889}"/>
              </a:ext>
            </a:extLst>
          </p:cNvPr>
          <p:cNvSpPr txBox="1">
            <a:spLocks/>
          </p:cNvSpPr>
          <p:nvPr/>
        </p:nvSpPr>
        <p:spPr>
          <a:xfrm>
            <a:off x="4594525" y="2140922"/>
            <a:ext cx="3924000" cy="515111"/>
          </a:xfrm>
          <a:prstGeom prst="rect">
            <a:avLst/>
          </a:prstGeom>
          <a:solidFill>
            <a:srgbClr val="B92B06"/>
          </a:solidFill>
          <a:ln w="12700" cap="flat" cmpd="sng" algn="ctr">
            <a:solidFill>
              <a:schemeClr val="tx1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0" rIns="0" bIns="0" rtlCol="0" anchor="ctr">
            <a:noAutofit/>
          </a:bodyPr>
          <a:lstStyle>
            <a:lvl1pPr marL="252000" marR="0" indent="-25200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SzTx/>
              <a:buFont typeface="Arial" panose="020B0604020202020204" pitchFamily="34" charset="0"/>
              <a:buChar char="•"/>
              <a:tabLst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04000" marR="0" indent="-25200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Corbel" panose="020B0503020204020204" pitchFamily="34" charset="0"/>
              <a:buChar char="−"/>
              <a:tabLst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755650" indent="-250825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Tx/>
              <a:buFont typeface="Arial" pitchFamily="34" charset="0"/>
              <a:buChar char="•"/>
              <a:defRPr sz="1800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044000" indent="-2520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Tx/>
              <a:buFont typeface="Arial" pitchFamily="34" charset="0"/>
              <a:buChar char="–"/>
              <a:defRPr sz="1800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296000" indent="-2520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800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600" b="1" dirty="0">
                <a:solidFill>
                  <a:schemeClr val="bg2"/>
                </a:solidFill>
              </a:rPr>
              <a:t>Project “Psychiatric Ward Bruck an der Mur”</a:t>
            </a:r>
          </a:p>
        </p:txBody>
      </p:sp>
      <p:sp>
        <p:nvSpPr>
          <p:cNvPr id="19" name="Pfeil: nach rechts gekrümmt 18">
            <a:extLst>
              <a:ext uri="{FF2B5EF4-FFF2-40B4-BE49-F238E27FC236}">
                <a16:creationId xmlns:a16="http://schemas.microsoft.com/office/drawing/2014/main" id="{2FB95501-3FA4-53C2-C2DB-B73C100D69E4}"/>
              </a:ext>
            </a:extLst>
          </p:cNvPr>
          <p:cNvSpPr/>
          <p:nvPr/>
        </p:nvSpPr>
        <p:spPr>
          <a:xfrm rot="1648582">
            <a:off x="1680419" y="1292118"/>
            <a:ext cx="316294" cy="777087"/>
          </a:xfrm>
          <a:prstGeom prst="curvedRightArrow">
            <a:avLst>
              <a:gd name="adj1" fmla="val 25000"/>
              <a:gd name="adj2" fmla="val 50000"/>
              <a:gd name="adj3" fmla="val 27650"/>
            </a:avLst>
          </a:prstGeom>
          <a:solidFill>
            <a:srgbClr val="273B7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sz="1224">
              <a:solidFill>
                <a:schemeClr val="tx1"/>
              </a:solidFill>
            </a:endParaRP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66C62B09-8966-C9E7-BAD2-7841C5F83319}"/>
              </a:ext>
            </a:extLst>
          </p:cNvPr>
          <p:cNvSpPr txBox="1"/>
          <p:nvPr/>
        </p:nvSpPr>
        <p:spPr>
          <a:xfrm>
            <a:off x="487680" y="1513100"/>
            <a:ext cx="1127679" cy="3434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spcAft>
                <a:spcPts val="370"/>
              </a:spcAft>
            </a:pPr>
            <a:r>
              <a:rPr lang="de-AT" sz="816" b="1" dirty="0">
                <a:solidFill>
                  <a:srgbClr val="273B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Applied in 2023</a:t>
            </a:r>
            <a:br>
              <a:rPr lang="de-AT" sz="816" b="1" dirty="0">
                <a:solidFill>
                  <a:srgbClr val="273B7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AT" sz="816" b="1" dirty="0">
                <a:solidFill>
                  <a:srgbClr val="273B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Re-</a:t>
            </a:r>
            <a:r>
              <a:rPr lang="de-AT" sz="816" b="1" dirty="0" err="1">
                <a:solidFill>
                  <a:srgbClr val="273B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applied</a:t>
            </a:r>
            <a:r>
              <a:rPr lang="de-AT" sz="816" b="1" dirty="0">
                <a:solidFill>
                  <a:srgbClr val="273B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2024</a:t>
            </a:r>
            <a:endParaRPr lang="de-AT" sz="816" dirty="0">
              <a:solidFill>
                <a:srgbClr val="273B7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Pfeil: nach rechts gekrümmt 20">
            <a:extLst>
              <a:ext uri="{FF2B5EF4-FFF2-40B4-BE49-F238E27FC236}">
                <a16:creationId xmlns:a16="http://schemas.microsoft.com/office/drawing/2014/main" id="{6AED4EA7-CC8B-769C-C801-7DEE3BC64654}"/>
              </a:ext>
            </a:extLst>
          </p:cNvPr>
          <p:cNvSpPr/>
          <p:nvPr/>
        </p:nvSpPr>
        <p:spPr>
          <a:xfrm rot="19951418" flipH="1">
            <a:off x="7147285" y="1243294"/>
            <a:ext cx="316294" cy="777087"/>
          </a:xfrm>
          <a:prstGeom prst="curvedRightArrow">
            <a:avLst>
              <a:gd name="adj1" fmla="val 25000"/>
              <a:gd name="adj2" fmla="val 50000"/>
              <a:gd name="adj3" fmla="val 27650"/>
            </a:avLst>
          </a:prstGeom>
          <a:solidFill>
            <a:srgbClr val="273B7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sz="1224">
              <a:solidFill>
                <a:schemeClr val="tx1"/>
              </a:solidFill>
            </a:endParaRPr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FF785A7C-B030-83E2-1EC4-75BDCF6FA71B}"/>
              </a:ext>
            </a:extLst>
          </p:cNvPr>
          <p:cNvSpPr txBox="1"/>
          <p:nvPr/>
        </p:nvSpPr>
        <p:spPr>
          <a:xfrm>
            <a:off x="7415916" y="1526020"/>
            <a:ext cx="1056235" cy="217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spcAft>
                <a:spcPts val="370"/>
              </a:spcAft>
            </a:pPr>
            <a:r>
              <a:rPr lang="de-AT" sz="816" b="1" dirty="0">
                <a:solidFill>
                  <a:srgbClr val="273B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Applied in 2024</a:t>
            </a:r>
            <a:endParaRPr lang="de-AT" sz="816" dirty="0">
              <a:solidFill>
                <a:srgbClr val="273B7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14661B8F-ABE7-EEBC-F960-F292A3676A6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3965" b="22377"/>
          <a:stretch/>
        </p:blipFill>
        <p:spPr>
          <a:xfrm>
            <a:off x="2170259" y="4448211"/>
            <a:ext cx="670920" cy="36000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0" name="Rechteck 9">
            <a:extLst>
              <a:ext uri="{FF2B5EF4-FFF2-40B4-BE49-F238E27FC236}">
                <a16:creationId xmlns:a16="http://schemas.microsoft.com/office/drawing/2014/main" id="{9AE10E70-B8F0-03CA-D2B1-37711BC2713A}"/>
              </a:ext>
            </a:extLst>
          </p:cNvPr>
          <p:cNvSpPr/>
          <p:nvPr/>
        </p:nvSpPr>
        <p:spPr>
          <a:xfrm>
            <a:off x="6389000" y="4289588"/>
            <a:ext cx="334800" cy="669600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A81C4410-21F2-DD99-E9BB-D019F011E14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4886" t="20545" r="33323" b="17789"/>
          <a:stretch/>
        </p:blipFill>
        <p:spPr>
          <a:xfrm>
            <a:off x="6422335" y="4354132"/>
            <a:ext cx="287181" cy="557061"/>
          </a:xfrm>
          <a:prstGeom prst="rect">
            <a:avLst/>
          </a:prstGeom>
        </p:spPr>
      </p:pic>
      <p:sp>
        <p:nvSpPr>
          <p:cNvPr id="5" name="Fußzeilenplatzhalter 3">
            <a:extLst>
              <a:ext uri="{FF2B5EF4-FFF2-40B4-BE49-F238E27FC236}">
                <a16:creationId xmlns:a16="http://schemas.microsoft.com/office/drawing/2014/main" id="{D8476718-36CD-F4A3-5D59-BDA5CF22223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540000" y="4788000"/>
            <a:ext cx="6875916" cy="200025"/>
          </a:xfrm>
        </p:spPr>
        <p:txBody>
          <a:bodyPr/>
          <a:lstStyle/>
          <a:p>
            <a:r>
              <a:rPr lang="en-US" dirty="0"/>
              <a:t>Case studies from previous TSI projects – Austria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936802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8D7DBB1F-1492-CF36-48FD-7DB9A00565F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lvl="0"/>
            <a:r>
              <a:rPr lang="en-US" b="1" dirty="0">
                <a:solidFill>
                  <a:schemeClr val="tx1"/>
                </a:solidFill>
              </a:rPr>
              <a:t>Overview</a:t>
            </a:r>
            <a:r>
              <a:rPr lang="en-US" dirty="0">
                <a:solidFill>
                  <a:schemeClr val="tx1"/>
                </a:solidFill>
              </a:rPr>
              <a:t> of </a:t>
            </a:r>
            <a:r>
              <a:rPr lang="en-US" b="1" dirty="0">
                <a:solidFill>
                  <a:schemeClr val="tx1"/>
                </a:solidFill>
              </a:rPr>
              <a:t>funding opportunities</a:t>
            </a:r>
            <a:r>
              <a:rPr lang="en-US" dirty="0">
                <a:solidFill>
                  <a:schemeClr val="tx1"/>
                </a:solidFill>
              </a:rPr>
              <a:t> and </a:t>
            </a:r>
            <a:r>
              <a:rPr lang="en-US" b="1" dirty="0">
                <a:solidFill>
                  <a:schemeClr val="tx1"/>
                </a:solidFill>
              </a:rPr>
              <a:t>requirements</a:t>
            </a:r>
            <a:r>
              <a:rPr lang="en-US" dirty="0">
                <a:solidFill>
                  <a:schemeClr val="tx1"/>
                </a:solidFill>
              </a:rPr>
              <a:t> is needed</a:t>
            </a:r>
            <a:endParaRPr lang="de-DE" dirty="0">
              <a:solidFill>
                <a:schemeClr val="tx1"/>
              </a:solidFill>
            </a:endParaRPr>
          </a:p>
          <a:p>
            <a:pPr lvl="0"/>
            <a:r>
              <a:rPr lang="en-GB" b="1" dirty="0">
                <a:solidFill>
                  <a:schemeClr val="tx1"/>
                </a:solidFill>
              </a:rPr>
              <a:t>Networking</a:t>
            </a:r>
            <a:r>
              <a:rPr lang="en-GB" dirty="0">
                <a:solidFill>
                  <a:schemeClr val="tx1"/>
                </a:solidFill>
              </a:rPr>
              <a:t> and </a:t>
            </a:r>
            <a:r>
              <a:rPr lang="en-GB" b="1" dirty="0">
                <a:solidFill>
                  <a:schemeClr val="tx1"/>
                </a:solidFill>
              </a:rPr>
              <a:t>exchange</a:t>
            </a:r>
            <a:r>
              <a:rPr lang="en-GB" dirty="0">
                <a:solidFill>
                  <a:schemeClr val="tx1"/>
                </a:solidFill>
              </a:rPr>
              <a:t> is crucial</a:t>
            </a:r>
            <a:endParaRPr lang="de-DE" dirty="0">
              <a:solidFill>
                <a:schemeClr val="tx1"/>
              </a:solidFill>
            </a:endParaRPr>
          </a:p>
          <a:p>
            <a:pPr lvl="0"/>
            <a:r>
              <a:rPr lang="en-GB" dirty="0">
                <a:solidFill>
                  <a:schemeClr val="tx1"/>
                </a:solidFill>
              </a:rPr>
              <a:t>Applying for EU funds is </a:t>
            </a:r>
            <a:r>
              <a:rPr lang="en-GB" b="1" dirty="0">
                <a:solidFill>
                  <a:schemeClr val="tx1"/>
                </a:solidFill>
              </a:rPr>
              <a:t>time-</a:t>
            </a:r>
            <a:r>
              <a:rPr lang="en-GB" dirty="0">
                <a:solidFill>
                  <a:schemeClr val="tx1"/>
                </a:solidFill>
              </a:rPr>
              <a:t> and </a:t>
            </a:r>
            <a:r>
              <a:rPr lang="en-GB" b="1" dirty="0">
                <a:solidFill>
                  <a:schemeClr val="tx1"/>
                </a:solidFill>
              </a:rPr>
              <a:t>resource-intensive</a:t>
            </a:r>
            <a:endParaRPr lang="de-DE" b="1" dirty="0">
              <a:solidFill>
                <a:schemeClr val="tx1"/>
              </a:solidFill>
            </a:endParaRPr>
          </a:p>
          <a:p>
            <a:pPr lvl="0"/>
            <a:r>
              <a:rPr lang="en-GB" dirty="0">
                <a:solidFill>
                  <a:schemeClr val="tx1"/>
                </a:solidFill>
              </a:rPr>
              <a:t>EU programme regulations promote </a:t>
            </a:r>
            <a:r>
              <a:rPr lang="en-GB" b="1" dirty="0">
                <a:solidFill>
                  <a:schemeClr val="tx1"/>
                </a:solidFill>
              </a:rPr>
              <a:t>long-term, strategic, holistic thinking</a:t>
            </a:r>
          </a:p>
          <a:p>
            <a:r>
              <a:rPr lang="en-GB" b="1" dirty="0">
                <a:solidFill>
                  <a:schemeClr val="tx1"/>
                </a:solidFill>
              </a:rPr>
              <a:t>EU</a:t>
            </a:r>
            <a:r>
              <a:rPr lang="en-GB" dirty="0">
                <a:solidFill>
                  <a:schemeClr val="tx1"/>
                </a:solidFill>
              </a:rPr>
              <a:t> and </a:t>
            </a:r>
            <a:r>
              <a:rPr lang="en-GB" b="1" dirty="0">
                <a:solidFill>
                  <a:schemeClr val="tx1"/>
                </a:solidFill>
              </a:rPr>
              <a:t>national funding </a:t>
            </a:r>
            <a:r>
              <a:rPr lang="en-GB" dirty="0">
                <a:solidFill>
                  <a:schemeClr val="tx1"/>
                </a:solidFill>
              </a:rPr>
              <a:t>need to be considered simultaneously</a:t>
            </a:r>
            <a:endParaRPr lang="de-DE" dirty="0">
              <a:solidFill>
                <a:schemeClr val="tx1"/>
              </a:solidFill>
            </a:endParaRPr>
          </a:p>
          <a:p>
            <a:pPr lvl="0"/>
            <a:endParaRPr lang="de-DE" b="1" dirty="0">
              <a:solidFill>
                <a:schemeClr val="tx1"/>
              </a:solidFill>
            </a:endParaRPr>
          </a:p>
          <a:p>
            <a:endParaRPr lang="de-DE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27DA4F1-AE8C-5E48-AF1B-FEE70C32D0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Lessons</a:t>
            </a:r>
            <a:r>
              <a:rPr lang="fr-FR" dirty="0"/>
              <a:t> </a:t>
            </a:r>
            <a:r>
              <a:rPr lang="fr-FR" dirty="0" err="1"/>
              <a:t>Learnt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3587FA1-8C34-FD28-D5D3-38ECF0308EC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206269C-C24E-4E80-9A4B-E7E19BB59A67}" type="slidenum">
              <a:rPr lang="en-GB" noProof="0" smtClean="0"/>
              <a:pPr/>
              <a:t>8</a:t>
            </a:fld>
            <a:endParaRPr lang="en-GB" noProof="0" dirty="0"/>
          </a:p>
        </p:txBody>
      </p:sp>
      <p:sp>
        <p:nvSpPr>
          <p:cNvPr id="6" name="Fußzeilenplatzhalter 3">
            <a:extLst>
              <a:ext uri="{FF2B5EF4-FFF2-40B4-BE49-F238E27FC236}">
                <a16:creationId xmlns:a16="http://schemas.microsoft.com/office/drawing/2014/main" id="{9FCECDD5-4EBD-D8F3-8892-F30B6BEB52F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540000" y="4788000"/>
            <a:ext cx="6875916" cy="200025"/>
          </a:xfrm>
        </p:spPr>
        <p:txBody>
          <a:bodyPr/>
          <a:lstStyle/>
          <a:p>
            <a:r>
              <a:rPr lang="en-US" dirty="0"/>
              <a:t>Case studies from previous TSI projects – Austria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29230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973CCB0-73CC-1DA8-6AE5-FDE186930F4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err="1"/>
              <a:t>Thank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attention</a:t>
            </a:r>
            <a:r>
              <a:rPr lang="de-DE" dirty="0"/>
              <a:t>!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09CC6BB-CDAA-665B-8CAB-C2CC20AE108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91833689"/>
      </p:ext>
    </p:extLst>
  </p:cSld>
  <p:clrMapOvr>
    <a:masterClrMapping/>
  </p:clrMapOvr>
</p:sld>
</file>

<file path=ppt/theme/theme1.xml><?xml version="1.0" encoding="utf-8"?>
<a:theme xmlns:a="http://schemas.openxmlformats.org/drawingml/2006/main" name="3-zeiliges-Logo">
  <a:themeElements>
    <a:clrScheme name="AT-2025-Farben-fin">
      <a:dk1>
        <a:srgbClr val="000000"/>
      </a:dk1>
      <a:lt1>
        <a:srgbClr val="EFF4F7"/>
      </a:lt1>
      <a:dk2>
        <a:srgbClr val="B92B06"/>
      </a:dk2>
      <a:lt2>
        <a:srgbClr val="FFFFFF"/>
      </a:lt2>
      <a:accent1>
        <a:srgbClr val="CA0237"/>
      </a:accent1>
      <a:accent2>
        <a:srgbClr val="0063A3"/>
      </a:accent2>
      <a:accent3>
        <a:srgbClr val="38713F"/>
      </a:accent3>
      <a:accent4>
        <a:srgbClr val="471D70"/>
      </a:accent4>
      <a:accent5>
        <a:srgbClr val="236B76"/>
      </a:accent5>
      <a:accent6>
        <a:srgbClr val="895A00"/>
      </a:accent6>
      <a:hlink>
        <a:srgbClr val="1C1C1C"/>
      </a:hlink>
      <a:folHlink>
        <a:srgbClr val="63636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N-PPT-16x9-2025-BMASGPK.potx" id="{61BA8E9E-AA62-443A-8112-B0001A63EEB1}" vid="{F542E318-B4FC-4D85-8022-5871767498F1}"/>
    </a:ext>
  </a:ext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EN-PPT-16x9-2025-BMASGPK</Template>
  <TotalTime>5</TotalTime>
  <Words>592</Words>
  <Application>Microsoft Office PowerPoint</Application>
  <PresentationFormat>On-screen Show (16:9)</PresentationFormat>
  <Paragraphs>60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Corbel</vt:lpstr>
      <vt:lpstr>Courier New</vt:lpstr>
      <vt:lpstr>Symbol</vt:lpstr>
      <vt:lpstr>Wingdings</vt:lpstr>
      <vt:lpstr>3-zeiliges-Logo</vt:lpstr>
      <vt:lpstr>Case studies from previous TSI projects</vt:lpstr>
      <vt:lpstr>Background – Motivation</vt:lpstr>
      <vt:lpstr>Background – TSI Project</vt:lpstr>
      <vt:lpstr>Greening of health care facilities </vt:lpstr>
      <vt:lpstr>Pilot Case: Health Resource Hub – Goals</vt:lpstr>
      <vt:lpstr>Pilot Case: Health Resource Hub – Projects</vt:lpstr>
      <vt:lpstr>Pilot Case: Health Resource Hub – Projects</vt:lpstr>
      <vt:lpstr>Lessons Learnt</vt:lpstr>
      <vt:lpstr>Thank you for your attention!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Case studies from previous TSI projects</dc:title>
  <dc:creator>Kleiner, Klaus</dc:creator>
  <cp:lastModifiedBy>WINKELMANN, Anna Juliane</cp:lastModifiedBy>
  <cp:revision>31</cp:revision>
  <cp:lastPrinted>2018-07-05T18:23:58Z</cp:lastPrinted>
  <dcterms:created xsi:type="dcterms:W3CDTF">2026-01-19T14:00:12Z</dcterms:created>
  <dcterms:modified xsi:type="dcterms:W3CDTF">2026-01-28T17:42:35Z</dcterms:modified>
</cp:coreProperties>
</file>