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Inter"/>
      <p:regular r:id="rId23"/>
      <p:bold r:id="rId24"/>
      <p:italic r:id="rId25"/>
      <p:boldItalic r:id="rId26"/>
    </p:embeddedFont>
    <p:embeddedFont>
      <p:font typeface="Abel"/>
      <p:regular r:id="rId27"/>
    </p:embeddedFont>
    <p:embeddedFont>
      <p:font typeface="Unica One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jDDwRmA3a2N8w6Hchca8PusPxu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Inter-bold.fntdata"/><Relationship Id="rId23" Type="http://schemas.openxmlformats.org/officeDocument/2006/relationships/font" Target="fonts/Int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-boldItalic.fntdata"/><Relationship Id="rId25" Type="http://schemas.openxmlformats.org/officeDocument/2006/relationships/font" Target="fonts/Inter-italic.fntdata"/><Relationship Id="rId28" Type="http://schemas.openxmlformats.org/officeDocument/2006/relationships/font" Target="fonts/UnicaOne-regular.fntdata"/><Relationship Id="rId27" Type="http://schemas.openxmlformats.org/officeDocument/2006/relationships/font" Target="fonts/Abel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Purpose of the presentation: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Explain how MFF 2028–2034 impacts health even if there is no dedicated health programme.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Framing the debate from the perspective of the Spanish Ministry of Health.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Anticipate risks and opportunities for the Spanish position.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Initial key message: health does not disappear from the MFF, but it radically changes its governance.</a:t>
            </a:r>
            <a:endParaRPr/>
          </a:p>
        </p:txBody>
      </p:sp>
      <p:sp>
        <p:nvSpPr>
          <p:cNvPr id="29" name="Google Shape;29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1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1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European Parliament is a potential ally.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Although it does not co-legislate the MFF, it can block it and condition sectoral regulations.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Spain must work with key MEPs (ENVI, BUDG, ITRE).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attention to resolutions and political amendments.</a:t>
            </a:r>
            <a:endParaRPr/>
          </a:p>
        </p:txBody>
      </p:sp>
      <p:sp>
        <p:nvSpPr>
          <p:cNvPr id="128" name="Google Shape;128;p1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p1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critical message: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Pandemics: well covered in response, weakly in prevention.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AMR: risk of becoming invisible.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NCDs: They depend almost entirely on the national will.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Spain can lead a pro-prevention coalition in EPSCO.</a:t>
            </a:r>
            <a:endParaRPr/>
          </a:p>
        </p:txBody>
      </p:sp>
      <p:sp>
        <p:nvSpPr>
          <p:cNvPr id="142" name="Google Shape;142;p1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Google Shape;37;p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new MFF responds to a context of multiple crises: COVID-19, war in Ukraine, tension tensions, global industrial competition and pressure on health systems.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Health, this tactic that the EU prioritises security, resilience and competitiveness, and relegates classical public health to cross-cutting instruments.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should be consistent that this change is not technical but political.</a:t>
            </a:r>
            <a:endParaRPr/>
          </a:p>
        </p:txBody>
      </p:sp>
      <p:sp>
        <p:nvSpPr>
          <p:cNvPr id="38" name="Google Shape;38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architecture in 4 headings reduces political visibility of specific social policies.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Fewer programs means more internal competition for resources.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Spain, this requires coordinating positions between Health, Finance and Science from the beginning.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Flexibility benefits crises, but it can penalise structural policies as prevention.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[Technical detail] These headings replace the more fragmented structure of the MFF 2021–2027. Health is mainly divided between Headings 1 and 2, with an external dimension in Global Europe.</a:t>
            </a:r>
            <a:endParaRPr/>
          </a:p>
        </p:txBody>
      </p:sp>
      <p:sp>
        <p:nvSpPr>
          <p:cNvPr id="45" name="Google Shape;45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" name="Google Shape;61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slide is key: explains where Health should act.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 eats in three ways: crisis, competitiveness and territorial implementation.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Health does not participate in the definition of ECF, Horizon and NRPP, other entities will occupy that space.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Message for stakeholders: funding exists, but it is not labeled.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[Key message] For the Ministry of Health, the challenge is not the absence of funds, but their dispersion between multiple programs with different logics (crisis, market, cohesion).</a:t>
            </a:r>
            <a:endParaRPr/>
          </a:p>
        </p:txBody>
      </p:sp>
      <p:sp>
        <p:nvSpPr>
          <p:cNvPr id="62" name="Google Shape;62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Google Shape;79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ECF is one of the big winners of the new MFF.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Health/Biotech window finances testing, manufacturing and industrial scaling.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Risk: health is measured only in terms of competitiveness and market.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Spain has potential if it aligns industry, health and research.</a:t>
            </a:r>
            <a:endParaRPr/>
          </a:p>
        </p:txBody>
      </p:sp>
      <p:sp>
        <p:nvSpPr>
          <p:cNvPr id="80" name="Google Shape;80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Horizon remains the main R&amp;D instrument in health.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its alignment with the ECF implies greater pressure towards applied results.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Issues such as AMR, NCDs or public health should be actively defended in the work programs.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role of Spain in committees and partnerships.</a:t>
            </a:r>
            <a:endParaRPr/>
          </a:p>
        </p:txBody>
      </p:sp>
      <p:sp>
        <p:nvSpPr>
          <p:cNvPr id="90" name="Google Shape;90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UCPM and HER consolidate the post-COVID logic: preparation and response.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Spain is a net beneficiary of these instruments, but their orientation is reactive.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do not replace prevention policies or structural strengthening of health systems.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important to monitor governance and priorities in work plans.</a:t>
            </a:r>
            <a:endParaRPr/>
          </a:p>
        </p:txBody>
      </p:sp>
      <p:sp>
        <p:nvSpPr>
          <p:cNvPr id="98" name="Google Shape;98;p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2">
  <p:cSld name="Header 2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0" y="0"/>
            <a:ext cx="3989100" cy="6858000"/>
          </a:xfrm>
          <a:prstGeom prst="rect">
            <a:avLst/>
          </a:prstGeom>
          <a:solidFill>
            <a:srgbClr val="FECE1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5"/>
              <a:buFont typeface="Arial"/>
              <a:buNone/>
            </a:pPr>
            <a:r>
              <a:t/>
            </a:r>
            <a:endParaRPr b="0" i="0" sz="2195" u="none" cap="none" strike="noStrike">
              <a:solidFill>
                <a:srgbClr val="0404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9"/>
          <p:cNvSpPr txBox="1"/>
          <p:nvPr>
            <p:ph type="ctrTitle"/>
          </p:nvPr>
        </p:nvSpPr>
        <p:spPr>
          <a:xfrm flipH="1">
            <a:off x="4688532" y="1742017"/>
            <a:ext cx="4405500" cy="31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" name="Google Shape;12;p19"/>
          <p:cNvSpPr txBox="1"/>
          <p:nvPr>
            <p:ph idx="1" type="subTitle"/>
          </p:nvPr>
        </p:nvSpPr>
        <p:spPr>
          <a:xfrm flipH="1">
            <a:off x="4688507" y="5050679"/>
            <a:ext cx="29076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" name="Google Shape;13;p19"/>
          <p:cNvSpPr txBox="1"/>
          <p:nvPr>
            <p:ph idx="2" type="title"/>
          </p:nvPr>
        </p:nvSpPr>
        <p:spPr>
          <a:xfrm flipH="1">
            <a:off x="467250" y="3195365"/>
            <a:ext cx="3054600" cy="122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b="1" sz="1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14" name="Google Shape;1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04842" y="6103118"/>
            <a:ext cx="1939159" cy="511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text one column">
  <p:cSld name="Title and body text one colum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628650" y="1825625"/>
            <a:ext cx="7886700" cy="3638473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282141" y="628207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3028950" y="628207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el"/>
              <a:buNone/>
              <a:defRPr b="0" i="0" sz="2400" u="none" cap="none" strike="noStrik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ica One"/>
              <a:buNone/>
              <a:defRPr b="0" i="0" sz="2400" u="none" cap="none" strike="noStrike">
                <a:solidFill>
                  <a:schemeClr val="dk1"/>
                </a:solidFill>
                <a:latin typeface="Unica One"/>
                <a:ea typeface="Unica One"/>
                <a:cs typeface="Unica One"/>
                <a:sym typeface="Unica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ica One"/>
              <a:buNone/>
              <a:defRPr b="0" i="0" sz="2400" u="none" cap="none" strike="noStrike">
                <a:solidFill>
                  <a:schemeClr val="dk1"/>
                </a:solidFill>
                <a:latin typeface="Unica One"/>
                <a:ea typeface="Unica One"/>
                <a:cs typeface="Unica One"/>
                <a:sym typeface="Unica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ica One"/>
              <a:buNone/>
              <a:defRPr b="0" i="0" sz="2400" u="none" cap="none" strike="noStrike">
                <a:solidFill>
                  <a:schemeClr val="dk1"/>
                </a:solidFill>
                <a:latin typeface="Unica One"/>
                <a:ea typeface="Unica One"/>
                <a:cs typeface="Unica One"/>
                <a:sym typeface="Unica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ica One"/>
              <a:buNone/>
              <a:defRPr b="0" i="0" sz="2400" u="none" cap="none" strike="noStrike">
                <a:solidFill>
                  <a:schemeClr val="dk1"/>
                </a:solidFill>
                <a:latin typeface="Unica One"/>
                <a:ea typeface="Unica One"/>
                <a:cs typeface="Unica One"/>
                <a:sym typeface="Unica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ica One"/>
              <a:buNone/>
              <a:defRPr b="0" i="0" sz="2400" u="none" cap="none" strike="noStrike">
                <a:solidFill>
                  <a:schemeClr val="dk1"/>
                </a:solidFill>
                <a:latin typeface="Unica One"/>
                <a:ea typeface="Unica One"/>
                <a:cs typeface="Unica One"/>
                <a:sym typeface="Unica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ica One"/>
              <a:buNone/>
              <a:defRPr b="0" i="0" sz="2400" u="none" cap="none" strike="noStrike">
                <a:solidFill>
                  <a:schemeClr val="dk1"/>
                </a:solidFill>
                <a:latin typeface="Unica One"/>
                <a:ea typeface="Unica One"/>
                <a:cs typeface="Unica One"/>
                <a:sym typeface="Unica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ica One"/>
              <a:buNone/>
              <a:defRPr b="0" i="0" sz="2400" u="none" cap="none" strike="noStrike">
                <a:solidFill>
                  <a:schemeClr val="dk1"/>
                </a:solidFill>
                <a:latin typeface="Unica One"/>
                <a:ea typeface="Unica One"/>
                <a:cs typeface="Unica One"/>
                <a:sym typeface="Unica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ica One"/>
              <a:buNone/>
              <a:defRPr b="0" i="0" sz="2400" u="none" cap="none" strike="noStrike">
                <a:solidFill>
                  <a:schemeClr val="dk1"/>
                </a:solidFill>
                <a:latin typeface="Unica One"/>
                <a:ea typeface="Unica One"/>
                <a:cs typeface="Unica One"/>
                <a:sym typeface="Unica One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b="0" i="0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b="0" i="0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b="0" i="0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b="0" i="0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b="0" i="0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b="0" i="0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Inter"/>
              <a:buChar char="■"/>
              <a:defRPr b="0" i="0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8" name="Google Shape;8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1128" y="6352101"/>
            <a:ext cx="1250831" cy="32640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/>
          <p:nvPr>
            <p:ph type="ctrTitle"/>
          </p:nvPr>
        </p:nvSpPr>
        <p:spPr>
          <a:xfrm flipH="1">
            <a:off x="4365511" y="1458200"/>
            <a:ext cx="4405500" cy="31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sz="2400"/>
              <a:t>Health</a:t>
            </a:r>
            <a:br>
              <a:rPr lang="es-ES" sz="2400"/>
            </a:br>
            <a:br>
              <a:rPr lang="es-ES" sz="2400"/>
            </a:br>
            <a:r>
              <a:rPr lang="es-ES" sz="2400"/>
              <a:t>Architecture, funding and key debates </a:t>
            </a:r>
            <a:br>
              <a:rPr lang="es-ES" sz="2400"/>
            </a:br>
            <a:br>
              <a:rPr lang="es-ES" sz="2400"/>
            </a:br>
            <a:endParaRPr sz="2400"/>
          </a:p>
        </p:txBody>
      </p:sp>
      <p:sp>
        <p:nvSpPr>
          <p:cNvPr id="32" name="Google Shape;32;p1"/>
          <p:cNvSpPr txBox="1"/>
          <p:nvPr>
            <p:ph idx="1" type="subTitle"/>
          </p:nvPr>
        </p:nvSpPr>
        <p:spPr>
          <a:xfrm flipH="1">
            <a:off x="4527009" y="5014600"/>
            <a:ext cx="4082504" cy="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/>
              <a:t>Enrique Terol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/>
              <a:t>Representation of Spain to the EU</a:t>
            </a:r>
            <a:endParaRPr b="1"/>
          </a:p>
        </p:txBody>
      </p:sp>
      <p:sp>
        <p:nvSpPr>
          <p:cNvPr id="33" name="Google Shape;33;p1"/>
          <p:cNvSpPr txBox="1"/>
          <p:nvPr>
            <p:ph idx="2" type="title"/>
          </p:nvPr>
        </p:nvSpPr>
        <p:spPr>
          <a:xfrm flipH="1">
            <a:off x="467250" y="4143086"/>
            <a:ext cx="3054600" cy="122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s-ES" sz="4000"/>
              <a:t>EU Multiannual Financial Framework 2028–2034</a:t>
            </a:r>
            <a:endParaRPr sz="4000"/>
          </a:p>
        </p:txBody>
      </p:sp>
      <p:pic>
        <p:nvPicPr>
          <p:cNvPr descr="Interfaz de usuario gráfica, Aplicación  El contenido generado por IA puede ser incorrecto." id="34" name="Google Shape;3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1471"/>
            <a:ext cx="9144000" cy="1268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 txBox="1"/>
          <p:nvPr>
            <p:ph type="title"/>
          </p:nvPr>
        </p:nvSpPr>
        <p:spPr>
          <a:xfrm>
            <a:off x="463758" y="204788"/>
            <a:ext cx="7886700" cy="7826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E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UCPM-HER</a:t>
            </a:r>
            <a:endParaRPr/>
          </a:p>
        </p:txBody>
      </p:sp>
      <p:sp>
        <p:nvSpPr>
          <p:cNvPr id="109" name="Google Shape;109;p10"/>
          <p:cNvSpPr txBox="1"/>
          <p:nvPr>
            <p:ph idx="1" type="body"/>
          </p:nvPr>
        </p:nvSpPr>
        <p:spPr>
          <a:xfrm>
            <a:off x="628650" y="1370937"/>
            <a:ext cx="7886700" cy="29569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Providing </a:t>
            </a:r>
            <a:r>
              <a:rPr b="1" lang="es-ES"/>
              <a:t>funding</a:t>
            </a: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 to health emergency preparedness and response (</a:t>
            </a:r>
            <a:r>
              <a:rPr lang="es-ES"/>
              <a:t>previously</a:t>
            </a: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 under EU4Health)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-ES" u="sng"/>
              <a:t>Not</a:t>
            </a: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 interfering with the existing health legislations, in particular: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ES" sz="1800"/>
              <a:t>Regulation (EU) 2022/2371 on serious cross-border threats to health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ES" sz="1800"/>
              <a:t>Regulation (EU) 2022/2372 on a framework of measures for measuring the supply of crisis-relevant medical countermeasures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ES" sz="1800"/>
              <a:t>HERA Decision C(2021)6712</a:t>
            </a:r>
            <a:endParaRPr/>
          </a:p>
        </p:txBody>
      </p:sp>
      <p:sp>
        <p:nvSpPr>
          <p:cNvPr id="110" name="Google Shape;110;p10"/>
          <p:cNvSpPr txBox="1"/>
          <p:nvPr/>
        </p:nvSpPr>
        <p:spPr>
          <a:xfrm>
            <a:off x="554636" y="5044830"/>
            <a:ext cx="7886700" cy="78265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100"/>
              <a:buFont typeface="Arial"/>
              <a:buNone/>
            </a:pPr>
            <a:r>
              <a:rPr b="1" lang="es-ES" sz="21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No change to the mandates of HERA Board and </a:t>
            </a:r>
            <a:br>
              <a:rPr b="1" lang="es-ES" sz="21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ES" sz="21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Health Security Committee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sz="2800"/>
              <a:t>National and Regional Partnership Plans (NRPP): key features</a:t>
            </a:r>
            <a:br>
              <a:rPr lang="es-ES" sz="2800"/>
            </a:br>
            <a:endParaRPr sz="2800"/>
          </a:p>
        </p:txBody>
      </p:sp>
      <p:sp>
        <p:nvSpPr>
          <p:cNvPr id="116" name="Google Shape;116;p1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s-ES" sz="2000"/>
              <a:t>Core delivery instrument of the </a:t>
            </a:r>
            <a:r>
              <a:rPr b="1" lang="es-ES"/>
              <a:t>MFF 2028–2034</a:t>
            </a:r>
            <a:endParaRPr sz="2000"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s-ES"/>
              <a:t>One single Plan per Member State</a:t>
            </a:r>
            <a:r>
              <a:rPr lang="es-ES" sz="2000"/>
              <a:t> (national &amp; regional components)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s-ES" sz="2000"/>
              <a:t>Integrates </a:t>
            </a:r>
            <a:r>
              <a:rPr b="1" lang="es-ES"/>
              <a:t>investments and reforms</a:t>
            </a:r>
            <a:r>
              <a:rPr lang="es-ES" sz="2000"/>
              <a:t> into a country-specific strategy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s-ES" sz="2000"/>
              <a:t>Key characteristics</a:t>
            </a:r>
            <a:endParaRPr sz="2000"/>
          </a:p>
          <a:p>
            <a: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○"/>
            </a:pPr>
            <a:r>
              <a:rPr lang="es-ES" sz="1600"/>
              <a:t>Payments linked to </a:t>
            </a:r>
            <a:r>
              <a:rPr b="1" lang="es-ES"/>
              <a:t>milestones and targets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ES" sz="1600"/>
              <a:t>Increased flexibility for Member States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ES" sz="1600"/>
              <a:t>Strong conditionalities: </a:t>
            </a:r>
            <a:r>
              <a:rPr lang="es-ES" sz="1800"/>
              <a:t>Rule of Law &amp; Charter of Fundamental Rights</a:t>
            </a:r>
            <a:endParaRPr/>
          </a:p>
          <a:p>
            <a:pPr indent="0" lvl="1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/>
          </a:p>
          <a:p>
            <a:pPr indent="0" lvl="1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solidFill>
                  <a:srgbClr val="00B050"/>
                </a:solidFill>
              </a:rPr>
              <a:t>NRPPs are the backbone of social and territorial spending in the next MFF.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</p:txBody>
      </p:sp>
      <p:sp>
        <p:nvSpPr>
          <p:cNvPr id="117" name="Google Shape;117;p11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 txBox="1"/>
          <p:nvPr>
            <p:ph type="title"/>
          </p:nvPr>
        </p:nvSpPr>
        <p:spPr>
          <a:xfrm>
            <a:off x="446611" y="384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E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NRPP and health: funds and eligible actions</a:t>
            </a:r>
            <a:br>
              <a:rPr b="1" lang="es-E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23" name="Google Shape;123;p12"/>
          <p:cNvSpPr txBox="1"/>
          <p:nvPr>
            <p:ph idx="1" type="body"/>
          </p:nvPr>
        </p:nvSpPr>
        <p:spPr>
          <a:xfrm>
            <a:off x="311700" y="1461682"/>
            <a:ext cx="8520600" cy="49466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Funds included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ES"/>
              <a:t>ERDF – European Regional Development Fund</a:t>
            </a:r>
            <a:endParaRPr sz="2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ES"/>
              <a:t>ESF+ – European Social Fund Plus</a:t>
            </a:r>
            <a:endParaRPr sz="2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ES"/>
              <a:t>Cohesion Fund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400"/>
          </a:p>
          <a:p>
            <a:pPr indent="-3429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b="1" lang="es-ES"/>
              <a:t>ERDF: </a:t>
            </a:r>
            <a:r>
              <a:rPr lang="es-ES"/>
              <a:t>Healthcare infrastructure and equipment; Digital health and e-health; Strengthening regional health systems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b="1" lang="es-ES"/>
              <a:t>ESF+:  </a:t>
            </a:r>
            <a:r>
              <a:rPr lang="es-ES"/>
              <a:t>Health workforce and skills; Mental health and community-based services; Reducing health inequalities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-ES"/>
              <a:t>Social objectives: </a:t>
            </a:r>
            <a:r>
              <a:rPr lang="es-ES"/>
              <a:t>Minimum </a:t>
            </a:r>
            <a:r>
              <a:rPr b="1" lang="es-ES"/>
              <a:t>14% of NRPP spending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</p:txBody>
      </p:sp>
      <p:sp>
        <p:nvSpPr>
          <p:cNvPr id="124" name="Google Shape;124;p1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 txBox="1"/>
          <p:nvPr>
            <p:ph type="title"/>
          </p:nvPr>
        </p:nvSpPr>
        <p:spPr>
          <a:xfrm>
            <a:off x="271943" y="2115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/>
              <a:t>Role of the European Parliament</a:t>
            </a:r>
            <a:endParaRPr/>
          </a:p>
        </p:txBody>
      </p:sp>
      <p:sp>
        <p:nvSpPr>
          <p:cNvPr id="131" name="Google Shape;131;p13"/>
          <p:cNvSpPr txBox="1"/>
          <p:nvPr>
            <p:ph idx="1" type="body"/>
          </p:nvPr>
        </p:nvSpPr>
        <p:spPr>
          <a:xfrm>
            <a:off x="376304" y="1151400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Mandatory consent of the </a:t>
            </a:r>
            <a:r>
              <a:rPr lang="es-ES"/>
              <a:t>financial</a:t>
            </a:r>
            <a:r>
              <a:rPr lang="es-ES"/>
              <a:t> part of the MFF (no negotiation)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Key power in sectoral regulations (trilogues)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Advocacy for social priorities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u="sng"/>
              <a:t>Current </a:t>
            </a:r>
            <a:r>
              <a:rPr lang="es-ES" u="sng"/>
              <a:t>messages</a:t>
            </a:r>
            <a:r>
              <a:rPr lang="es-ES" u="sng"/>
              <a:t>: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Question the size of the budget,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Criticises the governance set out in the “national plans”;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It demands more democratic control.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/>
          <p:nvPr>
            <p:ph type="title"/>
          </p:nvPr>
        </p:nvSpPr>
        <p:spPr>
          <a:xfrm>
            <a:off x="311700" y="182233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E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Risks/Uncertainties</a:t>
            </a:r>
            <a:endParaRPr/>
          </a:p>
        </p:txBody>
      </p:sp>
      <p:sp>
        <p:nvSpPr>
          <p:cNvPr id="137" name="Google Shape;137;p14"/>
          <p:cNvSpPr txBox="1"/>
          <p:nvPr>
            <p:ph idx="1" type="body"/>
          </p:nvPr>
        </p:nvSpPr>
        <p:spPr>
          <a:xfrm>
            <a:off x="311700" y="1087144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-ES"/>
              <a:t>Insufficient budget compared to political ambitions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The overall size of the MFF </a:t>
            </a:r>
            <a:r>
              <a:rPr b="1" lang="es-ES"/>
              <a:t>does not grow proportionally</a:t>
            </a: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 to: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ES" sz="2000">
                <a:latin typeface="Calibri"/>
                <a:ea typeface="Calibri"/>
                <a:cs typeface="Calibri"/>
                <a:sym typeface="Calibri"/>
              </a:rPr>
              <a:t>new priorities (defence, security, competitiveness),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ES" sz="2000">
                <a:latin typeface="Calibri"/>
                <a:ea typeface="Calibri"/>
                <a:cs typeface="Calibri"/>
                <a:sym typeface="Calibri"/>
              </a:rPr>
              <a:t>structural crises (climate, health, demographics),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ES" sz="2000">
                <a:latin typeface="Calibri"/>
                <a:ea typeface="Calibri"/>
                <a:cs typeface="Calibri"/>
                <a:sym typeface="Calibri"/>
              </a:rPr>
              <a:t>and inherited obligations (reimbursement of the NGEU).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Risk of </a:t>
            </a:r>
            <a:r>
              <a:rPr b="1" lang="es-ES"/>
              <a:t>“doing more with the same”,</a:t>
            </a: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 implying: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ES" sz="2000">
                <a:latin typeface="Calibri"/>
                <a:ea typeface="Calibri"/>
                <a:cs typeface="Calibri"/>
                <a:sym typeface="Calibri"/>
              </a:rPr>
              <a:t>implicit cuts,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ES" sz="2000">
                <a:latin typeface="Calibri"/>
                <a:ea typeface="Calibri"/>
                <a:cs typeface="Calibri"/>
                <a:sym typeface="Calibri"/>
              </a:rPr>
              <a:t>dilution of impact,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ES" sz="2000">
                <a:latin typeface="Calibri"/>
                <a:ea typeface="Calibri"/>
                <a:cs typeface="Calibri"/>
                <a:sym typeface="Calibri"/>
              </a:rPr>
              <a:t>conflicts between policies.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-ES"/>
              <a:t>Disappearance or dilution of key policies (e.g. health)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8" name="Google Shape;138;p1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E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Risks in Public Health, NCDs and Pandemic</a:t>
            </a:r>
            <a:endParaRPr/>
          </a:p>
        </p:txBody>
      </p:sp>
      <p:sp>
        <p:nvSpPr>
          <p:cNvPr id="145" name="Google Shape;145;p1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Prevention and promotion with indirect funding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Risk of underfunding of NCDs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Pandemic preparedness prioritizes crisis, not prevention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Continuity of crossborder proyects / tools (ERNs, EU plans on NCD …)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Issues of importance to ES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ES"/>
              <a:t>High burden of NCDs, aging and mental health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ES"/>
              <a:t>Strategic interest in prevention, territorial equity and public health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-ES"/>
              <a:t>Barriers to access for NGOs, scientific societies and health administrations.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Timeline</a:t>
            </a:r>
            <a:endParaRPr/>
          </a:p>
        </p:txBody>
      </p:sp>
      <p:sp>
        <p:nvSpPr>
          <p:cNvPr id="151" name="Google Shape;151;p1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2nd Sem 2025         1st Sem 2026         2nd Sem 2026                                    2027</a:t>
            </a:r>
            <a:endParaRPr/>
          </a:p>
        </p:txBody>
      </p:sp>
      <p:sp>
        <p:nvSpPr>
          <p:cNvPr id="152" name="Google Shape;152;p1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153" name="Google Shape;153;p16"/>
          <p:cNvCxnSpPr/>
          <p:nvPr/>
        </p:nvCxnSpPr>
        <p:spPr>
          <a:xfrm>
            <a:off x="344623" y="2073590"/>
            <a:ext cx="8344668" cy="0"/>
          </a:xfrm>
          <a:prstGeom prst="straightConnector1">
            <a:avLst/>
          </a:prstGeom>
          <a:noFill/>
          <a:ln cap="flat" cmpd="sng" w="53975">
            <a:solidFill>
              <a:srgbClr val="00B050"/>
            </a:solidFill>
            <a:prstDash val="solid"/>
            <a:round/>
            <a:headEnd len="sm" w="sm" type="none"/>
            <a:tailEnd len="lg" w="lg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54" name="Google Shape;154;p16"/>
          <p:cNvSpPr/>
          <p:nvPr/>
        </p:nvSpPr>
        <p:spPr>
          <a:xfrm>
            <a:off x="685800" y="2395538"/>
            <a:ext cx="1652588" cy="87153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MFF adoption by COM</a:t>
            </a:r>
            <a:endParaRPr/>
          </a:p>
        </p:txBody>
      </p:sp>
      <p:sp>
        <p:nvSpPr>
          <p:cNvPr id="155" name="Google Shape;155;p16"/>
          <p:cNvSpPr/>
          <p:nvPr/>
        </p:nvSpPr>
        <p:spPr>
          <a:xfrm>
            <a:off x="3889863" y="2904425"/>
            <a:ext cx="1652588" cy="125129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Council General Orientation Agreement</a:t>
            </a:r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5799110" y="2253257"/>
            <a:ext cx="1454179" cy="152752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Agreement / Council confirmation - EP</a:t>
            </a: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7358063" y="2388860"/>
            <a:ext cx="1652588" cy="871534"/>
          </a:xfrm>
          <a:prstGeom prst="rect">
            <a:avLst/>
          </a:prstGeom>
          <a:solidFill>
            <a:srgbClr val="99FF99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Approval of work programmes (advice)</a:t>
            </a: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557214" y="4205288"/>
            <a:ext cx="4362450" cy="79533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6B66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Negotiation - Council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1066801" y="5179564"/>
            <a:ext cx="3852863" cy="86750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6B66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Negotiation – Parliament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6"/>
          <p:cNvSpPr/>
          <p:nvPr/>
        </p:nvSpPr>
        <p:spPr>
          <a:xfrm>
            <a:off x="4919664" y="4219582"/>
            <a:ext cx="2333625" cy="178515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6B66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Negotiation Council – Parliament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3889863" y="2208955"/>
            <a:ext cx="1652588" cy="60705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 position</a:t>
            </a:r>
            <a:endParaRPr/>
          </a:p>
        </p:txBody>
      </p:sp>
      <p:sp>
        <p:nvSpPr>
          <p:cNvPr id="162" name="Google Shape;162;p16"/>
          <p:cNvSpPr/>
          <p:nvPr/>
        </p:nvSpPr>
        <p:spPr>
          <a:xfrm>
            <a:off x="7358063" y="4422278"/>
            <a:ext cx="1652588" cy="140647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6B66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Preparation COM work programmes)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8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4800"/>
              <a:t>		Thank you very much !</a:t>
            </a:r>
            <a:endParaRPr/>
          </a:p>
        </p:txBody>
      </p:sp>
      <p:sp>
        <p:nvSpPr>
          <p:cNvPr id="168" name="Google Shape;168;p17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E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General context of MFF 2028–2034</a:t>
            </a:r>
            <a:endParaRPr/>
          </a:p>
        </p:txBody>
      </p:sp>
      <p:sp>
        <p:nvSpPr>
          <p:cNvPr id="41" name="Google Shape;41;p2"/>
          <p:cNvSpPr txBox="1"/>
          <p:nvPr>
            <p:ph idx="1" type="body"/>
          </p:nvPr>
        </p:nvSpPr>
        <p:spPr>
          <a:xfrm>
            <a:off x="514067" y="2248666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3200"/>
              <a:t>New structured and social context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3200"/>
              <a:t>Security, competitiveness and resilience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3200"/>
              <a:t>Deep budget redesign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3200"/>
              <a:t>Health is integrated in a transversal way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E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Architecture of the new MFF</a:t>
            </a:r>
            <a:endParaRPr/>
          </a:p>
        </p:txBody>
      </p:sp>
      <p:pic>
        <p:nvPicPr>
          <p:cNvPr descr="Interfaz de usuario gráfica, Texto, Aplicación  El contenido generado por IA puede ser incorrecto." id="48" name="Google Shape;4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509288"/>
            <a:ext cx="8649941" cy="383942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"/>
          <p:cNvSpPr/>
          <p:nvPr/>
        </p:nvSpPr>
        <p:spPr>
          <a:xfrm>
            <a:off x="3743793" y="5763715"/>
            <a:ext cx="1656413" cy="64457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endParaRPr/>
          </a:p>
        </p:txBody>
      </p:sp>
      <p:sp>
        <p:nvSpPr>
          <p:cNvPr id="50" name="Google Shape;50;p3"/>
          <p:cNvSpPr/>
          <p:nvPr/>
        </p:nvSpPr>
        <p:spPr>
          <a:xfrm rot="-9974543">
            <a:off x="8184174" y="2840636"/>
            <a:ext cx="437808" cy="36725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25400">
            <a:solidFill>
              <a:srgbClr val="6B66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"/>
          <p:cNvSpPr/>
          <p:nvPr/>
        </p:nvSpPr>
        <p:spPr>
          <a:xfrm rot="9862140">
            <a:off x="2685283" y="4207239"/>
            <a:ext cx="437808" cy="36725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25400">
            <a:solidFill>
              <a:srgbClr val="6B66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"/>
          <p:cNvSpPr/>
          <p:nvPr/>
        </p:nvSpPr>
        <p:spPr>
          <a:xfrm rot="-9974543">
            <a:off x="3754045" y="3127946"/>
            <a:ext cx="437808" cy="36725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25400">
            <a:solidFill>
              <a:srgbClr val="6B66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 El contenido generado por IA puede ser incorrecto." id="57" name="Google Shape;5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285" y="975167"/>
            <a:ext cx="8909429" cy="465517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/>
          <p:nvPr>
            <p:ph type="title"/>
          </p:nvPr>
        </p:nvSpPr>
        <p:spPr>
          <a:xfrm>
            <a:off x="457200" y="20009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E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Where's health in the MFF?</a:t>
            </a:r>
            <a:endParaRPr/>
          </a:p>
        </p:txBody>
      </p:sp>
      <p:sp>
        <p:nvSpPr>
          <p:cNvPr id="65" name="Google Shape;65;p5"/>
          <p:cNvSpPr txBox="1"/>
          <p:nvPr>
            <p:ph idx="1" type="body"/>
          </p:nvPr>
        </p:nvSpPr>
        <p:spPr>
          <a:xfrm>
            <a:off x="394145" y="1139980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2400"/>
              <a:t>Health is integrated through several programs and instruments: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-ES"/>
              <a:t>European Competitiveness Fund </a:t>
            </a:r>
            <a:r>
              <a:rPr lang="es-ES" sz="2400"/>
              <a:t>– window Health, Biotech &amp; Bioeconomy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-ES"/>
              <a:t>Horizon Europe </a:t>
            </a: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(health research and innovation)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-ES"/>
              <a:t>UCPM + Health Emergency </a:t>
            </a:r>
            <a:r>
              <a:rPr lang="es-ES" sz="2400"/>
              <a:t>Preparedness and Response (HER)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-ES"/>
              <a:t>National and Regional Partnership Plans </a:t>
            </a:r>
            <a:r>
              <a:rPr lang="es-ES" sz="2400"/>
              <a:t>(ERDF, ESF+)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-ES"/>
              <a:t>Global Europe </a:t>
            </a:r>
            <a:r>
              <a:rPr lang="es-ES" sz="2400"/>
              <a:t>(global health and health systems)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2400"/>
              <a:t>There is </a:t>
            </a:r>
            <a:r>
              <a:rPr lang="es-ES" u="sng"/>
              <a:t>no single health programme.</a:t>
            </a:r>
            <a:endParaRPr/>
          </a:p>
        </p:txBody>
      </p:sp>
      <p:pic>
        <p:nvPicPr>
          <p:cNvPr id="66" name="Google Shape;6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6318" y="5118651"/>
            <a:ext cx="2112066" cy="1182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/>
          <p:nvPr>
            <p:ph type="title"/>
          </p:nvPr>
        </p:nvSpPr>
        <p:spPr>
          <a:xfrm>
            <a:off x="480210" y="375313"/>
            <a:ext cx="8520600" cy="7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E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European Competitiveness Fund </a:t>
            </a:r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7898632" y="5395600"/>
            <a:ext cx="1102178" cy="3697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6"/>
          <p:cNvSpPr txBox="1"/>
          <p:nvPr>
            <p:ph idx="12" type="sldNum"/>
          </p:nvPr>
        </p:nvSpPr>
        <p:spPr>
          <a:xfrm>
            <a:off x="282141" y="628207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75" name="Google Shape;7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460" y="1356791"/>
            <a:ext cx="8115059" cy="392724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6"/>
          <p:cNvSpPr/>
          <p:nvPr/>
        </p:nvSpPr>
        <p:spPr>
          <a:xfrm rot="-8344133">
            <a:off x="4954249" y="5199207"/>
            <a:ext cx="906904" cy="40313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25400">
            <a:solidFill>
              <a:srgbClr val="6B66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/>
          <p:nvPr>
            <p:ph type="title"/>
          </p:nvPr>
        </p:nvSpPr>
        <p:spPr>
          <a:xfrm>
            <a:off x="311700" y="221852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E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Innovation and competitiveness: ECF</a:t>
            </a:r>
            <a:endParaRPr/>
          </a:p>
        </p:txBody>
      </p:sp>
      <p:sp>
        <p:nvSpPr>
          <p:cNvPr id="83" name="Google Shape;83;p7"/>
          <p:cNvSpPr txBox="1"/>
          <p:nvPr>
            <p:ph idx="1" type="body"/>
          </p:nvPr>
        </p:nvSpPr>
        <p:spPr>
          <a:xfrm>
            <a:off x="251739" y="985452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Health shares </a:t>
            </a:r>
            <a:r>
              <a:rPr b="1" lang="es-ES"/>
              <a:t>"window"</a:t>
            </a:r>
            <a:r>
              <a:rPr lang="es-ES"/>
              <a:t>with Biotech &amp; Bioeconomy and Agriculture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s-ES"/>
              <a:t>Pillar 2 of Horizon Europe </a:t>
            </a:r>
            <a:r>
              <a:rPr lang="es-ES"/>
              <a:t>aligns with this window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This would set objectives and initiatives along the entire value chain (from basic research to product or service development)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Proposes a joint Research/Competitiveness programme with common operating rules. 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</p:txBody>
      </p:sp>
      <p:grpSp>
        <p:nvGrpSpPr>
          <p:cNvPr id="84" name="Google Shape;84;p7"/>
          <p:cNvGrpSpPr/>
          <p:nvPr/>
        </p:nvGrpSpPr>
        <p:grpSpPr>
          <a:xfrm>
            <a:off x="2988043" y="5176075"/>
            <a:ext cx="5677082" cy="1590967"/>
            <a:chOff x="2474573" y="3794406"/>
            <a:chExt cx="6194983" cy="1785998"/>
          </a:xfrm>
        </p:grpSpPr>
        <p:pic>
          <p:nvPicPr>
            <p:cNvPr descr="Imagen que contiene Texto  El contenido generado por IA puede ser incorrecto." id="85" name="Google Shape;85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74580" y="4785005"/>
              <a:ext cx="6194973" cy="79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exto  El contenido generado por IA puede ser incorrecto." id="86" name="Google Shape;86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4573" y="3794406"/>
              <a:ext cx="6194983" cy="9905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E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Horizon Europe 2028–2034</a:t>
            </a:r>
            <a:endParaRPr/>
          </a:p>
        </p:txBody>
      </p:sp>
      <p:sp>
        <p:nvSpPr>
          <p:cNvPr id="93" name="Google Shape;93;p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Interfaz de usuario gráfica, Aplicación  El contenido generado por IA puede ser incorrecto." id="94" name="Google Shape;9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04970"/>
            <a:ext cx="9077391" cy="5467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a  El contenido generado por IA puede ser incorrecto." id="100" name="Google Shape;10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336" y="1465194"/>
            <a:ext cx="6174753" cy="4692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9"/>
          <p:cNvSpPr txBox="1"/>
          <p:nvPr>
            <p:ph idx="1" type="body"/>
          </p:nvPr>
        </p:nvSpPr>
        <p:spPr>
          <a:xfrm>
            <a:off x="5205990" y="1939589"/>
            <a:ext cx="3585743" cy="44882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Budget ≈ €10.7 billion (No ringfencing devoted to health)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Common Programme &amp; Committee</a:t>
            </a:r>
            <a:endParaRPr/>
          </a:p>
        </p:txBody>
      </p:sp>
      <p:sp>
        <p:nvSpPr>
          <p:cNvPr id="102" name="Google Shape;102;p9"/>
          <p:cNvSpPr txBox="1"/>
          <p:nvPr>
            <p:ph type="title"/>
          </p:nvPr>
        </p:nvSpPr>
        <p:spPr>
          <a:xfrm>
            <a:off x="463758" y="204788"/>
            <a:ext cx="7886700" cy="7826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E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UCPM-HER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World After Coronavirus by Slidesgo">
  <a:themeElements>
    <a:clrScheme name="Simple Light">
      <a:dk1>
        <a:srgbClr val="040404"/>
      </a:dk1>
      <a:lt1>
        <a:srgbClr val="FFFFFF"/>
      </a:lt1>
      <a:dk2>
        <a:srgbClr val="F3F3F3"/>
      </a:dk2>
      <a:lt2>
        <a:srgbClr val="666666"/>
      </a:lt2>
      <a:accent1>
        <a:srgbClr val="FFF2CC"/>
      </a:accent1>
      <a:accent2>
        <a:srgbClr val="FFE599"/>
      </a:accent2>
      <a:accent3>
        <a:srgbClr val="FFD966"/>
      </a:accent3>
      <a:accent4>
        <a:srgbClr val="F1C232"/>
      </a:accent4>
      <a:accent5>
        <a:srgbClr val="BF9000"/>
      </a:accent5>
      <a:accent6>
        <a:srgbClr val="7F6000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  <dc:creator>TEROL GARCIA, Enrique</dc:creator>
</cp:coreProperties>
</file>