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Montserrat"/>
      <p:bold r:id="rId14"/>
      <p:boldItalic r:id="rId15"/>
    </p:embeddedFont>
    <p:embeddedFont>
      <p:font typeface="Montserrat ExtraBold"/>
      <p:bold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8" roundtripDataSignature="AMtx7mhSZhwHVgAxNUA6+ubN2zYcGr4V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ExtraBold-boldItalic.fntdata"/><Relationship Id="rId16" Type="http://schemas.openxmlformats.org/officeDocument/2006/relationships/font" Target="fonts/MontserratExtra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6.jpg"/><Relationship Id="rId4" Type="http://schemas.openxmlformats.org/officeDocument/2006/relationships/image" Target="../media/image1.png"/><Relationship Id="rId5" Type="http://schemas.openxmlformats.org/officeDocument/2006/relationships/image" Target="../media/image8.jpg"/><Relationship Id="rId6" Type="http://schemas.openxmlformats.org/officeDocument/2006/relationships/image" Target="../media/image32.png"/><Relationship Id="rId7" Type="http://schemas.openxmlformats.org/officeDocument/2006/relationships/image" Target="../media/image7.jpg"/><Relationship Id="rId8" Type="http://schemas.openxmlformats.org/officeDocument/2006/relationships/image" Target="../media/image10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6.jpg"/><Relationship Id="rId4" Type="http://schemas.openxmlformats.org/officeDocument/2006/relationships/image" Target="../media/image1.png"/><Relationship Id="rId5" Type="http://schemas.openxmlformats.org/officeDocument/2006/relationships/image" Target="../media/image8.jpg"/><Relationship Id="rId6" Type="http://schemas.openxmlformats.org/officeDocument/2006/relationships/image" Target="../media/image32.png"/><Relationship Id="rId7" Type="http://schemas.openxmlformats.org/officeDocument/2006/relationships/image" Target="../media/image7.jpg"/><Relationship Id="rId8" Type="http://schemas.openxmlformats.org/officeDocument/2006/relationships/image" Target="../media/image10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jpg"/><Relationship Id="rId4" Type="http://schemas.openxmlformats.org/officeDocument/2006/relationships/image" Target="../media/image1.png"/><Relationship Id="rId5" Type="http://schemas.openxmlformats.org/officeDocument/2006/relationships/image" Target="../media/image8.jpg"/><Relationship Id="rId6" Type="http://schemas.openxmlformats.org/officeDocument/2006/relationships/image" Target="../media/image32.png"/><Relationship Id="rId7" Type="http://schemas.openxmlformats.org/officeDocument/2006/relationships/image" Target="../media/image7.jpg"/><Relationship Id="rId8" Type="http://schemas.openxmlformats.org/officeDocument/2006/relationships/image" Target="../media/image10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6.jpg"/><Relationship Id="rId4" Type="http://schemas.openxmlformats.org/officeDocument/2006/relationships/image" Target="../media/image27.png"/><Relationship Id="rId5" Type="http://schemas.openxmlformats.org/officeDocument/2006/relationships/image" Target="../media/image8.jpg"/><Relationship Id="rId6" Type="http://schemas.openxmlformats.org/officeDocument/2006/relationships/image" Target="../media/image32.png"/><Relationship Id="rId7" Type="http://schemas.openxmlformats.org/officeDocument/2006/relationships/image" Target="../media/image26.jpg"/><Relationship Id="rId8" Type="http://schemas.openxmlformats.org/officeDocument/2006/relationships/image" Target="../media/image10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10"/>
          <p:cNvSpPr txBox="1"/>
          <p:nvPr/>
        </p:nvSpPr>
        <p:spPr>
          <a:xfrm>
            <a:off x="4572000" y="11313336"/>
            <a:ext cx="11311173" cy="1771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69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0"/>
          <p:cNvSpPr/>
          <p:nvPr/>
        </p:nvSpPr>
        <p:spPr>
          <a:xfrm>
            <a:off x="12626174" y="0"/>
            <a:ext cx="5661826" cy="3806833"/>
          </a:xfrm>
          <a:custGeom>
            <a:rect b="b" l="l" r="r" t="t"/>
            <a:pathLst>
              <a:path extrusionOk="0" h="1297940" w="1930400">
                <a:moveTo>
                  <a:pt x="0" y="0"/>
                </a:moveTo>
                <a:lnTo>
                  <a:pt x="965200" y="1297940"/>
                </a:lnTo>
                <a:lnTo>
                  <a:pt x="19304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urple and blue triangle&#10;&#10;AI-generated content may be incorrect." id="21" name="Google Shape;2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" y="-41279"/>
            <a:ext cx="18285714" cy="102857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22;p10"/>
          <p:cNvGrpSpPr/>
          <p:nvPr/>
        </p:nvGrpSpPr>
        <p:grpSpPr>
          <a:xfrm>
            <a:off x="429491" y="9105900"/>
            <a:ext cx="13800998" cy="801569"/>
            <a:chOff x="253132" y="9093456"/>
            <a:chExt cx="13800998" cy="801569"/>
          </a:xfrm>
        </p:grpSpPr>
        <p:pic>
          <p:nvPicPr>
            <p:cNvPr descr="A yellow sign with black text&#10;&#10;AI-generated content may be incorrect." id="23" name="Google Shape;23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3132" y="9093456"/>
              <a:ext cx="2337668" cy="755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72029" y="9093456"/>
              <a:ext cx="1597033" cy="755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logo with a star and a wreath&#10;&#10;AI-generated content may be incorrect." id="25" name="Google Shape;25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732694" y="9162129"/>
              <a:ext cx="1761327" cy="671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blue logo on a black background&#10;&#10;AI-generated content may be incorrect." id="26" name="Google Shape;26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817098" y="9093456"/>
              <a:ext cx="1467178" cy="801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825753" y="9146964"/>
              <a:ext cx="1659613" cy="686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lue text on a white background&#10;&#10;AI-generated content may be incorrect." id="28" name="Google Shape;28;p1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560740" y="9162129"/>
              <a:ext cx="3493390" cy="7328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urple and white triangle&#10;&#10;AI-generated content may be incorrect." id="31" name="Google Shape;3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" y="643"/>
            <a:ext cx="18285714" cy="102857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11"/>
          <p:cNvGrpSpPr/>
          <p:nvPr/>
        </p:nvGrpSpPr>
        <p:grpSpPr>
          <a:xfrm>
            <a:off x="5029200" y="9193475"/>
            <a:ext cx="12982457" cy="801569"/>
            <a:chOff x="253132" y="9093456"/>
            <a:chExt cx="12982457" cy="801569"/>
          </a:xfrm>
        </p:grpSpPr>
        <p:pic>
          <p:nvPicPr>
            <p:cNvPr descr="A yellow sign with black text&#10;&#10;AI-generated content may be incorrect." id="33" name="Google Shape;33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3132" y="9093456"/>
              <a:ext cx="2337668" cy="755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08585" y="9093456"/>
              <a:ext cx="1597033" cy="755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logo with a star and a wreath&#10;&#10;AI-generated content may be incorrect." id="35" name="Google Shape;35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48205" y="9162129"/>
              <a:ext cx="1761327" cy="671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blue logo on a black background&#10;&#10;AI-generated content may be incorrect." id="36" name="Google Shape;36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82641" y="9093456"/>
              <a:ext cx="1467178" cy="801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17483" y="9162130"/>
              <a:ext cx="1659613" cy="686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lue text on a white background&#10;&#10;AI-generated content may be incorrect." id="38" name="Google Shape;38;p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742199" y="9162129"/>
              <a:ext cx="3493390" cy="7328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urple triangle with white background&#10;&#10;AI-generated content may be incorrect." id="43" name="Google Shape;4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" y="643"/>
            <a:ext cx="18285714" cy="102857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Google Shape;44;p12"/>
          <p:cNvGrpSpPr/>
          <p:nvPr/>
        </p:nvGrpSpPr>
        <p:grpSpPr>
          <a:xfrm>
            <a:off x="253132" y="9093456"/>
            <a:ext cx="12982457" cy="801569"/>
            <a:chOff x="253132" y="9093456"/>
            <a:chExt cx="12982457" cy="801569"/>
          </a:xfrm>
        </p:grpSpPr>
        <p:pic>
          <p:nvPicPr>
            <p:cNvPr descr="A yellow sign with black text&#10;&#10;AI-generated content may be incorrect." id="45" name="Google Shape;45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3132" y="9093456"/>
              <a:ext cx="2337668" cy="755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08585" y="9093456"/>
              <a:ext cx="1597033" cy="755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logo with a star and a wreath&#10;&#10;AI-generated content may be incorrect." id="47" name="Google Shape;47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48205" y="9162129"/>
              <a:ext cx="1761327" cy="671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blue logo on a black background&#10;&#10;AI-generated content may be incorrect." id="48" name="Google Shape;48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82641" y="9093456"/>
              <a:ext cx="1467178" cy="801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49;p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17483" y="9162130"/>
              <a:ext cx="1659613" cy="686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lue text on a white background&#10;&#10;AI-generated content may be incorrect." id="50" name="Google Shape;50;p1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742199" y="9162129"/>
              <a:ext cx="3493390" cy="7328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square with white border&#10;&#10;AI-generated content may be incorrect." id="52" name="Google Shape;5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" y="643"/>
            <a:ext cx="18285714" cy="102857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sign with black text&#10;&#10;AI-generated content may be incorrect." id="53" name="Google Shape;5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84596" y="9686869"/>
            <a:ext cx="1629994" cy="52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86415" y="9715277"/>
            <a:ext cx="1156911" cy="5470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a star and a wreath&#10;&#10;AI-generated content may be incorrect." id="55" name="Google Shape;5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38696" y="9686869"/>
            <a:ext cx="1437770" cy="5479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logo on a black background&#10;&#10;AI-generated content may be incorrect." id="56" name="Google Shape;56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338937" y="9646230"/>
            <a:ext cx="1228736" cy="6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971837" y="9715277"/>
            <a:ext cx="1292939" cy="5347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text on a white background&#10;&#10;AI-generated content may be incorrect." id="58" name="Google Shape;58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567673" y="9701072"/>
            <a:ext cx="2684548" cy="563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1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11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29.png"/><Relationship Id="rId9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2.png"/><Relationship Id="rId7" Type="http://schemas.openxmlformats.org/officeDocument/2006/relationships/image" Target="../media/image25.png"/><Relationship Id="rId8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/>
          <p:nvPr/>
        </p:nvSpPr>
        <p:spPr>
          <a:xfrm>
            <a:off x="1028700" y="2342689"/>
            <a:ext cx="7888561" cy="19659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81">
                <a:solidFill>
                  <a:srgbClr val="3F85A4"/>
                </a:solidFill>
                <a:latin typeface="Montserrat"/>
                <a:ea typeface="Montserrat"/>
                <a:cs typeface="Montserrat"/>
                <a:sym typeface="Montserrat"/>
              </a:rPr>
              <a:t>EU RESOURCES HUB FOR SUSTAINABLE INVESTING IN HEALTH</a:t>
            </a:r>
            <a:endParaRPr b="1" sz="5281">
              <a:solidFill>
                <a:srgbClr val="3F85A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028700" y="4308612"/>
            <a:ext cx="8115300" cy="20518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SLOVENIAN NATIONAL PROJECT SCOPE </a:t>
            </a:r>
            <a:br>
              <a:rPr b="1" lang="en-US" sz="400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sz="3800">
              <a:solidFill>
                <a:srgbClr val="31356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31356E"/>
                </a:solidFill>
                <a:latin typeface="Montserrat"/>
                <a:ea typeface="Montserrat"/>
                <a:cs typeface="Montserrat"/>
                <a:sym typeface="Montserrat"/>
              </a:rPr>
              <a:t>DUŠAN JOŠAR, MoH</a:t>
            </a:r>
            <a:endParaRPr b="1" sz="3800">
              <a:solidFill>
                <a:srgbClr val="31356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0" y="6537074"/>
            <a:ext cx="5206805" cy="1115689"/>
          </a:xfrm>
          <a:custGeom>
            <a:rect b="b" l="l" r="r" t="t"/>
            <a:pathLst>
              <a:path extrusionOk="0" h="1529611" w="11304181">
                <a:moveTo>
                  <a:pt x="0" y="0"/>
                </a:moveTo>
                <a:lnTo>
                  <a:pt x="11304181" y="0"/>
                </a:lnTo>
                <a:lnTo>
                  <a:pt x="11304181" y="1529611"/>
                </a:lnTo>
                <a:lnTo>
                  <a:pt x="0" y="1529611"/>
                </a:lnTo>
                <a:close/>
              </a:path>
            </a:pathLst>
          </a:custGeom>
          <a:solidFill>
            <a:srgbClr val="E634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228600" y="6633253"/>
            <a:ext cx="424722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ES-IT Cluster meeting &amp; Capacity Building Workshop,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29-30/01/2026 Madrid, Spain</a:t>
            </a:r>
            <a:endParaRPr/>
          </a:p>
        </p:txBody>
      </p:sp>
      <p:pic>
        <p:nvPicPr>
          <p:cNvPr descr="Logotipo, nombre de la empresa&#10;&#10;El contenido generado por IA puede ser incorrecto." id="100" name="Google Shape;100;p1"/>
          <p:cNvPicPr preferRelativeResize="0"/>
          <p:nvPr/>
        </p:nvPicPr>
        <p:blipFill rotWithShape="1">
          <a:blip r:embed="rId3">
            <a:alphaModFix/>
          </a:blip>
          <a:srcRect b="-1" l="6666" r="0" t="7767"/>
          <a:stretch/>
        </p:blipFill>
        <p:spPr>
          <a:xfrm>
            <a:off x="10058400" y="7648916"/>
            <a:ext cx="3200400" cy="1097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409147" y="1021053"/>
            <a:ext cx="7591854" cy="635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31356E"/>
              </a:buClr>
              <a:buSzPts val="3800"/>
              <a:buFont typeface="Montserrat"/>
              <a:buNone/>
            </a:pPr>
            <a:r>
              <a:rPr b="1" lang="en-US" sz="3800">
                <a:solidFill>
                  <a:srgbClr val="31356E"/>
                </a:solidFill>
                <a:latin typeface="Montserrat"/>
                <a:ea typeface="Montserrat"/>
                <a:cs typeface="Montserrat"/>
                <a:sym typeface="Montserrat"/>
              </a:rPr>
              <a:t>Main Area of the National Project and Policy Context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409147" y="2400300"/>
            <a:ext cx="10287001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Access to primary health care (PHC)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CONTEXT 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central role of PHC in Slovenian health care system 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large number of people not having a selected personal physician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difficulties when accessing their chosen personal physician, even if they have one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409147" y="5448300"/>
            <a:ext cx="10439401" cy="323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challenges in the governance of primary care</a:t>
            </a:r>
            <a:endParaRPr b="0" i="0" sz="2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challenges in ensuring the necessary human resources</a:t>
            </a:r>
            <a:endParaRPr b="0" i="0" sz="2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reorienting digitalization development so that the needs of clinicians and other carers are better considered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/>
        </p:nvSpPr>
        <p:spPr>
          <a:xfrm>
            <a:off x="8153400" y="1327388"/>
            <a:ext cx="8115300" cy="520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31356E"/>
                </a:solidFill>
                <a:latin typeface="Montserrat"/>
                <a:ea typeface="Montserrat"/>
                <a:cs typeface="Montserrat"/>
                <a:sym typeface="Montserrat"/>
              </a:rPr>
              <a:t>Project Overview 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5724940" y="1939705"/>
            <a:ext cx="899931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Improve access to primary care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mainly through organizational interventions</a:t>
            </a:r>
            <a:endParaRPr b="1"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5296494" y="4391440"/>
            <a:ext cx="2507892" cy="3599726"/>
          </a:xfrm>
          <a:prstGeom prst="rect">
            <a:avLst/>
          </a:prstGeom>
          <a:solidFill>
            <a:srgbClr val="2639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Centre for coordination and development of primary health care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4862" y="5780402"/>
            <a:ext cx="1791155" cy="179115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16" name="Google Shape;116;p3"/>
          <p:cNvSpPr/>
          <p:nvPr/>
        </p:nvSpPr>
        <p:spPr>
          <a:xfrm>
            <a:off x="8970652" y="4384237"/>
            <a:ext cx="2507892" cy="3599726"/>
          </a:xfrm>
          <a:prstGeom prst="rect">
            <a:avLst/>
          </a:prstGeom>
          <a:solidFill>
            <a:srgbClr val="9DC3D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call centre for primary health care</a:t>
            </a:r>
            <a:endParaRPr/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29020" y="5780402"/>
            <a:ext cx="1791155" cy="179115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18" name="Google Shape;118;p3"/>
          <p:cNvSpPr/>
          <p:nvPr/>
        </p:nvSpPr>
        <p:spPr>
          <a:xfrm>
            <a:off x="12644810" y="4384237"/>
            <a:ext cx="2507892" cy="3599726"/>
          </a:xfrm>
          <a:prstGeom prst="rect">
            <a:avLst/>
          </a:prstGeom>
          <a:solidFill>
            <a:srgbClr val="04517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Standardization of triage procedure in primary health care</a:t>
            </a:r>
            <a:endParaRPr/>
          </a:p>
        </p:txBody>
      </p:sp>
      <p:pic>
        <p:nvPicPr>
          <p:cNvPr id="119" name="Google Shape;11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003178" y="5780401"/>
            <a:ext cx="1791155" cy="179115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/>
        </p:nvSpPr>
        <p:spPr>
          <a:xfrm>
            <a:off x="7849174" y="1052159"/>
            <a:ext cx="8115300" cy="520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31356E"/>
                </a:solidFill>
                <a:latin typeface="Montserrat"/>
                <a:ea typeface="Montserrat"/>
                <a:cs typeface="Montserrat"/>
                <a:sym typeface="Montserrat"/>
              </a:rPr>
              <a:t>Project Overview 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5670470" y="1817655"/>
            <a:ext cx="899931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Structure of the project</a:t>
            </a:r>
            <a:endParaRPr b="1"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5786862" y="3470599"/>
            <a:ext cx="899931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access to primary care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mainly through organizational interventions</a:t>
            </a:r>
            <a:endParaRPr/>
          </a:p>
        </p:txBody>
      </p:sp>
      <p:sp>
        <p:nvSpPr>
          <p:cNvPr id="127" name="Google Shape;127;p4"/>
          <p:cNvSpPr/>
          <p:nvPr/>
        </p:nvSpPr>
        <p:spPr>
          <a:xfrm>
            <a:off x="5843426" y="4346439"/>
            <a:ext cx="2507892" cy="3599726"/>
          </a:xfrm>
          <a:prstGeom prst="rect">
            <a:avLst/>
          </a:prstGeom>
          <a:solidFill>
            <a:srgbClr val="2639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8865788" y="4333313"/>
            <a:ext cx="2507892" cy="3599726"/>
          </a:xfrm>
          <a:prstGeom prst="rect">
            <a:avLst/>
          </a:prstGeom>
          <a:solidFill>
            <a:srgbClr val="9DC3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11888150" y="4322630"/>
            <a:ext cx="2507892" cy="3606159"/>
          </a:xfrm>
          <a:prstGeom prst="rect">
            <a:avLst/>
          </a:prstGeom>
          <a:solidFill>
            <a:srgbClr val="04517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5594123" y="2718353"/>
            <a:ext cx="9549827" cy="5750992"/>
          </a:xfrm>
          <a:prstGeom prst="roundRect">
            <a:avLst>
              <a:gd fmla="val 8149" name="adj"/>
            </a:avLst>
          </a:prstGeom>
          <a:noFill/>
          <a:ln cap="flat" cmpd="sng" w="76200">
            <a:solidFill>
              <a:srgbClr val="D461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1" name="Google Shape;131;p4"/>
          <p:cNvGrpSpPr/>
          <p:nvPr/>
        </p:nvGrpSpPr>
        <p:grpSpPr>
          <a:xfrm>
            <a:off x="5594123" y="2966097"/>
            <a:ext cx="4386587" cy="849453"/>
            <a:chOff x="409146" y="1803879"/>
            <a:chExt cx="4386587" cy="849453"/>
          </a:xfrm>
        </p:grpSpPr>
        <p:sp>
          <p:nvSpPr>
            <p:cNvPr id="132" name="Google Shape;132;p4"/>
            <p:cNvSpPr/>
            <p:nvPr/>
          </p:nvSpPr>
          <p:spPr>
            <a:xfrm>
              <a:off x="837191" y="1803879"/>
              <a:ext cx="3958542" cy="509316"/>
            </a:xfrm>
            <a:prstGeom prst="rect">
              <a:avLst/>
            </a:prstGeom>
            <a:solidFill>
              <a:srgbClr val="D461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Project coordinator: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ministrstvoZaZdravje3 - Trepetlika" id="133" name="Google Shape;133;p4"/>
            <p:cNvPicPr preferRelativeResize="0"/>
            <p:nvPr/>
          </p:nvPicPr>
          <p:blipFill rotWithShape="1">
            <a:blip r:embed="rId3">
              <a:alphaModFix/>
            </a:blip>
            <a:srcRect b="24295" l="0" r="39412" t="0"/>
            <a:stretch/>
          </p:blipFill>
          <p:spPr>
            <a:xfrm>
              <a:off x="3045945" y="1903826"/>
              <a:ext cx="1734597" cy="299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4"/>
            <p:cNvSpPr/>
            <p:nvPr/>
          </p:nvSpPr>
          <p:spPr>
            <a:xfrm rot="5400000">
              <a:off x="449037" y="1782442"/>
              <a:ext cx="830999" cy="910781"/>
            </a:xfrm>
            <a:prstGeom prst="chord">
              <a:avLst>
                <a:gd fmla="val 237721" name="adj1"/>
                <a:gd fmla="val 10601987" name="adj2"/>
              </a:avLst>
            </a:prstGeom>
            <a:solidFill>
              <a:srgbClr val="D461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4"/>
          <p:cNvSpPr/>
          <p:nvPr/>
        </p:nvSpPr>
        <p:spPr>
          <a:xfrm>
            <a:off x="5637340" y="3475413"/>
            <a:ext cx="412173" cy="3801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2644" y="4443014"/>
            <a:ext cx="889455" cy="88945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37" name="Google Shape;13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04100" y="4443014"/>
            <a:ext cx="831268" cy="8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796828" y="4443014"/>
            <a:ext cx="699683" cy="69968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39" name="Google Shape;139;p4"/>
          <p:cNvSpPr txBox="1"/>
          <p:nvPr/>
        </p:nvSpPr>
        <p:spPr>
          <a:xfrm>
            <a:off x="5843426" y="5433277"/>
            <a:ext cx="20880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Good practices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Consultation with stakeholders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Scenarios/options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11912124" y="5332469"/>
            <a:ext cx="185238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Overview of triage guidelines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11912124" y="6052713"/>
            <a:ext cx="185238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Adoption of appropriate guidelines and related training programme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11906824" y="7373277"/>
            <a:ext cx="218448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Nat’l implementation of training programme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5875316" y="6593289"/>
            <a:ext cx="185238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Groundwork for the centre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8852344" y="5454028"/>
            <a:ext cx="185238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practices</a:t>
            </a:r>
            <a:endParaRPr/>
          </a:p>
        </p:txBody>
      </p:sp>
      <p:sp>
        <p:nvSpPr>
          <p:cNvPr id="145" name="Google Shape;145;p4"/>
          <p:cNvSpPr txBox="1"/>
          <p:nvPr/>
        </p:nvSpPr>
        <p:spPr>
          <a:xfrm>
            <a:off x="8852343" y="5750622"/>
            <a:ext cx="228789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Pilot implementation of nat’l call centre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8865788" y="6393392"/>
            <a:ext cx="212708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Outline of requirements for nat’l call centre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8841862" y="7296887"/>
            <a:ext cx="23233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Establishment of new nat’l call centre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843426" y="7938842"/>
            <a:ext cx="8552616" cy="342198"/>
          </a:xfrm>
          <a:prstGeom prst="rect">
            <a:avLst/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in identification of EU funds for these activities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 txBox="1"/>
          <p:nvPr/>
        </p:nvSpPr>
        <p:spPr>
          <a:xfrm>
            <a:off x="955099" y="868013"/>
            <a:ext cx="10687175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strike="noStrike">
                <a:solidFill>
                  <a:srgbClr val="3E819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The role of Technical Support Instrument</a:t>
            </a:r>
            <a:endParaRPr b="1" sz="3600">
              <a:solidFill>
                <a:srgbClr val="31356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955099" y="1649348"/>
            <a:ext cx="6858000" cy="635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Potential EU funds to be targeted</a:t>
            </a:r>
            <a:endParaRPr/>
          </a:p>
        </p:txBody>
      </p:sp>
      <p:sp>
        <p:nvSpPr>
          <p:cNvPr id="155" name="Google Shape;155;p5"/>
          <p:cNvSpPr txBox="1"/>
          <p:nvPr/>
        </p:nvSpPr>
        <p:spPr>
          <a:xfrm>
            <a:off x="2438013" y="2965080"/>
            <a:ext cx="899931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Improve access to primary care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mainly through organizational interventions</a:t>
            </a:r>
            <a:endParaRPr/>
          </a:p>
        </p:txBody>
      </p:sp>
      <p:sp>
        <p:nvSpPr>
          <p:cNvPr id="156" name="Google Shape;156;p5"/>
          <p:cNvSpPr/>
          <p:nvPr/>
        </p:nvSpPr>
        <p:spPr>
          <a:xfrm>
            <a:off x="2438013" y="4252821"/>
            <a:ext cx="2507892" cy="3599726"/>
          </a:xfrm>
          <a:prstGeom prst="rect">
            <a:avLst/>
          </a:prstGeom>
          <a:solidFill>
            <a:srgbClr val="2639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5476501" y="4227162"/>
            <a:ext cx="2507892" cy="3599726"/>
          </a:xfrm>
          <a:prstGeom prst="rect">
            <a:avLst/>
          </a:prstGeom>
          <a:solidFill>
            <a:srgbClr val="9DC3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8482737" y="4229012"/>
            <a:ext cx="2507892" cy="3606159"/>
          </a:xfrm>
          <a:prstGeom prst="rect">
            <a:avLst/>
          </a:prstGeom>
          <a:solidFill>
            <a:srgbClr val="04517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9423812" y="3038067"/>
            <a:ext cx="412173" cy="3801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7231" y="4349396"/>
            <a:ext cx="889455" cy="88945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61" name="Google Shape;16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8687" y="4349396"/>
            <a:ext cx="831268" cy="8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91415" y="4349396"/>
            <a:ext cx="699683" cy="69968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63" name="Google Shape;163;p5"/>
          <p:cNvSpPr txBox="1"/>
          <p:nvPr/>
        </p:nvSpPr>
        <p:spPr>
          <a:xfrm>
            <a:off x="2618310" y="5514298"/>
            <a:ext cx="218229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Technical support instrument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Twinning project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Taiex,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EU4Health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Cohesion funds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8810492" y="5516338"/>
            <a:ext cx="18523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Erasmus+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InvestEU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5743495" y="5514298"/>
            <a:ext cx="1973904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CEF Digital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Europe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EU4Health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 Europe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Cohesion funds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 txBox="1"/>
          <p:nvPr/>
        </p:nvSpPr>
        <p:spPr>
          <a:xfrm>
            <a:off x="483591" y="1366843"/>
            <a:ext cx="8115300" cy="520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31356E"/>
                </a:solidFill>
                <a:latin typeface="Montserrat"/>
                <a:ea typeface="Montserrat"/>
                <a:cs typeface="Montserrat"/>
                <a:sym typeface="Montserrat"/>
              </a:rPr>
              <a:t>DELIVERABLES</a:t>
            </a:r>
            <a:endParaRPr b="1" sz="3800">
              <a:solidFill>
                <a:srgbClr val="31356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670341" y="2300273"/>
            <a:ext cx="9358219" cy="75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None/>
            </a:pPr>
            <a:r>
              <a:rPr b="1" i="0" lang="en-US" sz="2800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Telephone Triage and Advice Service</a:t>
            </a:r>
            <a:endParaRPr b="1" i="0" sz="2800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7164" y="2543043"/>
            <a:ext cx="1157195" cy="115719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73" name="Google Shape;17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5400" y="5005214"/>
            <a:ext cx="1247032" cy="1247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2334" y="3494741"/>
            <a:ext cx="1264689" cy="179328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5" name="Google Shape;17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16058" y="3026159"/>
            <a:ext cx="1347853" cy="164828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6" name="Google Shape;176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08308" y="6649400"/>
            <a:ext cx="1368482" cy="1755795"/>
          </a:xfrm>
          <a:prstGeom prst="rect">
            <a:avLst/>
          </a:prstGeom>
          <a:noFill/>
          <a:ln cap="flat" cmpd="sng" w="28575">
            <a:solidFill>
              <a:srgbClr val="36609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7" name="Google Shape;177;p6"/>
          <p:cNvPicPr preferRelativeResize="0"/>
          <p:nvPr/>
        </p:nvPicPr>
        <p:blipFill rotWithShape="1">
          <a:blip r:embed="rId8">
            <a:alphaModFix/>
          </a:blip>
          <a:srcRect b="9149" l="7595" r="81690" t="19036"/>
          <a:stretch/>
        </p:blipFill>
        <p:spPr>
          <a:xfrm>
            <a:off x="3347778" y="6882651"/>
            <a:ext cx="1300422" cy="183417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78" name="Google Shape;178;p6"/>
          <p:cNvCxnSpPr/>
          <p:nvPr/>
        </p:nvCxnSpPr>
        <p:spPr>
          <a:xfrm>
            <a:off x="3515284" y="4840103"/>
            <a:ext cx="1347853" cy="529839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79" name="Google Shape;179;p6"/>
          <p:cNvCxnSpPr/>
          <p:nvPr/>
        </p:nvCxnSpPr>
        <p:spPr>
          <a:xfrm>
            <a:off x="2777536" y="5283870"/>
            <a:ext cx="1965960" cy="272588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80" name="Google Shape;180;p6"/>
          <p:cNvCxnSpPr/>
          <p:nvPr/>
        </p:nvCxnSpPr>
        <p:spPr>
          <a:xfrm flipH="1" rot="10800000">
            <a:off x="2290233" y="5727637"/>
            <a:ext cx="2453263" cy="224923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81" name="Google Shape;181;p6"/>
          <p:cNvCxnSpPr/>
          <p:nvPr/>
        </p:nvCxnSpPr>
        <p:spPr>
          <a:xfrm flipH="1" rot="10800000">
            <a:off x="2846329" y="5885186"/>
            <a:ext cx="1897167" cy="464596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82" name="Google Shape;182;p6"/>
          <p:cNvCxnSpPr/>
          <p:nvPr/>
        </p:nvCxnSpPr>
        <p:spPr>
          <a:xfrm flipH="1" rot="10800000">
            <a:off x="4129390" y="6052687"/>
            <a:ext cx="614106" cy="592565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83" name="Google Shape;183;p6"/>
          <p:cNvSpPr txBox="1"/>
          <p:nvPr/>
        </p:nvSpPr>
        <p:spPr>
          <a:xfrm>
            <a:off x="7286711" y="5011296"/>
            <a:ext cx="2207886" cy="1938992"/>
          </a:xfrm>
          <a:prstGeom prst="rect">
            <a:avLst/>
          </a:prstGeom>
          <a:noFill/>
          <a:ln cap="flat" cmpd="sng" w="28575">
            <a:solidFill>
              <a:srgbClr val="36609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Adoption of solutions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Secure funding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Implementation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of personnel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3950" y="5346083"/>
            <a:ext cx="1324717" cy="187839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 txBox="1"/>
          <p:nvPr/>
        </p:nvSpPr>
        <p:spPr>
          <a:xfrm>
            <a:off x="5086350" y="5143500"/>
            <a:ext cx="8115300" cy="520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THANK YOU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/>
          <p:nvPr/>
        </p:nvSpPr>
        <p:spPr>
          <a:xfrm>
            <a:off x="0" y="0"/>
            <a:ext cx="18288000" cy="11430000"/>
          </a:xfrm>
          <a:custGeom>
            <a:rect b="b" l="l" r="r" t="t"/>
            <a:pathLst>
              <a:path extrusionOk="0" h="11430000" w="18288000">
                <a:moveTo>
                  <a:pt x="0" y="0"/>
                </a:moveTo>
                <a:lnTo>
                  <a:pt x="18288000" y="0"/>
                </a:lnTo>
                <a:lnTo>
                  <a:pt x="18288000" y="11430000"/>
                </a:lnTo>
                <a:lnTo>
                  <a:pt x="0" y="114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SROUR, Ramy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0x010100E1EB1A849740DB45B2C470181A9A13F0</vt:lpwstr>
  </property>
  <property fmtid="{D5CDD505-2E9C-101B-9397-08002B2CF9AE}" pid="3" name="MediaServiceImageTags">
    <vt:lpwstr/>
  </property>
</Properties>
</file>