
<file path=[Content_Types].xml><?xml version="1.0" encoding="utf-8"?>
<Types xmlns="http://schemas.openxmlformats.org/package/2006/content-types">
  <Default Extension="fntdata" ContentType="application/x-fontdata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26"/>
  </p:notesMasterIdLst>
  <p:sldIdLst>
    <p:sldId id="266" r:id="rId5"/>
    <p:sldId id="274" r:id="rId6"/>
    <p:sldId id="276" r:id="rId7"/>
    <p:sldId id="275" r:id="rId8"/>
    <p:sldId id="256" r:id="rId9"/>
    <p:sldId id="257" r:id="rId10"/>
    <p:sldId id="258" r:id="rId11"/>
    <p:sldId id="259" r:id="rId12"/>
    <p:sldId id="260" r:id="rId13"/>
    <p:sldId id="267" r:id="rId14"/>
    <p:sldId id="268" r:id="rId15"/>
    <p:sldId id="263" r:id="rId16"/>
    <p:sldId id="269" r:id="rId17"/>
    <p:sldId id="265" r:id="rId18"/>
    <p:sldId id="270" r:id="rId19"/>
    <p:sldId id="271" r:id="rId20"/>
    <p:sldId id="272" r:id="rId21"/>
    <p:sldId id="273" r:id="rId22"/>
    <p:sldId id="264" r:id="rId23"/>
    <p:sldId id="262" r:id="rId24"/>
    <p:sldId id="261" r:id="rId25"/>
  </p:sldIdLst>
  <p:sldSz cx="18288000" cy="10287000"/>
  <p:notesSz cx="6858000" cy="9144000"/>
  <p:embeddedFontLst>
    <p:embeddedFont>
      <p:font typeface="Montserrat" panose="00000500000000000000" pitchFamily="2" charset="0"/>
      <p:regular r:id="rId27"/>
      <p:bold r:id="rId28"/>
      <p:italic r:id="rId29"/>
      <p:boldItalic r:id="rId30"/>
    </p:embeddedFont>
    <p:embeddedFont>
      <p:font typeface="Montserrat Extra-Bold Bold" panose="020B0604020202020204" charset="0"/>
      <p:regular r:id="rId31"/>
    </p:embeddedFont>
    <p:embeddedFont>
      <p:font typeface="Montserrat Semi-Bold" panose="020B0604020202020204" charset="0"/>
      <p:regular r:id="rId32"/>
    </p:embeddedFont>
    <p:embeddedFont>
      <p:font typeface="Montserrat Semi-Bold Bold" panose="020B0604020202020204" charset="0"/>
      <p:regular r:id="rId33"/>
    </p:embeddedFont>
    <p:embeddedFont>
      <p:font typeface="Roboto" panose="02000000000000000000" pitchFamily="2" charset="0"/>
      <p:regular r:id="rId34"/>
      <p:bold r:id="rId35"/>
      <p:italic r:id="rId36"/>
      <p:boldItalic r:id="rId3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54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5036" autoAdjust="0"/>
  </p:normalViewPr>
  <p:slideViewPr>
    <p:cSldViewPr>
      <p:cViewPr>
        <p:scale>
          <a:sx n="100" d="100"/>
          <a:sy n="100" d="100"/>
        </p:scale>
        <p:origin x="-2004" y="-16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2916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font" Target="fonts/font8.fntdata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3.fntdata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7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CBFC1F-B9B7-42D6-950B-D147B501D71E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C55D29-70D6-448E-8A07-1EDE9CAF9DE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394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fif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fif"/><Relationship Id="rId7" Type="http://schemas.openxmlformats.org/officeDocument/2006/relationships/image" Target="../media/image10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fif"/><Relationship Id="rId7" Type="http://schemas.openxmlformats.org/officeDocument/2006/relationships/image" Target="../media/image10.jpe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fif"/><Relationship Id="rId7" Type="http://schemas.openxmlformats.org/officeDocument/2006/relationships/image" Target="../media/image10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ECECF3"/>
          </a:solidFill>
          <a:ln/>
        </p:spPr>
        <p:txBody>
          <a:bodyPr/>
          <a:lstStyle/>
          <a:p>
            <a:endParaRPr lang="es-ES" sz="2250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  <p:txBody>
          <a:bodyPr/>
          <a:lstStyle/>
          <a:p>
            <a:endParaRPr lang="es-ES" sz="2250"/>
          </a:p>
        </p:txBody>
      </p:sp>
    </p:spTree>
    <p:extLst>
      <p:ext uri="{BB962C8B-B14F-4D97-AF65-F5344CB8AC3E}">
        <p14:creationId xmlns:p14="http://schemas.microsoft.com/office/powerpoint/2010/main" val="6406438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ECECF3"/>
          </a:solidFill>
          <a:ln/>
        </p:spPr>
        <p:txBody>
          <a:bodyPr/>
          <a:lstStyle/>
          <a:p>
            <a:endParaRPr lang="es-ES" sz="2250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  <p:txBody>
          <a:bodyPr/>
          <a:lstStyle/>
          <a:p>
            <a:endParaRPr lang="es-ES" sz="2250"/>
          </a:p>
        </p:txBody>
      </p:sp>
    </p:spTree>
    <p:extLst>
      <p:ext uri="{BB962C8B-B14F-4D97-AF65-F5344CB8AC3E}">
        <p14:creationId xmlns:p14="http://schemas.microsoft.com/office/powerpoint/2010/main" val="23091343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ECECF3"/>
          </a:solidFill>
          <a:ln/>
        </p:spPr>
        <p:txBody>
          <a:bodyPr/>
          <a:lstStyle/>
          <a:p>
            <a:endParaRPr lang="es-ES" sz="2250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  <p:txBody>
          <a:bodyPr/>
          <a:lstStyle/>
          <a:p>
            <a:endParaRPr lang="es-ES" sz="2250"/>
          </a:p>
        </p:txBody>
      </p:sp>
    </p:spTree>
    <p:extLst>
      <p:ext uri="{BB962C8B-B14F-4D97-AF65-F5344CB8AC3E}">
        <p14:creationId xmlns:p14="http://schemas.microsoft.com/office/powerpoint/2010/main" val="27903917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ECECF3"/>
          </a:solidFill>
          <a:ln/>
        </p:spPr>
        <p:txBody>
          <a:bodyPr/>
          <a:lstStyle/>
          <a:p>
            <a:endParaRPr lang="es-ES" sz="2250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  <p:txBody>
          <a:bodyPr/>
          <a:lstStyle/>
          <a:p>
            <a:endParaRPr lang="es-ES" sz="2250"/>
          </a:p>
        </p:txBody>
      </p:sp>
    </p:spTree>
    <p:extLst>
      <p:ext uri="{BB962C8B-B14F-4D97-AF65-F5344CB8AC3E}">
        <p14:creationId xmlns:p14="http://schemas.microsoft.com/office/powerpoint/2010/main" val="32502666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ECECF3"/>
          </a:solidFill>
          <a:ln/>
        </p:spPr>
        <p:txBody>
          <a:bodyPr/>
          <a:lstStyle/>
          <a:p>
            <a:endParaRPr lang="es-ES" sz="2250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  <p:txBody>
          <a:bodyPr/>
          <a:lstStyle/>
          <a:p>
            <a:endParaRPr lang="es-ES" sz="2250"/>
          </a:p>
        </p:txBody>
      </p:sp>
    </p:spTree>
    <p:extLst>
      <p:ext uri="{BB962C8B-B14F-4D97-AF65-F5344CB8AC3E}">
        <p14:creationId xmlns:p14="http://schemas.microsoft.com/office/powerpoint/2010/main" val="38675094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ECECF3"/>
          </a:solidFill>
          <a:ln/>
        </p:spPr>
        <p:txBody>
          <a:bodyPr/>
          <a:lstStyle/>
          <a:p>
            <a:endParaRPr lang="es-ES" sz="2250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  <p:txBody>
          <a:bodyPr/>
          <a:lstStyle/>
          <a:p>
            <a:endParaRPr lang="es-ES" sz="2250"/>
          </a:p>
        </p:txBody>
      </p:sp>
    </p:spTree>
    <p:extLst>
      <p:ext uri="{BB962C8B-B14F-4D97-AF65-F5344CB8AC3E}">
        <p14:creationId xmlns:p14="http://schemas.microsoft.com/office/powerpoint/2010/main" val="15714069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ECECF3"/>
          </a:solidFill>
          <a:ln/>
        </p:spPr>
        <p:txBody>
          <a:bodyPr/>
          <a:lstStyle/>
          <a:p>
            <a:endParaRPr lang="es-ES" sz="2250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  <p:txBody>
          <a:bodyPr/>
          <a:lstStyle/>
          <a:p>
            <a:endParaRPr lang="es-ES" sz="2250"/>
          </a:p>
        </p:txBody>
      </p:sp>
    </p:spTree>
    <p:extLst>
      <p:ext uri="{BB962C8B-B14F-4D97-AF65-F5344CB8AC3E}">
        <p14:creationId xmlns:p14="http://schemas.microsoft.com/office/powerpoint/2010/main" val="38901440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ECECF3"/>
          </a:solidFill>
          <a:ln/>
        </p:spPr>
        <p:txBody>
          <a:bodyPr/>
          <a:lstStyle/>
          <a:p>
            <a:endParaRPr lang="es-ES" sz="2250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  <p:txBody>
          <a:bodyPr/>
          <a:lstStyle/>
          <a:p>
            <a:endParaRPr lang="es-ES" sz="2250"/>
          </a:p>
        </p:txBody>
      </p:sp>
    </p:spTree>
    <p:extLst>
      <p:ext uri="{BB962C8B-B14F-4D97-AF65-F5344CB8AC3E}">
        <p14:creationId xmlns:p14="http://schemas.microsoft.com/office/powerpoint/2010/main" val="22536920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ECECF3"/>
          </a:solidFill>
          <a:ln/>
        </p:spPr>
        <p:txBody>
          <a:bodyPr/>
          <a:lstStyle/>
          <a:p>
            <a:endParaRPr lang="es-ES" sz="2250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  <p:txBody>
          <a:bodyPr/>
          <a:lstStyle/>
          <a:p>
            <a:endParaRPr lang="es-ES" sz="2250"/>
          </a:p>
        </p:txBody>
      </p:sp>
    </p:spTree>
    <p:extLst>
      <p:ext uri="{BB962C8B-B14F-4D97-AF65-F5344CB8AC3E}">
        <p14:creationId xmlns:p14="http://schemas.microsoft.com/office/powerpoint/2010/main" val="1943568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ECECF3"/>
          </a:solidFill>
          <a:ln/>
        </p:spPr>
        <p:txBody>
          <a:bodyPr/>
          <a:lstStyle/>
          <a:p>
            <a:endParaRPr lang="es-ES" sz="2250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  <p:txBody>
          <a:bodyPr/>
          <a:lstStyle/>
          <a:p>
            <a:endParaRPr lang="es-ES" sz="2250"/>
          </a:p>
        </p:txBody>
      </p:sp>
    </p:spTree>
    <p:extLst>
      <p:ext uri="{BB962C8B-B14F-4D97-AF65-F5344CB8AC3E}">
        <p14:creationId xmlns:p14="http://schemas.microsoft.com/office/powerpoint/2010/main" val="6363412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ECECF3"/>
          </a:solidFill>
          <a:ln/>
        </p:spPr>
        <p:txBody>
          <a:bodyPr/>
          <a:lstStyle/>
          <a:p>
            <a:endParaRPr lang="es-ES" sz="2250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  <p:txBody>
          <a:bodyPr/>
          <a:lstStyle/>
          <a:p>
            <a:endParaRPr lang="es-ES" sz="2250"/>
          </a:p>
        </p:txBody>
      </p:sp>
    </p:spTree>
    <p:extLst>
      <p:ext uri="{BB962C8B-B14F-4D97-AF65-F5344CB8AC3E}">
        <p14:creationId xmlns:p14="http://schemas.microsoft.com/office/powerpoint/2010/main" val="33757358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ECECF3"/>
          </a:solidFill>
          <a:ln/>
        </p:spPr>
        <p:txBody>
          <a:bodyPr/>
          <a:lstStyle/>
          <a:p>
            <a:endParaRPr lang="es-ES" sz="2250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  <p:txBody>
          <a:bodyPr/>
          <a:lstStyle/>
          <a:p>
            <a:endParaRPr lang="es-ES" sz="2250"/>
          </a:p>
        </p:txBody>
      </p:sp>
    </p:spTree>
    <p:extLst>
      <p:ext uri="{BB962C8B-B14F-4D97-AF65-F5344CB8AC3E}">
        <p14:creationId xmlns:p14="http://schemas.microsoft.com/office/powerpoint/2010/main" val="15627896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ECECF3"/>
          </a:solidFill>
          <a:ln/>
        </p:spPr>
        <p:txBody>
          <a:bodyPr/>
          <a:lstStyle/>
          <a:p>
            <a:endParaRPr lang="es-ES" sz="2250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  <p:txBody>
          <a:bodyPr/>
          <a:lstStyle/>
          <a:p>
            <a:endParaRPr lang="es-ES" sz="2250"/>
          </a:p>
        </p:txBody>
      </p:sp>
    </p:spTree>
    <p:extLst>
      <p:ext uri="{BB962C8B-B14F-4D97-AF65-F5344CB8AC3E}">
        <p14:creationId xmlns:p14="http://schemas.microsoft.com/office/powerpoint/2010/main" val="7816658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ECECF3"/>
          </a:solidFill>
          <a:ln/>
        </p:spPr>
        <p:txBody>
          <a:bodyPr/>
          <a:lstStyle/>
          <a:p>
            <a:endParaRPr lang="es-ES" sz="2250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  <p:txBody>
          <a:bodyPr/>
          <a:lstStyle/>
          <a:p>
            <a:endParaRPr lang="es-ES" sz="2250"/>
          </a:p>
        </p:txBody>
      </p:sp>
    </p:spTree>
    <p:extLst>
      <p:ext uri="{BB962C8B-B14F-4D97-AF65-F5344CB8AC3E}">
        <p14:creationId xmlns:p14="http://schemas.microsoft.com/office/powerpoint/2010/main" val="3691618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ue square with white border&#10;&#10;AI-generated content may be incorrect.">
            <a:extLst>
              <a:ext uri="{FF2B5EF4-FFF2-40B4-BE49-F238E27FC236}">
                <a16:creationId xmlns:a16="http://schemas.microsoft.com/office/drawing/2014/main" id="{A90BE7BC-ED8C-AD3C-65D8-843A1D6C58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" y="643"/>
            <a:ext cx="18285714" cy="10285714"/>
          </a:xfrm>
          <a:prstGeom prst="rect">
            <a:avLst/>
          </a:prstGeom>
        </p:spPr>
      </p:pic>
      <p:pic>
        <p:nvPicPr>
          <p:cNvPr id="8" name="Picture 7" descr="A yellow sign with black text&#10;&#10;AI-generated content may be incorrect.">
            <a:extLst>
              <a:ext uri="{FF2B5EF4-FFF2-40B4-BE49-F238E27FC236}">
                <a16:creationId xmlns:a16="http://schemas.microsoft.com/office/drawing/2014/main" id="{C0D90B0D-9828-0344-7C8E-52A417A3789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84596" y="9686869"/>
            <a:ext cx="1629994" cy="526537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ED04E323-F680-8BFB-933C-01334EECAF6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6415" y="9715277"/>
            <a:ext cx="1156911" cy="547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A logo with a star and a wreath&#10;&#10;AI-generated content may be incorrect.">
            <a:extLst>
              <a:ext uri="{FF2B5EF4-FFF2-40B4-BE49-F238E27FC236}">
                <a16:creationId xmlns:a16="http://schemas.microsoft.com/office/drawing/2014/main" id="{3DEF7A0F-AA6D-E86B-9E78-D53105796B2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1438696" y="9686869"/>
            <a:ext cx="1437770" cy="547981"/>
          </a:xfrm>
          <a:prstGeom prst="rect">
            <a:avLst/>
          </a:prstGeom>
        </p:spPr>
      </p:pic>
      <p:pic>
        <p:nvPicPr>
          <p:cNvPr id="12" name="Picture 11" descr="A blue logo on a black background&#10;&#10;AI-generated content may be incorrect.">
            <a:extLst>
              <a:ext uri="{FF2B5EF4-FFF2-40B4-BE49-F238E27FC236}">
                <a16:creationId xmlns:a16="http://schemas.microsoft.com/office/drawing/2014/main" id="{D5FBCB26-7362-C12E-59E6-C730DACE5D6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4338937" y="9646230"/>
            <a:ext cx="1228736" cy="671300"/>
          </a:xfrm>
          <a:prstGeom prst="rect">
            <a:avLst/>
          </a:prstGeom>
        </p:spPr>
      </p:pic>
      <p:pic>
        <p:nvPicPr>
          <p:cNvPr id="13" name="Picture 5">
            <a:extLst>
              <a:ext uri="{FF2B5EF4-FFF2-40B4-BE49-F238E27FC236}">
                <a16:creationId xmlns:a16="http://schemas.microsoft.com/office/drawing/2014/main" id="{CF63DA20-3E17-6138-0910-63A1661CB6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1837" y="9715277"/>
            <a:ext cx="1292939" cy="534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Blue text on a white background&#10;&#10;AI-generated content may be incorrect.">
            <a:extLst>
              <a:ext uri="{FF2B5EF4-FFF2-40B4-BE49-F238E27FC236}">
                <a16:creationId xmlns:a16="http://schemas.microsoft.com/office/drawing/2014/main" id="{51B82940-2CA8-05AA-D689-981213DA8ADB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5567673" y="9701072"/>
            <a:ext cx="2684548" cy="56320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  <p:pic>
        <p:nvPicPr>
          <p:cNvPr id="11" name="Picture 10" descr="A purple triangle with white background&#10;&#10;AI-generated content may be incorrect.">
            <a:extLst>
              <a:ext uri="{FF2B5EF4-FFF2-40B4-BE49-F238E27FC236}">
                <a16:creationId xmlns:a16="http://schemas.microsoft.com/office/drawing/2014/main" id="{27A6C055-86AC-1BD9-7DA2-911A3FF6A0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" y="643"/>
            <a:ext cx="18285714" cy="10285714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05FD2F35-E5D9-9ADA-3267-D557B0B153B9}"/>
              </a:ext>
            </a:extLst>
          </p:cNvPr>
          <p:cNvGrpSpPr/>
          <p:nvPr userDrawn="1"/>
        </p:nvGrpSpPr>
        <p:grpSpPr>
          <a:xfrm>
            <a:off x="253132" y="9093456"/>
            <a:ext cx="12982457" cy="801569"/>
            <a:chOff x="253132" y="9093456"/>
            <a:chExt cx="12982457" cy="801569"/>
          </a:xfrm>
        </p:grpSpPr>
        <p:pic>
          <p:nvPicPr>
            <p:cNvPr id="12" name="Picture 11" descr="A yellow sign with black text&#10;&#10;AI-generated content may be incorrect.">
              <a:extLst>
                <a:ext uri="{FF2B5EF4-FFF2-40B4-BE49-F238E27FC236}">
                  <a16:creationId xmlns:a16="http://schemas.microsoft.com/office/drawing/2014/main" id="{A4B71A9E-A34B-B490-E133-B0B54B0FAB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253132" y="9093456"/>
              <a:ext cx="2337668" cy="755137"/>
            </a:xfrm>
            <a:prstGeom prst="rect">
              <a:avLst/>
            </a:prstGeom>
          </p:spPr>
        </p:pic>
        <p:pic>
          <p:nvPicPr>
            <p:cNvPr id="13" name="Picture 2">
              <a:extLst>
                <a:ext uri="{FF2B5EF4-FFF2-40B4-BE49-F238E27FC236}">
                  <a16:creationId xmlns:a16="http://schemas.microsoft.com/office/drawing/2014/main" id="{6897D1F6-FF4A-6249-3A7F-31A83F8A918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8585" y="9093456"/>
              <a:ext cx="1597033" cy="7551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3" descr="A logo with a star and a wreath&#10;&#10;AI-generated content may be incorrect.">
              <a:extLst>
                <a:ext uri="{FF2B5EF4-FFF2-40B4-BE49-F238E27FC236}">
                  <a16:creationId xmlns:a16="http://schemas.microsoft.com/office/drawing/2014/main" id="{D181C68A-AEC2-552C-984D-2D7AF60770C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4548205" y="9162129"/>
              <a:ext cx="1761327" cy="671299"/>
            </a:xfrm>
            <a:prstGeom prst="rect">
              <a:avLst/>
            </a:prstGeom>
          </p:spPr>
        </p:pic>
        <p:pic>
          <p:nvPicPr>
            <p:cNvPr id="15" name="Picture 14" descr="A blue logo on a black background&#10;&#10;AI-generated content may be incorrect.">
              <a:extLst>
                <a:ext uri="{FF2B5EF4-FFF2-40B4-BE49-F238E27FC236}">
                  <a16:creationId xmlns:a16="http://schemas.microsoft.com/office/drawing/2014/main" id="{08C35000-194B-8CA0-0564-D5BD1136631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8182641" y="9093456"/>
              <a:ext cx="1467178" cy="801569"/>
            </a:xfrm>
            <a:prstGeom prst="rect">
              <a:avLst/>
            </a:prstGeom>
          </p:spPr>
        </p:pic>
        <p:pic>
          <p:nvPicPr>
            <p:cNvPr id="16" name="Picture 5">
              <a:extLst>
                <a:ext uri="{FF2B5EF4-FFF2-40B4-BE49-F238E27FC236}">
                  <a16:creationId xmlns:a16="http://schemas.microsoft.com/office/drawing/2014/main" id="{DECD16C5-E334-D2FE-9F5F-F64D9380DA9F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17483" y="9162130"/>
              <a:ext cx="1659613" cy="6864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6" descr="Blue text on a white background&#10;&#10;AI-generated content may be incorrect.">
              <a:extLst>
                <a:ext uri="{FF2B5EF4-FFF2-40B4-BE49-F238E27FC236}">
                  <a16:creationId xmlns:a16="http://schemas.microsoft.com/office/drawing/2014/main" id="{FCC0EE58-7EB1-77EC-332A-EE957B7F7FF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9742199" y="9162129"/>
              <a:ext cx="3493390" cy="732896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7" name="Picture 6" descr="A purple and white triangle&#10;&#10;AI-generated content may be incorrect.">
            <a:extLst>
              <a:ext uri="{FF2B5EF4-FFF2-40B4-BE49-F238E27FC236}">
                <a16:creationId xmlns:a16="http://schemas.microsoft.com/office/drawing/2014/main" id="{3DD78B9E-3114-8A49-C256-C2C5D7BC7D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" y="643"/>
            <a:ext cx="18285714" cy="10285714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F744B216-67C6-90D9-5C12-B03073ECFA7B}"/>
              </a:ext>
            </a:extLst>
          </p:cNvPr>
          <p:cNvGrpSpPr/>
          <p:nvPr userDrawn="1"/>
        </p:nvGrpSpPr>
        <p:grpSpPr>
          <a:xfrm>
            <a:off x="5029200" y="9193475"/>
            <a:ext cx="12982457" cy="801569"/>
            <a:chOff x="253132" y="9093456"/>
            <a:chExt cx="12982457" cy="801569"/>
          </a:xfrm>
        </p:grpSpPr>
        <p:pic>
          <p:nvPicPr>
            <p:cNvPr id="9" name="Picture 8" descr="A yellow sign with black text&#10;&#10;AI-generated content may be incorrect.">
              <a:extLst>
                <a:ext uri="{FF2B5EF4-FFF2-40B4-BE49-F238E27FC236}">
                  <a16:creationId xmlns:a16="http://schemas.microsoft.com/office/drawing/2014/main" id="{AC820E99-1FF1-5F15-AF04-FB9D163C81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253132" y="9093456"/>
              <a:ext cx="2337668" cy="755137"/>
            </a:xfrm>
            <a:prstGeom prst="rect">
              <a:avLst/>
            </a:prstGeom>
          </p:spPr>
        </p:pic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id="{A7CD7264-2C68-7066-137B-C74CD533CCBA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8585" y="9093456"/>
              <a:ext cx="1597033" cy="7551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0" descr="A logo with a star and a wreath&#10;&#10;AI-generated content may be incorrect.">
              <a:extLst>
                <a:ext uri="{FF2B5EF4-FFF2-40B4-BE49-F238E27FC236}">
                  <a16:creationId xmlns:a16="http://schemas.microsoft.com/office/drawing/2014/main" id="{99A40787-F336-2AFB-8B7B-2718821112A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4548205" y="9162129"/>
              <a:ext cx="1761327" cy="671299"/>
            </a:xfrm>
            <a:prstGeom prst="rect">
              <a:avLst/>
            </a:prstGeom>
          </p:spPr>
        </p:pic>
        <p:pic>
          <p:nvPicPr>
            <p:cNvPr id="12" name="Picture 11" descr="A blue logo on a black background&#10;&#10;AI-generated content may be incorrect.">
              <a:extLst>
                <a:ext uri="{FF2B5EF4-FFF2-40B4-BE49-F238E27FC236}">
                  <a16:creationId xmlns:a16="http://schemas.microsoft.com/office/drawing/2014/main" id="{60257153-C77A-69E6-D19C-DD7EB381B69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8182641" y="9093456"/>
              <a:ext cx="1467178" cy="801569"/>
            </a:xfrm>
            <a:prstGeom prst="rect">
              <a:avLst/>
            </a:prstGeom>
          </p:spPr>
        </p:pic>
        <p:pic>
          <p:nvPicPr>
            <p:cNvPr id="13" name="Picture 5">
              <a:extLst>
                <a:ext uri="{FF2B5EF4-FFF2-40B4-BE49-F238E27FC236}">
                  <a16:creationId xmlns:a16="http://schemas.microsoft.com/office/drawing/2014/main" id="{E3029CF9-3AF3-B8BB-91A3-0F61CACBD5E5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17483" y="9162130"/>
              <a:ext cx="1659613" cy="6864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5" descr="Blue text on a white background&#10;&#10;AI-generated content may be incorrect.">
              <a:extLst>
                <a:ext uri="{FF2B5EF4-FFF2-40B4-BE49-F238E27FC236}">
                  <a16:creationId xmlns:a16="http://schemas.microsoft.com/office/drawing/2014/main" id="{3DAAE3B4-330A-F163-9197-4352BA8831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9742199" y="9162129"/>
              <a:ext cx="3493390" cy="732896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13" name="TextBox 18">
            <a:extLst>
              <a:ext uri="{FF2B5EF4-FFF2-40B4-BE49-F238E27FC236}">
                <a16:creationId xmlns:a16="http://schemas.microsoft.com/office/drawing/2014/main" id="{21BA582D-A599-2781-F2DB-665D3C126876}"/>
              </a:ext>
            </a:extLst>
          </p:cNvPr>
          <p:cNvSpPr txBox="1"/>
          <p:nvPr/>
        </p:nvSpPr>
        <p:spPr>
          <a:xfrm>
            <a:off x="4572000" y="11313336"/>
            <a:ext cx="11311173" cy="1771255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1247"/>
              </a:lnSpc>
            </a:pPr>
            <a:endParaRPr/>
          </a:p>
        </p:txBody>
      </p:sp>
      <p:grpSp>
        <p:nvGrpSpPr>
          <p:cNvPr id="18" name="Group 7">
            <a:extLst>
              <a:ext uri="{FF2B5EF4-FFF2-40B4-BE49-F238E27FC236}">
                <a16:creationId xmlns:a16="http://schemas.microsoft.com/office/drawing/2014/main" id="{8E3EFFF6-C204-9273-8622-AD5AF4D6B203}"/>
              </a:ext>
            </a:extLst>
          </p:cNvPr>
          <p:cNvGrpSpPr/>
          <p:nvPr userDrawn="1"/>
        </p:nvGrpSpPr>
        <p:grpSpPr>
          <a:xfrm>
            <a:off x="12626174" y="0"/>
            <a:ext cx="5661826" cy="3806833"/>
            <a:chOff x="0" y="0"/>
            <a:chExt cx="1930400" cy="1297940"/>
          </a:xfrm>
        </p:grpSpPr>
        <p:sp>
          <p:nvSpPr>
            <p:cNvPr id="19" name="Freeform 8">
              <a:extLst>
                <a:ext uri="{FF2B5EF4-FFF2-40B4-BE49-F238E27FC236}">
                  <a16:creationId xmlns:a16="http://schemas.microsoft.com/office/drawing/2014/main" id="{8138BAAD-8171-92C9-54DF-99236A485E87}"/>
                </a:ext>
              </a:extLst>
            </p:cNvPr>
            <p:cNvSpPr/>
            <p:nvPr/>
          </p:nvSpPr>
          <p:spPr>
            <a:xfrm>
              <a:off x="0" y="0"/>
              <a:ext cx="1930400" cy="1297940"/>
            </a:xfrm>
            <a:custGeom>
              <a:avLst/>
              <a:gdLst/>
              <a:ahLst/>
              <a:cxnLst/>
              <a:rect l="l" t="t" r="r" b="b"/>
              <a:pathLst>
                <a:path w="1930400" h="1297940">
                  <a:moveTo>
                    <a:pt x="0" y="0"/>
                  </a:moveTo>
                  <a:lnTo>
                    <a:pt x="965200" y="1297940"/>
                  </a:lnTo>
                  <a:lnTo>
                    <a:pt x="19304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3" name="Picture 22" descr="A purple and blue triangle&#10;&#10;AI-generated content may be incorrect.">
            <a:extLst>
              <a:ext uri="{FF2B5EF4-FFF2-40B4-BE49-F238E27FC236}">
                <a16:creationId xmlns:a16="http://schemas.microsoft.com/office/drawing/2014/main" id="{9F32A34B-275D-59F0-1F66-41E80C103C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" y="-41279"/>
            <a:ext cx="18285714" cy="10285714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4077E7A4-C8E9-6399-1BA5-803D018A3DDE}"/>
              </a:ext>
            </a:extLst>
          </p:cNvPr>
          <p:cNvGrpSpPr/>
          <p:nvPr userDrawn="1"/>
        </p:nvGrpSpPr>
        <p:grpSpPr>
          <a:xfrm>
            <a:off x="429491" y="9105900"/>
            <a:ext cx="13800998" cy="801569"/>
            <a:chOff x="253132" y="9093456"/>
            <a:chExt cx="13800998" cy="801569"/>
          </a:xfrm>
        </p:grpSpPr>
        <p:pic>
          <p:nvPicPr>
            <p:cNvPr id="14" name="Picture 13" descr="A yellow sign with black text&#10;&#10;AI-generated content may be incorrect.">
              <a:extLst>
                <a:ext uri="{FF2B5EF4-FFF2-40B4-BE49-F238E27FC236}">
                  <a16:creationId xmlns:a16="http://schemas.microsoft.com/office/drawing/2014/main" id="{220F16E1-5629-0B50-1D4E-84C0AE1FEEA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253132" y="9093456"/>
              <a:ext cx="2337668" cy="755137"/>
            </a:xfrm>
            <a:prstGeom prst="rect">
              <a:avLst/>
            </a:prstGeom>
          </p:spPr>
        </p:pic>
        <p:pic>
          <p:nvPicPr>
            <p:cNvPr id="15" name="Picture 2">
              <a:extLst>
                <a:ext uri="{FF2B5EF4-FFF2-40B4-BE49-F238E27FC236}">
                  <a16:creationId xmlns:a16="http://schemas.microsoft.com/office/drawing/2014/main" id="{77F858F2-5E1B-F490-C39C-F1BE0841A3FC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2029" y="9093456"/>
              <a:ext cx="1597033" cy="7551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5" descr="A logo with a star and a wreath&#10;&#10;AI-generated content may be incorrect.">
              <a:extLst>
                <a:ext uri="{FF2B5EF4-FFF2-40B4-BE49-F238E27FC236}">
                  <a16:creationId xmlns:a16="http://schemas.microsoft.com/office/drawing/2014/main" id="{B9EABB42-F3D3-DAD9-9DD6-B99DE1C636A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4732694" y="9162129"/>
              <a:ext cx="1761327" cy="671299"/>
            </a:xfrm>
            <a:prstGeom prst="rect">
              <a:avLst/>
            </a:prstGeom>
          </p:spPr>
        </p:pic>
        <p:pic>
          <p:nvPicPr>
            <p:cNvPr id="17" name="Picture 16" descr="A blue logo on a black background&#10;&#10;AI-generated content may be incorrect.">
              <a:extLst>
                <a:ext uri="{FF2B5EF4-FFF2-40B4-BE49-F238E27FC236}">
                  <a16:creationId xmlns:a16="http://schemas.microsoft.com/office/drawing/2014/main" id="{3A042192-09FE-4DF6-1B47-84FAA177C7D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8817098" y="9093456"/>
              <a:ext cx="1467178" cy="801569"/>
            </a:xfrm>
            <a:prstGeom prst="rect">
              <a:avLst/>
            </a:prstGeom>
          </p:spPr>
        </p:pic>
        <p:pic>
          <p:nvPicPr>
            <p:cNvPr id="20" name="Picture 5">
              <a:extLst>
                <a:ext uri="{FF2B5EF4-FFF2-40B4-BE49-F238E27FC236}">
                  <a16:creationId xmlns:a16="http://schemas.microsoft.com/office/drawing/2014/main" id="{9CCC7492-25E0-8AEB-F121-A751677723D5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25753" y="9146964"/>
              <a:ext cx="1659613" cy="6864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0" descr="Blue text on a white background&#10;&#10;AI-generated content may be incorrect.">
              <a:extLst>
                <a:ext uri="{FF2B5EF4-FFF2-40B4-BE49-F238E27FC236}">
                  <a16:creationId xmlns:a16="http://schemas.microsoft.com/office/drawing/2014/main" id="{7008C17F-FAE7-73EB-FE59-2965DC8C648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10560740" y="9162129"/>
              <a:ext cx="3493390" cy="732896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0" r:id="rId21"/>
    <p:sldLayoutId id="2147483671" r:id="rId22"/>
    <p:sldLayoutId id="2147483672" r:id="rId23"/>
    <p:sldLayoutId id="2147483673" r:id="rId2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9.svg"/><Relationship Id="rId5" Type="http://schemas.openxmlformats.org/officeDocument/2006/relationships/image" Target="../media/image58.png"/><Relationship Id="rId4" Type="http://schemas.openxmlformats.org/officeDocument/2006/relationships/image" Target="../media/image57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sv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3.svg"/><Relationship Id="rId11" Type="http://schemas.openxmlformats.org/officeDocument/2006/relationships/image" Target="../media/image13.png"/><Relationship Id="rId5" Type="http://schemas.openxmlformats.org/officeDocument/2006/relationships/image" Target="../media/image62.png"/><Relationship Id="rId10" Type="http://schemas.openxmlformats.org/officeDocument/2006/relationships/image" Target="../media/image67.svg"/><Relationship Id="rId4" Type="http://schemas.openxmlformats.org/officeDocument/2006/relationships/image" Target="../media/image61.svg"/><Relationship Id="rId9" Type="http://schemas.openxmlformats.org/officeDocument/2006/relationships/image" Target="../media/image6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svg"/><Relationship Id="rId13" Type="http://schemas.openxmlformats.org/officeDocument/2006/relationships/image" Target="../media/image78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12" Type="http://schemas.openxmlformats.org/officeDocument/2006/relationships/image" Target="../media/image77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1.svg"/><Relationship Id="rId11" Type="http://schemas.openxmlformats.org/officeDocument/2006/relationships/image" Target="../media/image76.png"/><Relationship Id="rId5" Type="http://schemas.openxmlformats.org/officeDocument/2006/relationships/image" Target="../media/image70.png"/><Relationship Id="rId15" Type="http://schemas.openxmlformats.org/officeDocument/2006/relationships/image" Target="../media/image13.png"/><Relationship Id="rId10" Type="http://schemas.openxmlformats.org/officeDocument/2006/relationships/image" Target="../media/image75.svg"/><Relationship Id="rId4" Type="http://schemas.openxmlformats.org/officeDocument/2006/relationships/image" Target="../media/image69.svg"/><Relationship Id="rId9" Type="http://schemas.openxmlformats.org/officeDocument/2006/relationships/image" Target="../media/image74.png"/><Relationship Id="rId14" Type="http://schemas.openxmlformats.org/officeDocument/2006/relationships/image" Target="../media/image79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83.sv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82.png"/><Relationship Id="rId5" Type="http://schemas.openxmlformats.org/officeDocument/2006/relationships/image" Target="../media/image81.svg"/><Relationship Id="rId4" Type="http://schemas.openxmlformats.org/officeDocument/2006/relationships/image" Target="../media/image8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87.sv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86.png"/><Relationship Id="rId5" Type="http://schemas.openxmlformats.org/officeDocument/2006/relationships/image" Target="../media/image85.svg"/><Relationship Id="rId10" Type="http://schemas.openxmlformats.org/officeDocument/2006/relationships/image" Target="../media/image13.png"/><Relationship Id="rId4" Type="http://schemas.openxmlformats.org/officeDocument/2006/relationships/image" Target="../media/image84.png"/><Relationship Id="rId9" Type="http://schemas.openxmlformats.org/officeDocument/2006/relationships/image" Target="../media/image89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3.svg"/><Relationship Id="rId5" Type="http://schemas.openxmlformats.org/officeDocument/2006/relationships/image" Target="../media/image92.png"/><Relationship Id="rId4" Type="http://schemas.openxmlformats.org/officeDocument/2006/relationships/image" Target="../media/image91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svg"/><Relationship Id="rId3" Type="http://schemas.openxmlformats.org/officeDocument/2006/relationships/image" Target="../media/image94.png"/><Relationship Id="rId7" Type="http://schemas.openxmlformats.org/officeDocument/2006/relationships/image" Target="../media/image9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7.svg"/><Relationship Id="rId11" Type="http://schemas.openxmlformats.org/officeDocument/2006/relationships/image" Target="../media/image13.png"/><Relationship Id="rId5" Type="http://schemas.openxmlformats.org/officeDocument/2006/relationships/image" Target="../media/image96.png"/><Relationship Id="rId10" Type="http://schemas.openxmlformats.org/officeDocument/2006/relationships/image" Target="../media/image101.svg"/><Relationship Id="rId4" Type="http://schemas.openxmlformats.org/officeDocument/2006/relationships/image" Target="../media/image95.svg"/><Relationship Id="rId9" Type="http://schemas.openxmlformats.org/officeDocument/2006/relationships/image" Target="../media/image10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svg"/><Relationship Id="rId3" Type="http://schemas.openxmlformats.org/officeDocument/2006/relationships/image" Target="../media/image102.png"/><Relationship Id="rId7" Type="http://schemas.openxmlformats.org/officeDocument/2006/relationships/image" Target="../media/image10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5.svg"/><Relationship Id="rId5" Type="http://schemas.openxmlformats.org/officeDocument/2006/relationships/image" Target="../media/image104.png"/><Relationship Id="rId4" Type="http://schemas.openxmlformats.org/officeDocument/2006/relationships/image" Target="../media/image103.svg"/><Relationship Id="rId9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svg"/><Relationship Id="rId11" Type="http://schemas.openxmlformats.org/officeDocument/2006/relationships/image" Target="../media/image13.png"/><Relationship Id="rId5" Type="http://schemas.openxmlformats.org/officeDocument/2006/relationships/image" Target="../media/image16.png"/><Relationship Id="rId10" Type="http://schemas.openxmlformats.org/officeDocument/2006/relationships/image" Target="../media/image21.svg"/><Relationship Id="rId4" Type="http://schemas.openxmlformats.org/officeDocument/2006/relationships/image" Target="../media/image15.sv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13" Type="http://schemas.openxmlformats.org/officeDocument/2006/relationships/image" Target="../media/image32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svg"/><Relationship Id="rId1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5.sv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sv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10" Type="http://schemas.openxmlformats.org/officeDocument/2006/relationships/image" Target="../media/image29.svg"/><Relationship Id="rId4" Type="http://schemas.openxmlformats.org/officeDocument/2006/relationships/image" Target="../media/image23.svg"/><Relationship Id="rId9" Type="http://schemas.openxmlformats.org/officeDocument/2006/relationships/image" Target="../media/image28.png"/><Relationship Id="rId14" Type="http://schemas.openxmlformats.org/officeDocument/2006/relationships/image" Target="../media/image33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sv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9.svg"/><Relationship Id="rId12" Type="http://schemas.openxmlformats.org/officeDocument/2006/relationships/image" Target="../media/image44.pn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38.png"/><Relationship Id="rId11" Type="http://schemas.openxmlformats.org/officeDocument/2006/relationships/image" Target="../media/image43.svg"/><Relationship Id="rId5" Type="http://schemas.openxmlformats.org/officeDocument/2006/relationships/image" Target="../media/image37.sv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svg"/><Relationship Id="rId1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sv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9.svg"/><Relationship Id="rId5" Type="http://schemas.openxmlformats.org/officeDocument/2006/relationships/image" Target="../media/image48.png"/><Relationship Id="rId4" Type="http://schemas.openxmlformats.org/officeDocument/2006/relationships/image" Target="../media/image47.svg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5.svg"/><Relationship Id="rId5" Type="http://schemas.openxmlformats.org/officeDocument/2006/relationships/image" Target="../media/image54.png"/><Relationship Id="rId4" Type="http://schemas.openxmlformats.org/officeDocument/2006/relationships/image" Target="../media/image5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4ACA4344-8BC8-D17A-0085-6CCF9A5B2D13}"/>
              </a:ext>
            </a:extLst>
          </p:cNvPr>
          <p:cNvSpPr txBox="1"/>
          <p:nvPr/>
        </p:nvSpPr>
        <p:spPr>
          <a:xfrm>
            <a:off x="928206" y="1263209"/>
            <a:ext cx="7888561" cy="1962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070"/>
              </a:lnSpc>
            </a:pPr>
            <a:r>
              <a:rPr lang="es-ES" sz="4800" b="1" spc="-105" noProof="0" dirty="0">
                <a:solidFill>
                  <a:srgbClr val="3F85A4"/>
                </a:solidFill>
                <a:latin typeface="Montserrat Extra-Bold Bold"/>
                <a:ea typeface="Montserrat Extra-Bold Bold"/>
                <a:cs typeface="Montserrat Extra-Bold Bold"/>
                <a:sym typeface="Montserrat Extra-Bold Bold"/>
              </a:rPr>
              <a:t>TSI Project ‘EU </a:t>
            </a:r>
            <a:r>
              <a:rPr lang="es-ES" sz="4800" b="1" spc="-105" noProof="0" dirty="0" err="1">
                <a:solidFill>
                  <a:srgbClr val="3F85A4"/>
                </a:solidFill>
                <a:latin typeface="Montserrat Extra-Bold Bold"/>
                <a:ea typeface="Montserrat Extra-Bold Bold"/>
                <a:cs typeface="Montserrat Extra-Bold Bold"/>
                <a:sym typeface="Montserrat Extra-Bold Bold"/>
              </a:rPr>
              <a:t>Health</a:t>
            </a:r>
            <a:r>
              <a:rPr lang="es-ES" sz="4800" b="1" spc="-105" noProof="0" dirty="0">
                <a:solidFill>
                  <a:srgbClr val="3F85A4"/>
                </a:solidFill>
                <a:latin typeface="Montserrat Extra-Bold Bold"/>
                <a:ea typeface="Montserrat Extra-Bold Bold"/>
                <a:cs typeface="Montserrat Extra-Bold Bold"/>
                <a:sym typeface="Montserrat Extra-Bold Bold"/>
              </a:rPr>
              <a:t> Hub – </a:t>
            </a:r>
            <a:r>
              <a:rPr lang="es-ES" sz="4800" b="1" spc="-105" noProof="0" dirty="0" err="1">
                <a:solidFill>
                  <a:srgbClr val="3F85A4"/>
                </a:solidFill>
                <a:latin typeface="Montserrat Extra-Bold Bold"/>
                <a:ea typeface="Montserrat Extra-Bold Bold"/>
                <a:cs typeface="Montserrat Extra-Bold Bold"/>
                <a:sym typeface="Montserrat Extra-Bold Bold"/>
              </a:rPr>
              <a:t>Investing</a:t>
            </a:r>
            <a:r>
              <a:rPr lang="es-ES" sz="4800" b="1" spc="-105" noProof="0" dirty="0">
                <a:solidFill>
                  <a:srgbClr val="3F85A4"/>
                </a:solidFill>
                <a:latin typeface="Montserrat Extra-Bold Bold"/>
                <a:ea typeface="Montserrat Extra-Bold Bold"/>
                <a:cs typeface="Montserrat Extra-Bold Bold"/>
                <a:sym typeface="Montserrat Extra-Bold Bold"/>
              </a:rPr>
              <a:t> in </a:t>
            </a:r>
            <a:r>
              <a:rPr lang="es-ES" sz="4800" b="1" spc="-105" noProof="0" dirty="0" err="1">
                <a:solidFill>
                  <a:srgbClr val="3F85A4"/>
                </a:solidFill>
                <a:latin typeface="Montserrat Extra-Bold Bold"/>
                <a:ea typeface="Montserrat Extra-Bold Bold"/>
                <a:cs typeface="Montserrat Extra-Bold Bold"/>
                <a:sym typeface="Montserrat Extra-Bold Bold"/>
              </a:rPr>
              <a:t>resilient</a:t>
            </a:r>
            <a:r>
              <a:rPr lang="es-ES" sz="4800" b="1" spc="-105" noProof="0" dirty="0">
                <a:solidFill>
                  <a:srgbClr val="3F85A4"/>
                </a:solidFill>
                <a:latin typeface="Montserrat Extra-Bold Bold"/>
                <a:ea typeface="Montserrat Extra-Bold Bold"/>
                <a:cs typeface="Montserrat Extra-Bold Bold"/>
                <a:sym typeface="Montserrat Extra-Bold Bold"/>
              </a:rPr>
              <a:t> </a:t>
            </a:r>
            <a:r>
              <a:rPr lang="es-ES" sz="4800" b="1" spc="-105" noProof="0" dirty="0" err="1">
                <a:solidFill>
                  <a:srgbClr val="3F85A4"/>
                </a:solidFill>
                <a:latin typeface="Montserrat Extra-Bold Bold"/>
                <a:ea typeface="Montserrat Extra-Bold Bold"/>
                <a:cs typeface="Montserrat Extra-Bold Bold"/>
                <a:sym typeface="Montserrat Extra-Bold Bold"/>
              </a:rPr>
              <a:t>health</a:t>
            </a:r>
            <a:r>
              <a:rPr lang="es-ES" sz="4800" b="1" spc="-105" noProof="0" dirty="0">
                <a:solidFill>
                  <a:srgbClr val="3F85A4"/>
                </a:solidFill>
                <a:latin typeface="Montserrat Extra-Bold Bold"/>
                <a:ea typeface="Montserrat Extra-Bold Bold"/>
                <a:cs typeface="Montserrat Extra-Bold Bold"/>
                <a:sym typeface="Montserrat Extra-Bold Bold"/>
              </a:rPr>
              <a:t> </a:t>
            </a:r>
            <a:r>
              <a:rPr lang="es-ES" sz="4800" b="1" spc="-105" noProof="0" dirty="0" err="1">
                <a:solidFill>
                  <a:srgbClr val="3F85A4"/>
                </a:solidFill>
                <a:latin typeface="Montserrat Extra-Bold Bold"/>
                <a:ea typeface="Montserrat Extra-Bold Bold"/>
                <a:cs typeface="Montserrat Extra-Bold Bold"/>
                <a:sym typeface="Montserrat Extra-Bold Bold"/>
              </a:rPr>
              <a:t>systems</a:t>
            </a:r>
            <a:r>
              <a:rPr lang="es-ES" sz="4800" b="1" spc="-105" noProof="0" dirty="0">
                <a:solidFill>
                  <a:srgbClr val="3F85A4"/>
                </a:solidFill>
                <a:latin typeface="Montserrat Extra-Bold Bold"/>
                <a:ea typeface="Montserrat Extra-Bold Bold"/>
                <a:cs typeface="Montserrat Extra-Bold Bold"/>
                <a:sym typeface="Montserrat Extra-Bold Bold"/>
              </a:rPr>
              <a:t>’</a:t>
            </a:r>
          </a:p>
        </p:txBody>
      </p:sp>
      <p:sp>
        <p:nvSpPr>
          <p:cNvPr id="6" name="TextBox 11">
            <a:extLst>
              <a:ext uri="{FF2B5EF4-FFF2-40B4-BE49-F238E27FC236}">
                <a16:creationId xmlns:a16="http://schemas.microsoft.com/office/drawing/2014/main" id="{C8783097-0CAE-9CCB-0786-7483F52CDAE4}"/>
              </a:ext>
            </a:extLst>
          </p:cNvPr>
          <p:cNvSpPr txBox="1"/>
          <p:nvPr/>
        </p:nvSpPr>
        <p:spPr>
          <a:xfrm>
            <a:off x="931835" y="3512805"/>
            <a:ext cx="8817664" cy="25237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s-ES" sz="3600" noProof="0" dirty="0" err="1">
                <a:solidFill>
                  <a:srgbClr val="0070C0"/>
                </a:solidFill>
                <a:latin typeface="Montserrat Semi-Bold Bold" panose="020B0604020202020204" charset="0"/>
              </a:rPr>
              <a:t>First</a:t>
            </a:r>
            <a:r>
              <a:rPr lang="es-ES" sz="3600" noProof="0" dirty="0">
                <a:solidFill>
                  <a:srgbClr val="0070C0"/>
                </a:solidFill>
                <a:latin typeface="Montserrat Semi-Bold Bold" panose="020B0604020202020204" charset="0"/>
              </a:rPr>
              <a:t> </a:t>
            </a:r>
            <a:r>
              <a:rPr lang="es-ES" sz="3600" noProof="0" dirty="0" err="1">
                <a:solidFill>
                  <a:srgbClr val="0070C0"/>
                </a:solidFill>
                <a:latin typeface="Montserrat Semi-Bold Bold" panose="020B0604020202020204" charset="0"/>
              </a:rPr>
              <a:t>cluster</a:t>
            </a:r>
            <a:r>
              <a:rPr lang="es-ES" sz="3600" noProof="0" dirty="0">
                <a:solidFill>
                  <a:srgbClr val="0070C0"/>
                </a:solidFill>
                <a:latin typeface="Montserrat Semi-Bold Bold" panose="020B0604020202020204" charset="0"/>
              </a:rPr>
              <a:t> meeting </a:t>
            </a:r>
            <a:r>
              <a:rPr lang="es-ES" sz="3600" noProof="0" dirty="0" err="1">
                <a:solidFill>
                  <a:srgbClr val="0070C0"/>
                </a:solidFill>
                <a:latin typeface="Montserrat Semi-Bold Bold" panose="020B0604020202020204" charset="0"/>
              </a:rPr>
              <a:t>between</a:t>
            </a:r>
            <a:r>
              <a:rPr lang="es-ES" sz="3600" noProof="0" dirty="0">
                <a:solidFill>
                  <a:srgbClr val="0070C0"/>
                </a:solidFill>
                <a:latin typeface="Montserrat Semi-Bold Bold" panose="020B0604020202020204" charset="0"/>
              </a:rPr>
              <a:t> </a:t>
            </a:r>
            <a:r>
              <a:rPr lang="es-ES" sz="3600" noProof="0" dirty="0" err="1">
                <a:solidFill>
                  <a:srgbClr val="0070C0"/>
                </a:solidFill>
                <a:latin typeface="Montserrat Semi-Bold Bold" panose="020B0604020202020204" charset="0"/>
              </a:rPr>
              <a:t>Spain</a:t>
            </a:r>
            <a:r>
              <a:rPr lang="es-ES" sz="3600" noProof="0" dirty="0">
                <a:solidFill>
                  <a:srgbClr val="0070C0"/>
                </a:solidFill>
                <a:latin typeface="Montserrat Semi-Bold Bold" panose="020B0604020202020204" charset="0"/>
              </a:rPr>
              <a:t> and </a:t>
            </a:r>
            <a:r>
              <a:rPr lang="es-ES" sz="3600" noProof="0" dirty="0" err="1">
                <a:solidFill>
                  <a:srgbClr val="0070C0"/>
                </a:solidFill>
                <a:latin typeface="Montserrat Semi-Bold Bold" panose="020B0604020202020204" charset="0"/>
              </a:rPr>
              <a:t>Italy</a:t>
            </a:r>
            <a:r>
              <a:rPr lang="es-ES" sz="3600" noProof="0" dirty="0">
                <a:solidFill>
                  <a:srgbClr val="0070C0"/>
                </a:solidFill>
                <a:latin typeface="Montserrat Semi-Bold Bold" panose="020B0604020202020204" charset="0"/>
              </a:rPr>
              <a:t> &amp; </a:t>
            </a:r>
            <a:r>
              <a:rPr lang="es-ES" sz="3600" noProof="0" dirty="0" err="1">
                <a:solidFill>
                  <a:srgbClr val="0070C0"/>
                </a:solidFill>
                <a:latin typeface="Montserrat Semi-Bold Bold" panose="020B0604020202020204" charset="0"/>
              </a:rPr>
              <a:t>Capacity</a:t>
            </a:r>
            <a:r>
              <a:rPr lang="es-ES" sz="3600" noProof="0" dirty="0">
                <a:solidFill>
                  <a:srgbClr val="0070C0"/>
                </a:solidFill>
                <a:latin typeface="Montserrat Semi-Bold Bold" panose="020B0604020202020204" charset="0"/>
              </a:rPr>
              <a:t> </a:t>
            </a:r>
            <a:r>
              <a:rPr lang="es-ES" sz="3600" noProof="0" dirty="0" err="1">
                <a:solidFill>
                  <a:srgbClr val="0070C0"/>
                </a:solidFill>
                <a:latin typeface="Montserrat Semi-Bold Bold" panose="020B0604020202020204" charset="0"/>
              </a:rPr>
              <a:t>Building</a:t>
            </a:r>
            <a:r>
              <a:rPr lang="es-ES" sz="3600" noProof="0" dirty="0">
                <a:solidFill>
                  <a:srgbClr val="0070C0"/>
                </a:solidFill>
                <a:latin typeface="Montserrat Semi-Bold Bold" panose="020B0604020202020204" charset="0"/>
              </a:rPr>
              <a:t> Workshop </a:t>
            </a:r>
            <a:r>
              <a:rPr lang="es-ES" sz="3600" noProof="0" dirty="0" err="1">
                <a:solidFill>
                  <a:srgbClr val="0070C0"/>
                </a:solidFill>
                <a:latin typeface="Montserrat Semi-Bold Bold" panose="020B0604020202020204" charset="0"/>
              </a:rPr>
              <a:t>for</a:t>
            </a:r>
            <a:r>
              <a:rPr lang="es-ES" sz="3600" noProof="0" dirty="0">
                <a:solidFill>
                  <a:srgbClr val="0070C0"/>
                </a:solidFill>
                <a:latin typeface="Montserrat Semi-Bold Bold" panose="020B0604020202020204" charset="0"/>
              </a:rPr>
              <a:t> EU </a:t>
            </a:r>
            <a:r>
              <a:rPr lang="es-ES" sz="3600" noProof="0" dirty="0" err="1">
                <a:solidFill>
                  <a:srgbClr val="0070C0"/>
                </a:solidFill>
                <a:latin typeface="Montserrat Semi-Bold Bold" panose="020B0604020202020204" charset="0"/>
              </a:rPr>
              <a:t>instruments</a:t>
            </a:r>
            <a:r>
              <a:rPr lang="es-ES" sz="3600" noProof="0" dirty="0">
                <a:solidFill>
                  <a:srgbClr val="0070C0"/>
                </a:solidFill>
                <a:latin typeface="Montserrat Semi-Bold Bold" panose="020B0604020202020204" charset="0"/>
              </a:rPr>
              <a:t> :</a:t>
            </a:r>
          </a:p>
          <a:p>
            <a:r>
              <a:rPr lang="es-ES" sz="2800" noProof="0" dirty="0">
                <a:solidFill>
                  <a:srgbClr val="002060"/>
                </a:solidFill>
                <a:latin typeface="Montserrat Semi-Bold Bold" panose="020B0604020202020204" charset="0"/>
                <a:sym typeface="Montserrat Semi-Bold Bold"/>
              </a:rPr>
              <a:t>Sesión 3: Ejercicio de priorización para el desarrollo del Hub español</a:t>
            </a:r>
          </a:p>
        </p:txBody>
      </p:sp>
      <p:sp>
        <p:nvSpPr>
          <p:cNvPr id="9" name="TextBox 14">
            <a:extLst>
              <a:ext uri="{FF2B5EF4-FFF2-40B4-BE49-F238E27FC236}">
                <a16:creationId xmlns:a16="http://schemas.microsoft.com/office/drawing/2014/main" id="{64B8F1BF-D541-2406-BA2F-6052F20254CA}"/>
              </a:ext>
            </a:extLst>
          </p:cNvPr>
          <p:cNvSpPr txBox="1"/>
          <p:nvPr/>
        </p:nvSpPr>
        <p:spPr>
          <a:xfrm>
            <a:off x="228600" y="6833207"/>
            <a:ext cx="5791200" cy="7437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858"/>
              </a:lnSpc>
            </a:pPr>
            <a:r>
              <a:rPr lang="es-ES" sz="2507" spc="-50" noProof="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ES-IT </a:t>
            </a:r>
            <a:r>
              <a:rPr lang="es-ES" sz="2507" spc="-50" noProof="0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Cluster</a:t>
            </a:r>
            <a:r>
              <a:rPr lang="es-ES" sz="2507" spc="-50" noProof="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meeting &amp; </a:t>
            </a:r>
            <a:r>
              <a:rPr lang="es-ES" sz="2507" spc="-50" noProof="0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Capacity</a:t>
            </a:r>
            <a:r>
              <a:rPr lang="es-ES" sz="2507" spc="-50" noProof="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s-ES" sz="2507" spc="-50" noProof="0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Building</a:t>
            </a:r>
            <a:r>
              <a:rPr lang="es-ES" sz="2507" spc="-50" noProof="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Workshop, 29.-30.01.2026</a:t>
            </a:r>
          </a:p>
        </p:txBody>
      </p:sp>
      <p:grpSp>
        <p:nvGrpSpPr>
          <p:cNvPr id="2" name="Group 12">
            <a:extLst>
              <a:ext uri="{FF2B5EF4-FFF2-40B4-BE49-F238E27FC236}">
                <a16:creationId xmlns:a16="http://schemas.microsoft.com/office/drawing/2014/main" id="{AF98B634-ADB4-2E1B-305C-651703C3DB5D}"/>
              </a:ext>
            </a:extLst>
          </p:cNvPr>
          <p:cNvGrpSpPr/>
          <p:nvPr/>
        </p:nvGrpSpPr>
        <p:grpSpPr>
          <a:xfrm>
            <a:off x="0" y="7065429"/>
            <a:ext cx="6248400" cy="1115689"/>
            <a:chOff x="0" y="0"/>
            <a:chExt cx="11304181" cy="1529611"/>
          </a:xfrm>
        </p:grpSpPr>
        <p:sp>
          <p:nvSpPr>
            <p:cNvPr id="4" name="Freeform 13">
              <a:extLst>
                <a:ext uri="{FF2B5EF4-FFF2-40B4-BE49-F238E27FC236}">
                  <a16:creationId xmlns:a16="http://schemas.microsoft.com/office/drawing/2014/main" id="{0BF3670E-8AEA-B005-D52D-DF71AFCA7B45}"/>
                </a:ext>
              </a:extLst>
            </p:cNvPr>
            <p:cNvSpPr/>
            <p:nvPr/>
          </p:nvSpPr>
          <p:spPr>
            <a:xfrm>
              <a:off x="0" y="0"/>
              <a:ext cx="11304181" cy="1529611"/>
            </a:xfrm>
            <a:custGeom>
              <a:avLst/>
              <a:gdLst/>
              <a:ahLst/>
              <a:cxnLst/>
              <a:rect l="l" t="t" r="r" b="b"/>
              <a:pathLst>
                <a:path w="11304181" h="1529611">
                  <a:moveTo>
                    <a:pt x="0" y="0"/>
                  </a:moveTo>
                  <a:lnTo>
                    <a:pt x="11304181" y="0"/>
                  </a:lnTo>
                  <a:lnTo>
                    <a:pt x="11304181" y="1529611"/>
                  </a:lnTo>
                  <a:lnTo>
                    <a:pt x="0" y="1529611"/>
                  </a:lnTo>
                  <a:close/>
                </a:path>
              </a:pathLst>
            </a:custGeom>
            <a:solidFill>
              <a:srgbClr val="E63480"/>
            </a:solidFill>
          </p:spPr>
          <p:txBody>
            <a:bodyPr/>
            <a:lstStyle/>
            <a:p>
              <a:endParaRPr lang="es-ES" noProof="0" dirty="0"/>
            </a:p>
          </p:txBody>
        </p:sp>
      </p:grpSp>
      <p:sp>
        <p:nvSpPr>
          <p:cNvPr id="5" name="TextBox 14">
            <a:extLst>
              <a:ext uri="{FF2B5EF4-FFF2-40B4-BE49-F238E27FC236}">
                <a16:creationId xmlns:a16="http://schemas.microsoft.com/office/drawing/2014/main" id="{F86FEE6A-D5E5-DA52-C2A7-073FD89BFCA1}"/>
              </a:ext>
            </a:extLst>
          </p:cNvPr>
          <p:cNvSpPr txBox="1"/>
          <p:nvPr/>
        </p:nvSpPr>
        <p:spPr>
          <a:xfrm>
            <a:off x="228600" y="7251378"/>
            <a:ext cx="5791200" cy="7437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858"/>
              </a:lnSpc>
            </a:pPr>
            <a:r>
              <a:rPr lang="es-ES" sz="2507" spc="-50" noProof="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ES-IT </a:t>
            </a:r>
            <a:r>
              <a:rPr lang="es-ES" sz="2507" spc="-50" noProof="0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Cluster</a:t>
            </a:r>
            <a:r>
              <a:rPr lang="es-ES" sz="2507" spc="-50" noProof="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meeting &amp; </a:t>
            </a:r>
            <a:r>
              <a:rPr lang="es-ES" sz="2507" spc="-50" noProof="0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Capacity</a:t>
            </a:r>
            <a:r>
              <a:rPr lang="es-ES" sz="2507" spc="-50" noProof="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s-ES" sz="2507" spc="-50" noProof="0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Building</a:t>
            </a:r>
            <a:r>
              <a:rPr lang="es-ES" sz="2507" spc="-50" noProof="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Workshop, 29.-30.01.2026</a:t>
            </a:r>
          </a:p>
        </p:txBody>
      </p:sp>
      <p:pic>
        <p:nvPicPr>
          <p:cNvPr id="7" name="Imagen 6" descr="Logotipo, nombre de la empresa&#10;&#10;El contenido generado por IA puede ser incorrecto.">
            <a:extLst>
              <a:ext uri="{FF2B5EF4-FFF2-40B4-BE49-F238E27FC236}">
                <a16:creationId xmlns:a16="http://schemas.microsoft.com/office/drawing/2014/main" id="{9B682CC3-9D97-A73A-97FE-4E6D897FE95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666" t="7767" b="-1"/>
          <a:stretch>
            <a:fillRect/>
          </a:stretch>
        </p:blipFill>
        <p:spPr>
          <a:xfrm>
            <a:off x="457200" y="8265830"/>
            <a:ext cx="2286000" cy="784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6364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222350" y="1181100"/>
            <a:ext cx="987326" cy="466428"/>
          </a:xfrm>
          <a:prstGeom prst="roundRect">
            <a:avLst>
              <a:gd name="adj" fmla="val 17872"/>
            </a:avLst>
          </a:prstGeom>
          <a:solidFill>
            <a:srgbClr val="E1E1EA"/>
          </a:solidFill>
          <a:ln/>
        </p:spPr>
        <p:txBody>
          <a:bodyPr/>
          <a:lstStyle/>
          <a:p>
            <a:endParaRPr lang="es-ES" sz="2250" noProof="0" dirty="0"/>
          </a:p>
        </p:txBody>
      </p:sp>
      <p:sp>
        <p:nvSpPr>
          <p:cNvPr id="3" name="Text 1"/>
          <p:cNvSpPr/>
          <p:nvPr/>
        </p:nvSpPr>
        <p:spPr>
          <a:xfrm>
            <a:off x="371177" y="1255514"/>
            <a:ext cx="689670" cy="3175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500"/>
              </a:lnSpc>
            </a:pPr>
            <a:r>
              <a:rPr lang="es-ES" sz="1563" noProof="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11</a:t>
            </a:r>
            <a:endParaRPr lang="es-ES" sz="1563" noProof="0" dirty="0"/>
          </a:p>
        </p:txBody>
      </p:sp>
      <p:sp>
        <p:nvSpPr>
          <p:cNvPr id="4" name="Text 2"/>
          <p:cNvSpPr/>
          <p:nvPr/>
        </p:nvSpPr>
        <p:spPr>
          <a:xfrm>
            <a:off x="222350" y="1746647"/>
            <a:ext cx="7849195" cy="9301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625"/>
              </a:lnSpc>
            </a:pPr>
            <a:r>
              <a:rPr lang="es-ES" sz="3200" spc="-76" dirty="0">
                <a:solidFill>
                  <a:srgbClr val="31356E"/>
                </a:solidFill>
                <a:latin typeface="Montserrat Semi-Bold Bold"/>
              </a:rPr>
              <a:t>Solución integral de radioterapia de alta precisión SGRT/IGRT</a:t>
            </a:r>
          </a:p>
        </p:txBody>
      </p:sp>
      <p:sp>
        <p:nvSpPr>
          <p:cNvPr id="5" name="Shape 3"/>
          <p:cNvSpPr/>
          <p:nvPr/>
        </p:nvSpPr>
        <p:spPr>
          <a:xfrm>
            <a:off x="222349" y="2955875"/>
            <a:ext cx="3668018" cy="485478"/>
          </a:xfrm>
          <a:prstGeom prst="roundRect">
            <a:avLst>
              <a:gd name="adj" fmla="val 17171"/>
            </a:avLst>
          </a:prstGeom>
          <a:noFill/>
          <a:ln w="7620">
            <a:solidFill>
              <a:srgbClr val="1B1B27"/>
            </a:solidFill>
            <a:prstDash val="solid"/>
          </a:ln>
        </p:spPr>
        <p:txBody>
          <a:bodyPr/>
          <a:lstStyle/>
          <a:p>
            <a:endParaRPr lang="es-ES" sz="2250" noProof="0" dirty="0"/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0702" y="3099345"/>
            <a:ext cx="198388" cy="198388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678210" y="3039814"/>
            <a:ext cx="3053804" cy="3175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500"/>
              </a:lnSpc>
            </a:pPr>
            <a:r>
              <a:rPr lang="es-ES" sz="1563" noProof="0" dirty="0">
                <a:solidFill>
                  <a:srgbClr val="1B1B27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INFRAESTRUCTURAS SANITARIAS</a:t>
            </a:r>
            <a:endParaRPr lang="es-ES" sz="1563" noProof="0" dirty="0"/>
          </a:p>
        </p:txBody>
      </p:sp>
      <p:sp>
        <p:nvSpPr>
          <p:cNvPr id="8" name="Text 5"/>
          <p:cNvSpPr/>
          <p:nvPr/>
        </p:nvSpPr>
        <p:spPr>
          <a:xfrm>
            <a:off x="222350" y="3720405"/>
            <a:ext cx="7849195" cy="7938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428625" indent="-428625">
              <a:lnSpc>
                <a:spcPts val="3125"/>
              </a:lnSpc>
              <a:buSzPct val="100000"/>
              <a:buChar char="•"/>
            </a:pPr>
            <a:r>
              <a:rPr lang="es-ES" sz="1938" noProof="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Sistema tecnológico acoplable al acelerador para posicionamiento exacto y monitorización continua en tiempo real</a:t>
            </a:r>
            <a:endParaRPr lang="es-ES" sz="1938" noProof="0" dirty="0"/>
          </a:p>
        </p:txBody>
      </p:sp>
      <p:sp>
        <p:nvSpPr>
          <p:cNvPr id="9" name="Text 6"/>
          <p:cNvSpPr/>
          <p:nvPr/>
        </p:nvSpPr>
        <p:spPr>
          <a:xfrm>
            <a:off x="222350" y="4601022"/>
            <a:ext cx="7849195" cy="7938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428625" indent="-428625">
              <a:lnSpc>
                <a:spcPts val="3125"/>
              </a:lnSpc>
              <a:buSzPct val="100000"/>
              <a:buChar char="•"/>
            </a:pPr>
            <a:r>
              <a:rPr lang="es-ES" sz="1938" noProof="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Mayor precisión en tratamientos oncológicos complejos garantizando alta eficacia terapéutica y baja toxicidad</a:t>
            </a:r>
            <a:endParaRPr lang="es-ES" sz="1938" noProof="0" dirty="0"/>
          </a:p>
        </p:txBody>
      </p:sp>
      <p:sp>
        <p:nvSpPr>
          <p:cNvPr id="10" name="Text 7"/>
          <p:cNvSpPr/>
          <p:nvPr/>
        </p:nvSpPr>
        <p:spPr>
          <a:xfrm>
            <a:off x="222350" y="5481638"/>
            <a:ext cx="7849195" cy="7938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428625" indent="-428625">
              <a:lnSpc>
                <a:spcPts val="3125"/>
              </a:lnSpc>
              <a:buSzPct val="100000"/>
              <a:buChar char="•"/>
            </a:pPr>
            <a:r>
              <a:rPr lang="es-ES" sz="1938" noProof="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Mejora sustancial de calidad asistencial y seguridad del paciente durante la administración de radioterapia</a:t>
            </a:r>
            <a:endParaRPr lang="es-ES" sz="1938" noProof="0" dirty="0"/>
          </a:p>
        </p:txBody>
      </p:sp>
      <p:sp>
        <p:nvSpPr>
          <p:cNvPr id="11" name="Text 8"/>
          <p:cNvSpPr/>
          <p:nvPr/>
        </p:nvSpPr>
        <p:spPr>
          <a:xfrm>
            <a:off x="222350" y="6498729"/>
            <a:ext cx="7849195" cy="3969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3125"/>
              </a:lnSpc>
            </a:pPr>
            <a:r>
              <a:rPr lang="es-ES" sz="1938" i="1" noProof="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Hospital Universitario 12 de Octubre, Madrid</a:t>
            </a:r>
            <a:endParaRPr lang="es-ES" sz="1938" noProof="0" dirty="0"/>
          </a:p>
        </p:txBody>
      </p:sp>
      <p:sp>
        <p:nvSpPr>
          <p:cNvPr id="12" name="Shape 9"/>
          <p:cNvSpPr/>
          <p:nvPr/>
        </p:nvSpPr>
        <p:spPr>
          <a:xfrm>
            <a:off x="8686205" y="1181100"/>
            <a:ext cx="981521" cy="466428"/>
          </a:xfrm>
          <a:prstGeom prst="roundRect">
            <a:avLst>
              <a:gd name="adj" fmla="val 17872"/>
            </a:avLst>
          </a:prstGeom>
          <a:solidFill>
            <a:srgbClr val="E1E1EA"/>
          </a:solidFill>
          <a:ln/>
        </p:spPr>
        <p:txBody>
          <a:bodyPr/>
          <a:lstStyle/>
          <a:p>
            <a:endParaRPr lang="es-ES" sz="2250" noProof="0" dirty="0"/>
          </a:p>
        </p:txBody>
      </p:sp>
      <p:sp>
        <p:nvSpPr>
          <p:cNvPr id="13" name="Text 10"/>
          <p:cNvSpPr/>
          <p:nvPr/>
        </p:nvSpPr>
        <p:spPr>
          <a:xfrm>
            <a:off x="8835033" y="1255514"/>
            <a:ext cx="683865" cy="3175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500"/>
              </a:lnSpc>
            </a:pPr>
            <a:r>
              <a:rPr lang="es-ES" sz="1563" noProof="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12</a:t>
            </a:r>
            <a:endParaRPr lang="es-ES" sz="1563" noProof="0" dirty="0"/>
          </a:p>
        </p:txBody>
      </p:sp>
      <p:sp>
        <p:nvSpPr>
          <p:cNvPr id="14" name="Text 11"/>
          <p:cNvSpPr/>
          <p:nvPr/>
        </p:nvSpPr>
        <p:spPr>
          <a:xfrm>
            <a:off x="8686205" y="1746647"/>
            <a:ext cx="7849195" cy="9301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625"/>
              </a:lnSpc>
            </a:pPr>
            <a:r>
              <a:rPr lang="es-ES" sz="3200" spc="-76" dirty="0">
                <a:solidFill>
                  <a:srgbClr val="31356E"/>
                </a:solidFill>
                <a:latin typeface="Montserrat Semi-Bold Bold"/>
              </a:rPr>
              <a:t>Resiliencia y seguridad de infraestructuras críticas sanitarias</a:t>
            </a:r>
          </a:p>
        </p:txBody>
      </p:sp>
      <p:sp>
        <p:nvSpPr>
          <p:cNvPr id="15" name="Shape 12"/>
          <p:cNvSpPr/>
          <p:nvPr/>
        </p:nvSpPr>
        <p:spPr>
          <a:xfrm>
            <a:off x="8686204" y="2955875"/>
            <a:ext cx="3668018" cy="485478"/>
          </a:xfrm>
          <a:prstGeom prst="roundRect">
            <a:avLst>
              <a:gd name="adj" fmla="val 17171"/>
            </a:avLst>
          </a:prstGeom>
          <a:noFill/>
          <a:ln w="7620">
            <a:solidFill>
              <a:srgbClr val="1B1B27"/>
            </a:solidFill>
            <a:prstDash val="solid"/>
          </a:ln>
        </p:spPr>
        <p:txBody>
          <a:bodyPr/>
          <a:lstStyle/>
          <a:p>
            <a:endParaRPr lang="es-ES" sz="2250" noProof="0" dirty="0"/>
          </a:p>
        </p:txBody>
      </p:sp>
      <p:pic>
        <p:nvPicPr>
          <p:cNvPr id="16" name="Image 1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844558" y="3099345"/>
            <a:ext cx="198388" cy="198388"/>
          </a:xfrm>
          <a:prstGeom prst="rect">
            <a:avLst/>
          </a:prstGeom>
        </p:spPr>
      </p:pic>
      <p:sp>
        <p:nvSpPr>
          <p:cNvPr id="17" name="Text 13"/>
          <p:cNvSpPr/>
          <p:nvPr/>
        </p:nvSpPr>
        <p:spPr>
          <a:xfrm>
            <a:off x="9142066" y="3039814"/>
            <a:ext cx="3053804" cy="3175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500"/>
              </a:lnSpc>
            </a:pPr>
            <a:r>
              <a:rPr lang="es-ES" sz="1563" noProof="0" dirty="0">
                <a:solidFill>
                  <a:srgbClr val="1B1B27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INFRAESTRUCTURAS SANITARIAS</a:t>
            </a:r>
            <a:endParaRPr lang="es-ES" sz="1563" noProof="0" dirty="0"/>
          </a:p>
        </p:txBody>
      </p:sp>
      <p:sp>
        <p:nvSpPr>
          <p:cNvPr id="18" name="Text 14"/>
          <p:cNvSpPr/>
          <p:nvPr/>
        </p:nvSpPr>
        <p:spPr>
          <a:xfrm>
            <a:off x="8686205" y="3720405"/>
            <a:ext cx="7849195" cy="7938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428625" indent="-428625">
              <a:lnSpc>
                <a:spcPts val="3125"/>
              </a:lnSpc>
              <a:buSzPct val="100000"/>
              <a:buChar char="•"/>
            </a:pPr>
            <a:r>
              <a:rPr lang="es-ES" sz="1938" noProof="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Continuidad operativa garantizada ante amenazas climáticas, geopolíticas y ciberataques de creciente complejidad</a:t>
            </a:r>
            <a:endParaRPr lang="es-ES" sz="1938" noProof="0" dirty="0"/>
          </a:p>
        </p:txBody>
      </p:sp>
      <p:sp>
        <p:nvSpPr>
          <p:cNvPr id="19" name="Text 15"/>
          <p:cNvSpPr/>
          <p:nvPr/>
        </p:nvSpPr>
        <p:spPr>
          <a:xfrm>
            <a:off x="8686205" y="4601022"/>
            <a:ext cx="7849195" cy="7938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428625" indent="-428625">
              <a:lnSpc>
                <a:spcPts val="3125"/>
              </a:lnSpc>
              <a:buSzPct val="100000"/>
              <a:buChar char="•"/>
            </a:pPr>
            <a:r>
              <a:rPr lang="es-ES" sz="1938" noProof="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Implementación de redundancias técnicas, coordinación con protección civil y mantenimiento de reservas estratégicas</a:t>
            </a:r>
            <a:endParaRPr lang="es-ES" sz="1938" noProof="0" dirty="0"/>
          </a:p>
        </p:txBody>
      </p:sp>
      <p:sp>
        <p:nvSpPr>
          <p:cNvPr id="20" name="Text 16"/>
          <p:cNvSpPr/>
          <p:nvPr/>
        </p:nvSpPr>
        <p:spPr>
          <a:xfrm>
            <a:off x="8686205" y="5481638"/>
            <a:ext cx="7849195" cy="7938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428625" indent="-428625">
              <a:lnSpc>
                <a:spcPts val="3125"/>
              </a:lnSpc>
              <a:buSzPct val="100000"/>
              <a:buChar char="•"/>
            </a:pPr>
            <a:r>
              <a:rPr lang="es-ES" sz="1938" noProof="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Refuerzo de seguridad física contra incendios y eventos sísmicos, con programas de formación y sensibilización del personal</a:t>
            </a:r>
            <a:endParaRPr lang="es-ES" sz="1938" noProof="0" dirty="0"/>
          </a:p>
        </p:txBody>
      </p:sp>
      <p:pic>
        <p:nvPicPr>
          <p:cNvPr id="21" name="Imagen 20" descr="Logotipo, nombre de la empresa&#10;&#10;El contenido generado por IA puede ser incorrecto.">
            <a:extLst>
              <a:ext uri="{FF2B5EF4-FFF2-40B4-BE49-F238E27FC236}">
                <a16:creationId xmlns:a16="http://schemas.microsoft.com/office/drawing/2014/main" id="{A0F8C01B-C7E4-1A7B-5719-28981DDB621C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6666" t="7767" b="-1"/>
          <a:stretch>
            <a:fillRect/>
          </a:stretch>
        </p:blipFill>
        <p:spPr>
          <a:xfrm>
            <a:off x="233884" y="8210830"/>
            <a:ext cx="2209800" cy="75796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298550" y="1790700"/>
            <a:ext cx="987326" cy="466428"/>
          </a:xfrm>
          <a:prstGeom prst="roundRect">
            <a:avLst>
              <a:gd name="adj" fmla="val 17872"/>
            </a:avLst>
          </a:prstGeom>
          <a:solidFill>
            <a:srgbClr val="E1E1EA"/>
          </a:solidFill>
          <a:ln/>
        </p:spPr>
        <p:txBody>
          <a:bodyPr/>
          <a:lstStyle/>
          <a:p>
            <a:endParaRPr lang="es-ES" sz="2250" noProof="0" dirty="0"/>
          </a:p>
        </p:txBody>
      </p:sp>
      <p:sp>
        <p:nvSpPr>
          <p:cNvPr id="3" name="Text 1"/>
          <p:cNvSpPr/>
          <p:nvPr/>
        </p:nvSpPr>
        <p:spPr>
          <a:xfrm>
            <a:off x="447377" y="1865114"/>
            <a:ext cx="689670" cy="3175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500"/>
              </a:lnSpc>
            </a:pPr>
            <a:r>
              <a:rPr lang="es-ES" sz="1563" noProof="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13</a:t>
            </a:r>
            <a:endParaRPr lang="es-ES" sz="1563" noProof="0" dirty="0"/>
          </a:p>
        </p:txBody>
      </p:sp>
      <p:sp>
        <p:nvSpPr>
          <p:cNvPr id="4" name="Text 2"/>
          <p:cNvSpPr/>
          <p:nvPr/>
        </p:nvSpPr>
        <p:spPr>
          <a:xfrm>
            <a:off x="298550" y="2356247"/>
            <a:ext cx="7849195" cy="9301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625"/>
              </a:lnSpc>
            </a:pPr>
            <a:r>
              <a:rPr lang="es-ES" sz="3200" spc="-76" dirty="0">
                <a:solidFill>
                  <a:srgbClr val="31356E"/>
                </a:solidFill>
                <a:latin typeface="Montserrat Semi-Bold Bold"/>
              </a:rPr>
              <a:t>Sistema de apoyo inteligente para osteoporosis en AP</a:t>
            </a:r>
          </a:p>
        </p:txBody>
      </p:sp>
      <p:sp>
        <p:nvSpPr>
          <p:cNvPr id="5" name="Shape 3"/>
          <p:cNvSpPr/>
          <p:nvPr/>
        </p:nvSpPr>
        <p:spPr>
          <a:xfrm>
            <a:off x="298550" y="3565475"/>
            <a:ext cx="3143101" cy="485478"/>
          </a:xfrm>
          <a:prstGeom prst="roundRect">
            <a:avLst>
              <a:gd name="adj" fmla="val 17171"/>
            </a:avLst>
          </a:prstGeom>
          <a:noFill/>
          <a:ln w="7620">
            <a:solidFill>
              <a:srgbClr val="1B1B27"/>
            </a:solidFill>
            <a:prstDash val="solid"/>
          </a:ln>
        </p:spPr>
        <p:txBody>
          <a:bodyPr/>
          <a:lstStyle/>
          <a:p>
            <a:endParaRPr lang="es-ES" sz="2250" noProof="0" dirty="0"/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6902" y="3708945"/>
            <a:ext cx="198388" cy="198388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754409" y="3649414"/>
            <a:ext cx="2528888" cy="3175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500"/>
              </a:lnSpc>
            </a:pPr>
            <a:r>
              <a:rPr lang="es-ES" sz="1563" noProof="0" dirty="0">
                <a:solidFill>
                  <a:srgbClr val="1B1B27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TRANSFORMACIÓN DIGITAL</a:t>
            </a:r>
            <a:endParaRPr lang="es-ES" sz="1563" noProof="0" dirty="0"/>
          </a:p>
        </p:txBody>
      </p:sp>
      <p:sp>
        <p:nvSpPr>
          <p:cNvPr id="8" name="Shape 5"/>
          <p:cNvSpPr/>
          <p:nvPr/>
        </p:nvSpPr>
        <p:spPr>
          <a:xfrm>
            <a:off x="3565625" y="3565475"/>
            <a:ext cx="2527250" cy="485478"/>
          </a:xfrm>
          <a:prstGeom prst="roundRect">
            <a:avLst>
              <a:gd name="adj" fmla="val 17171"/>
            </a:avLst>
          </a:prstGeom>
          <a:noFill/>
          <a:ln w="7620">
            <a:solidFill>
              <a:srgbClr val="1B1B27"/>
            </a:solidFill>
            <a:prstDash val="solid"/>
          </a:ln>
        </p:spPr>
        <p:txBody>
          <a:bodyPr/>
          <a:lstStyle/>
          <a:p>
            <a:endParaRPr lang="es-ES" sz="2250" noProof="0" dirty="0"/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723977" y="3708945"/>
            <a:ext cx="198388" cy="198388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4021485" y="3649414"/>
            <a:ext cx="1913036" cy="3175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500"/>
              </a:lnSpc>
            </a:pPr>
            <a:r>
              <a:rPr lang="es-ES" sz="1563" noProof="0" dirty="0">
                <a:solidFill>
                  <a:srgbClr val="1B1B27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ATENCIÓN PRIMARIA</a:t>
            </a:r>
            <a:endParaRPr lang="es-ES" sz="1563" noProof="0" dirty="0"/>
          </a:p>
        </p:txBody>
      </p:sp>
      <p:sp>
        <p:nvSpPr>
          <p:cNvPr id="11" name="Text 7"/>
          <p:cNvSpPr/>
          <p:nvPr/>
        </p:nvSpPr>
        <p:spPr>
          <a:xfrm>
            <a:off x="298550" y="4330006"/>
            <a:ext cx="7849195" cy="7938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428625" indent="-428625">
              <a:lnSpc>
                <a:spcPts val="3125"/>
              </a:lnSpc>
              <a:buSzPct val="100000"/>
              <a:buChar char="•"/>
            </a:pPr>
            <a:r>
              <a:rPr lang="es-ES" sz="1938" noProof="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Inteligencia artificial para detección temprana, diagnóstico preciso, tratamiento personalizado y seguimiento continuado</a:t>
            </a:r>
            <a:endParaRPr lang="es-ES" sz="1938" noProof="0" dirty="0"/>
          </a:p>
        </p:txBody>
      </p:sp>
      <p:sp>
        <p:nvSpPr>
          <p:cNvPr id="12" name="Text 8"/>
          <p:cNvSpPr/>
          <p:nvPr/>
        </p:nvSpPr>
        <p:spPr>
          <a:xfrm>
            <a:off x="298550" y="5210622"/>
            <a:ext cx="7849195" cy="7938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428625" indent="-428625">
              <a:lnSpc>
                <a:spcPts val="3125"/>
              </a:lnSpc>
              <a:buSzPct val="100000"/>
              <a:buChar char="•"/>
            </a:pPr>
            <a:r>
              <a:rPr lang="es-ES" sz="1938" noProof="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Identificación proactiva de pacientes de alto riesgo y recomendación automatizada de pruebas diagnósticas oportunas</a:t>
            </a:r>
            <a:endParaRPr lang="es-ES" sz="1938" noProof="0" dirty="0"/>
          </a:p>
        </p:txBody>
      </p:sp>
      <p:sp>
        <p:nvSpPr>
          <p:cNvPr id="13" name="Text 9"/>
          <p:cNvSpPr/>
          <p:nvPr/>
        </p:nvSpPr>
        <p:spPr>
          <a:xfrm>
            <a:off x="298550" y="6091238"/>
            <a:ext cx="7849195" cy="7938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428625" indent="-428625">
              <a:lnSpc>
                <a:spcPts val="3125"/>
              </a:lnSpc>
              <a:buSzPct val="100000"/>
              <a:buChar char="•"/>
            </a:pPr>
            <a:r>
              <a:rPr lang="es-ES" sz="1938" noProof="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Reducción del </a:t>
            </a:r>
            <a:r>
              <a:rPr lang="es-ES" sz="1938" noProof="0" dirty="0" err="1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infradiagnóstico</a:t>
            </a:r>
            <a:r>
              <a:rPr lang="es-ES" sz="1938" noProof="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actual y prevención efectiva de fracturas mediante seguimiento personalizado y adaptativo</a:t>
            </a:r>
            <a:endParaRPr lang="es-ES" sz="1938" noProof="0" dirty="0"/>
          </a:p>
        </p:txBody>
      </p:sp>
      <p:sp>
        <p:nvSpPr>
          <p:cNvPr id="14" name="Shape 10"/>
          <p:cNvSpPr/>
          <p:nvPr/>
        </p:nvSpPr>
        <p:spPr>
          <a:xfrm>
            <a:off x="8762405" y="1790700"/>
            <a:ext cx="981521" cy="466428"/>
          </a:xfrm>
          <a:prstGeom prst="roundRect">
            <a:avLst>
              <a:gd name="adj" fmla="val 17872"/>
            </a:avLst>
          </a:prstGeom>
          <a:solidFill>
            <a:srgbClr val="E1E1EA"/>
          </a:solidFill>
          <a:ln/>
        </p:spPr>
        <p:txBody>
          <a:bodyPr/>
          <a:lstStyle/>
          <a:p>
            <a:endParaRPr lang="es-ES" sz="2250" noProof="0" dirty="0"/>
          </a:p>
        </p:txBody>
      </p:sp>
      <p:sp>
        <p:nvSpPr>
          <p:cNvPr id="15" name="Text 11"/>
          <p:cNvSpPr/>
          <p:nvPr/>
        </p:nvSpPr>
        <p:spPr>
          <a:xfrm>
            <a:off x="8911233" y="1865114"/>
            <a:ext cx="683865" cy="3175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500"/>
              </a:lnSpc>
            </a:pPr>
            <a:r>
              <a:rPr lang="es-ES" sz="1563" noProof="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14</a:t>
            </a:r>
            <a:endParaRPr lang="es-ES" sz="1563" noProof="0" dirty="0"/>
          </a:p>
        </p:txBody>
      </p:sp>
      <p:sp>
        <p:nvSpPr>
          <p:cNvPr id="16" name="Text 12"/>
          <p:cNvSpPr/>
          <p:nvPr/>
        </p:nvSpPr>
        <p:spPr>
          <a:xfrm>
            <a:off x="8762405" y="2356246"/>
            <a:ext cx="6805910" cy="4650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3625"/>
              </a:lnSpc>
            </a:pPr>
            <a:r>
              <a:rPr lang="es-ES" sz="3200" spc="-76" dirty="0">
                <a:solidFill>
                  <a:srgbClr val="31356E"/>
                </a:solidFill>
                <a:latin typeface="Montserrat Semi-Bold Bold"/>
              </a:rPr>
              <a:t>Fortalecer servicios de salud de calidad</a:t>
            </a:r>
          </a:p>
        </p:txBody>
      </p:sp>
      <p:sp>
        <p:nvSpPr>
          <p:cNvPr id="17" name="Shape 13"/>
          <p:cNvSpPr/>
          <p:nvPr/>
        </p:nvSpPr>
        <p:spPr>
          <a:xfrm>
            <a:off x="8762404" y="3100387"/>
            <a:ext cx="3623073" cy="485478"/>
          </a:xfrm>
          <a:prstGeom prst="roundRect">
            <a:avLst>
              <a:gd name="adj" fmla="val 17171"/>
            </a:avLst>
          </a:prstGeom>
          <a:noFill/>
          <a:ln w="7620">
            <a:solidFill>
              <a:srgbClr val="1B1B27"/>
            </a:solidFill>
            <a:prstDash val="solid"/>
          </a:ln>
        </p:spPr>
        <p:txBody>
          <a:bodyPr/>
          <a:lstStyle/>
          <a:p>
            <a:endParaRPr lang="es-ES" sz="2250" noProof="0" dirty="0"/>
          </a:p>
        </p:txBody>
      </p:sp>
      <p:pic>
        <p:nvPicPr>
          <p:cNvPr id="18" name="Image 2" descr="preencoded.pn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920758" y="3243857"/>
            <a:ext cx="198388" cy="198388"/>
          </a:xfrm>
          <a:prstGeom prst="rect">
            <a:avLst/>
          </a:prstGeom>
        </p:spPr>
      </p:pic>
      <p:sp>
        <p:nvSpPr>
          <p:cNvPr id="19" name="Text 14"/>
          <p:cNvSpPr/>
          <p:nvPr/>
        </p:nvSpPr>
        <p:spPr>
          <a:xfrm>
            <a:off x="9218266" y="3184327"/>
            <a:ext cx="3008859" cy="3175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500"/>
              </a:lnSpc>
            </a:pPr>
            <a:r>
              <a:rPr lang="es-ES" sz="1563" noProof="0" dirty="0">
                <a:solidFill>
                  <a:srgbClr val="1B1B27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CAPACIDADES INSTITUCIONALES</a:t>
            </a:r>
            <a:endParaRPr lang="es-ES" sz="1563" noProof="0" dirty="0"/>
          </a:p>
        </p:txBody>
      </p:sp>
      <p:sp>
        <p:nvSpPr>
          <p:cNvPr id="20" name="Shape 15"/>
          <p:cNvSpPr/>
          <p:nvPr/>
        </p:nvSpPr>
        <p:spPr>
          <a:xfrm>
            <a:off x="12509452" y="3100387"/>
            <a:ext cx="2067966" cy="485478"/>
          </a:xfrm>
          <a:prstGeom prst="roundRect">
            <a:avLst>
              <a:gd name="adj" fmla="val 17171"/>
            </a:avLst>
          </a:prstGeom>
          <a:noFill/>
          <a:ln w="7620">
            <a:solidFill>
              <a:srgbClr val="1B1B27"/>
            </a:solidFill>
            <a:prstDash val="solid"/>
          </a:ln>
        </p:spPr>
        <p:txBody>
          <a:bodyPr/>
          <a:lstStyle/>
          <a:p>
            <a:endParaRPr lang="es-ES" sz="2250" noProof="0" dirty="0"/>
          </a:p>
        </p:txBody>
      </p:sp>
      <p:pic>
        <p:nvPicPr>
          <p:cNvPr id="21" name="Image 3" descr="preencoded.png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2667803" y="3243857"/>
            <a:ext cx="198388" cy="198388"/>
          </a:xfrm>
          <a:prstGeom prst="rect">
            <a:avLst/>
          </a:prstGeom>
        </p:spPr>
      </p:pic>
      <p:sp>
        <p:nvSpPr>
          <p:cNvPr id="22" name="Text 16"/>
          <p:cNvSpPr/>
          <p:nvPr/>
        </p:nvSpPr>
        <p:spPr>
          <a:xfrm>
            <a:off x="12965311" y="3184327"/>
            <a:ext cx="1453754" cy="3175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500"/>
              </a:lnSpc>
            </a:pPr>
            <a:r>
              <a:rPr lang="es-ES" sz="1563" noProof="0" dirty="0">
                <a:solidFill>
                  <a:srgbClr val="1B1B27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SALUD PÚBLICA</a:t>
            </a:r>
            <a:endParaRPr lang="es-ES" sz="1563" noProof="0" dirty="0"/>
          </a:p>
        </p:txBody>
      </p:sp>
      <p:sp>
        <p:nvSpPr>
          <p:cNvPr id="23" name="Text 17"/>
          <p:cNvSpPr/>
          <p:nvPr/>
        </p:nvSpPr>
        <p:spPr>
          <a:xfrm>
            <a:off x="8762405" y="3864918"/>
            <a:ext cx="7849195" cy="7938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428625" indent="-428625">
              <a:lnSpc>
                <a:spcPts val="3125"/>
              </a:lnSpc>
              <a:buSzPct val="100000"/>
              <a:buChar char="•"/>
            </a:pPr>
            <a:r>
              <a:rPr lang="es-ES" sz="1938" noProof="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Refuerzo de auditorías clínicas sistemáticas y evaluación externa independiente con enfoque sistémico integral</a:t>
            </a:r>
            <a:endParaRPr lang="es-ES" sz="1938" noProof="0" dirty="0"/>
          </a:p>
        </p:txBody>
      </p:sp>
      <p:sp>
        <p:nvSpPr>
          <p:cNvPr id="24" name="Text 18"/>
          <p:cNvSpPr/>
          <p:nvPr/>
        </p:nvSpPr>
        <p:spPr>
          <a:xfrm>
            <a:off x="8762405" y="4745534"/>
            <a:ext cx="7849195" cy="119077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428625" indent="-428625">
              <a:lnSpc>
                <a:spcPts val="3125"/>
              </a:lnSpc>
              <a:buSzPct val="100000"/>
              <a:buChar char="•"/>
            </a:pPr>
            <a:r>
              <a:rPr lang="es-ES" sz="1938" noProof="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Priorización estratégica: implementación de estrategia nacional de cáncer, seguridad radiológica y control de infecciones nosocomiales</a:t>
            </a:r>
            <a:endParaRPr lang="es-ES" sz="1938" noProof="0" dirty="0"/>
          </a:p>
        </p:txBody>
      </p:sp>
      <p:sp>
        <p:nvSpPr>
          <p:cNvPr id="25" name="Text 19"/>
          <p:cNvSpPr/>
          <p:nvPr/>
        </p:nvSpPr>
        <p:spPr>
          <a:xfrm>
            <a:off x="8762405" y="6023074"/>
            <a:ext cx="7849195" cy="7938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428625" indent="-428625">
              <a:lnSpc>
                <a:spcPts val="3125"/>
              </a:lnSpc>
              <a:buSzPct val="100000"/>
              <a:buChar char="•"/>
            </a:pPr>
            <a:r>
              <a:rPr lang="es-ES" sz="1938" noProof="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Procedimiento nacional de definición de estándares de calidad asistencial liderado por el Ministerio de Sanidad</a:t>
            </a:r>
            <a:endParaRPr lang="es-ES" sz="1938" noProof="0" dirty="0"/>
          </a:p>
        </p:txBody>
      </p:sp>
      <p:pic>
        <p:nvPicPr>
          <p:cNvPr id="26" name="Imagen 25" descr="Logotipo, nombre de la empresa&#10;&#10;El contenido generado por IA puede ser incorrecto.">
            <a:extLst>
              <a:ext uri="{FF2B5EF4-FFF2-40B4-BE49-F238E27FC236}">
                <a16:creationId xmlns:a16="http://schemas.microsoft.com/office/drawing/2014/main" id="{32FD36F2-47BA-4510-AA11-075555D95117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l="6666" t="7767" b="-1"/>
          <a:stretch>
            <a:fillRect/>
          </a:stretch>
        </p:blipFill>
        <p:spPr>
          <a:xfrm>
            <a:off x="233884" y="8210830"/>
            <a:ext cx="2209800" cy="75796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222350" y="419100"/>
            <a:ext cx="987326" cy="466428"/>
          </a:xfrm>
          <a:prstGeom prst="roundRect">
            <a:avLst>
              <a:gd name="adj" fmla="val 17872"/>
            </a:avLst>
          </a:prstGeom>
          <a:solidFill>
            <a:srgbClr val="E1E1EA"/>
          </a:solidFill>
          <a:ln/>
        </p:spPr>
        <p:txBody>
          <a:bodyPr/>
          <a:lstStyle/>
          <a:p>
            <a:endParaRPr lang="es-ES" sz="2250" noProof="0" dirty="0"/>
          </a:p>
        </p:txBody>
      </p:sp>
      <p:sp>
        <p:nvSpPr>
          <p:cNvPr id="3" name="Text 1"/>
          <p:cNvSpPr/>
          <p:nvPr/>
        </p:nvSpPr>
        <p:spPr>
          <a:xfrm>
            <a:off x="371177" y="493514"/>
            <a:ext cx="689670" cy="3175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500"/>
              </a:lnSpc>
            </a:pPr>
            <a:r>
              <a:rPr lang="es-ES" sz="1563" noProof="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15</a:t>
            </a:r>
            <a:endParaRPr lang="es-ES" sz="1563" noProof="0" dirty="0"/>
          </a:p>
        </p:txBody>
      </p:sp>
      <p:sp>
        <p:nvSpPr>
          <p:cNvPr id="4" name="Text 2"/>
          <p:cNvSpPr/>
          <p:nvPr/>
        </p:nvSpPr>
        <p:spPr>
          <a:xfrm>
            <a:off x="222350" y="984647"/>
            <a:ext cx="7849195" cy="9301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625"/>
              </a:lnSpc>
            </a:pPr>
            <a:r>
              <a:rPr lang="es-ES" sz="3200" spc="-76" dirty="0">
                <a:solidFill>
                  <a:srgbClr val="31356E"/>
                </a:solidFill>
                <a:latin typeface="Montserrat Semi-Bold Bold"/>
              </a:rPr>
              <a:t>Democratización del acceso a ensayos clínicos</a:t>
            </a:r>
          </a:p>
        </p:txBody>
      </p:sp>
      <p:sp>
        <p:nvSpPr>
          <p:cNvPr id="5" name="Shape 3"/>
          <p:cNvSpPr/>
          <p:nvPr/>
        </p:nvSpPr>
        <p:spPr>
          <a:xfrm>
            <a:off x="222350" y="2193875"/>
            <a:ext cx="3143101" cy="485478"/>
          </a:xfrm>
          <a:prstGeom prst="roundRect">
            <a:avLst>
              <a:gd name="adj" fmla="val 17171"/>
            </a:avLst>
          </a:prstGeom>
          <a:noFill/>
          <a:ln w="7620">
            <a:solidFill>
              <a:srgbClr val="1B1B27"/>
            </a:solidFill>
            <a:prstDash val="solid"/>
          </a:ln>
        </p:spPr>
        <p:txBody>
          <a:bodyPr/>
          <a:lstStyle/>
          <a:p>
            <a:endParaRPr lang="es-ES" sz="2250" noProof="0" dirty="0"/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0702" y="2337345"/>
            <a:ext cx="198388" cy="198388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678209" y="2277814"/>
            <a:ext cx="2528888" cy="3175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500"/>
              </a:lnSpc>
            </a:pPr>
            <a:r>
              <a:rPr lang="es-ES" sz="1563" noProof="0" dirty="0">
                <a:solidFill>
                  <a:srgbClr val="1B1B27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TRANSFORMACIÓN DIGITAL</a:t>
            </a:r>
            <a:endParaRPr lang="es-ES" sz="1563" noProof="0" dirty="0"/>
          </a:p>
        </p:txBody>
      </p:sp>
      <p:sp>
        <p:nvSpPr>
          <p:cNvPr id="8" name="Shape 5"/>
          <p:cNvSpPr/>
          <p:nvPr/>
        </p:nvSpPr>
        <p:spPr>
          <a:xfrm>
            <a:off x="3489424" y="2193875"/>
            <a:ext cx="3623073" cy="485478"/>
          </a:xfrm>
          <a:prstGeom prst="roundRect">
            <a:avLst>
              <a:gd name="adj" fmla="val 17171"/>
            </a:avLst>
          </a:prstGeom>
          <a:noFill/>
          <a:ln w="7620">
            <a:solidFill>
              <a:srgbClr val="1B1B27"/>
            </a:solidFill>
            <a:prstDash val="solid"/>
          </a:ln>
        </p:spPr>
        <p:txBody>
          <a:bodyPr/>
          <a:lstStyle/>
          <a:p>
            <a:endParaRPr lang="es-ES" sz="2250" noProof="0" dirty="0"/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647777" y="2337345"/>
            <a:ext cx="198388" cy="198388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3945285" y="2277814"/>
            <a:ext cx="3008859" cy="3175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500"/>
              </a:lnSpc>
            </a:pPr>
            <a:r>
              <a:rPr lang="es-ES" sz="1563" noProof="0" dirty="0">
                <a:solidFill>
                  <a:srgbClr val="1B1B27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CAPACIDADES INSTITUCIONALES</a:t>
            </a:r>
            <a:endParaRPr lang="es-ES" sz="1563" noProof="0" dirty="0"/>
          </a:p>
        </p:txBody>
      </p:sp>
      <p:sp>
        <p:nvSpPr>
          <p:cNvPr id="11" name="Shape 7"/>
          <p:cNvSpPr/>
          <p:nvPr/>
        </p:nvSpPr>
        <p:spPr>
          <a:xfrm>
            <a:off x="222350" y="2803326"/>
            <a:ext cx="2067966" cy="485478"/>
          </a:xfrm>
          <a:prstGeom prst="roundRect">
            <a:avLst>
              <a:gd name="adj" fmla="val 17171"/>
            </a:avLst>
          </a:prstGeom>
          <a:noFill/>
          <a:ln w="7620">
            <a:solidFill>
              <a:srgbClr val="1B1B27"/>
            </a:solidFill>
            <a:prstDash val="solid"/>
          </a:ln>
        </p:spPr>
        <p:txBody>
          <a:bodyPr/>
          <a:lstStyle/>
          <a:p>
            <a:endParaRPr lang="es-ES" sz="2250" noProof="0" dirty="0"/>
          </a:p>
        </p:txBody>
      </p:sp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80702" y="2946796"/>
            <a:ext cx="198388" cy="198388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678210" y="2887266"/>
            <a:ext cx="1453754" cy="3175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500"/>
              </a:lnSpc>
            </a:pPr>
            <a:r>
              <a:rPr lang="es-ES" sz="1563" noProof="0" dirty="0">
                <a:solidFill>
                  <a:srgbClr val="1B1B27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SALUD PÚBLICA</a:t>
            </a:r>
            <a:endParaRPr lang="es-ES" sz="1563" noProof="0" dirty="0"/>
          </a:p>
        </p:txBody>
      </p:sp>
      <p:sp>
        <p:nvSpPr>
          <p:cNvPr id="14" name="Shape 9"/>
          <p:cNvSpPr/>
          <p:nvPr/>
        </p:nvSpPr>
        <p:spPr>
          <a:xfrm>
            <a:off x="2414290" y="2803326"/>
            <a:ext cx="2856756" cy="485478"/>
          </a:xfrm>
          <a:prstGeom prst="roundRect">
            <a:avLst>
              <a:gd name="adj" fmla="val 17171"/>
            </a:avLst>
          </a:prstGeom>
          <a:noFill/>
          <a:ln w="7620">
            <a:solidFill>
              <a:srgbClr val="1B1B27"/>
            </a:solidFill>
            <a:prstDash val="solid"/>
          </a:ln>
        </p:spPr>
        <p:txBody>
          <a:bodyPr/>
          <a:lstStyle/>
          <a:p>
            <a:endParaRPr lang="es-ES" sz="2250" noProof="0" dirty="0"/>
          </a:p>
        </p:txBody>
      </p:sp>
      <p:pic>
        <p:nvPicPr>
          <p:cNvPr id="15" name="Image 3" descr="preencoded.png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572643" y="2946796"/>
            <a:ext cx="198388" cy="198388"/>
          </a:xfrm>
          <a:prstGeom prst="rect">
            <a:avLst/>
          </a:prstGeom>
        </p:spPr>
      </p:pic>
      <p:sp>
        <p:nvSpPr>
          <p:cNvPr id="16" name="Text 10"/>
          <p:cNvSpPr/>
          <p:nvPr/>
        </p:nvSpPr>
        <p:spPr>
          <a:xfrm>
            <a:off x="2870151" y="2887266"/>
            <a:ext cx="2242543" cy="3175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500"/>
              </a:lnSpc>
            </a:pPr>
            <a:r>
              <a:rPr lang="es-ES" sz="1563" noProof="0" dirty="0">
                <a:solidFill>
                  <a:srgbClr val="1B1B27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INVESTIGACIÓN CLÍNICA</a:t>
            </a:r>
            <a:endParaRPr lang="es-ES" sz="1563" noProof="0" dirty="0"/>
          </a:p>
        </p:txBody>
      </p:sp>
      <p:sp>
        <p:nvSpPr>
          <p:cNvPr id="17" name="Text 11"/>
          <p:cNvSpPr/>
          <p:nvPr/>
        </p:nvSpPr>
        <p:spPr>
          <a:xfrm>
            <a:off x="222350" y="3567857"/>
            <a:ext cx="7849195" cy="7938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428625" indent="-428625">
              <a:lnSpc>
                <a:spcPts val="3125"/>
              </a:lnSpc>
              <a:buSzPct val="100000"/>
              <a:buChar char="•"/>
            </a:pPr>
            <a:r>
              <a:rPr lang="es-ES" sz="1938" noProof="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Reducción de barreras de acceso para población con movilidad limitada o dispersión geográfica mediante tecnologías digitales</a:t>
            </a:r>
            <a:endParaRPr lang="es-ES" sz="1938" noProof="0" dirty="0"/>
          </a:p>
        </p:txBody>
      </p:sp>
      <p:sp>
        <p:nvSpPr>
          <p:cNvPr id="18" name="Text 12"/>
          <p:cNvSpPr/>
          <p:nvPr/>
        </p:nvSpPr>
        <p:spPr>
          <a:xfrm>
            <a:off x="222350" y="4448473"/>
            <a:ext cx="7849195" cy="7938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428625" indent="-428625">
              <a:lnSpc>
                <a:spcPts val="3125"/>
              </a:lnSpc>
              <a:buSzPct val="100000"/>
              <a:buChar char="•"/>
            </a:pPr>
            <a:r>
              <a:rPr lang="es-ES" sz="1938" noProof="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Monitorización remota y uso de datos del mundo real en oncología pediátrica para generar evidencia científica robusta</a:t>
            </a:r>
            <a:endParaRPr lang="es-ES" sz="1938" noProof="0" dirty="0"/>
          </a:p>
        </p:txBody>
      </p:sp>
      <p:sp>
        <p:nvSpPr>
          <p:cNvPr id="19" name="Text 13"/>
          <p:cNvSpPr/>
          <p:nvPr/>
        </p:nvSpPr>
        <p:spPr>
          <a:xfrm>
            <a:off x="222350" y="5329089"/>
            <a:ext cx="7849195" cy="7938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428625" indent="-428625">
              <a:lnSpc>
                <a:spcPts val="3125"/>
              </a:lnSpc>
              <a:buSzPct val="100000"/>
              <a:buChar char="•"/>
            </a:pPr>
            <a:r>
              <a:rPr lang="es-ES" sz="1938" noProof="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IA para optimizar identificación de pacientes elegibles, seguimiento automatizado y soporte regulatorio de medicamentos</a:t>
            </a:r>
            <a:endParaRPr lang="es-ES" sz="1938" noProof="0" dirty="0"/>
          </a:p>
        </p:txBody>
      </p:sp>
      <p:sp>
        <p:nvSpPr>
          <p:cNvPr id="20" name="Shape 14"/>
          <p:cNvSpPr/>
          <p:nvPr/>
        </p:nvSpPr>
        <p:spPr>
          <a:xfrm>
            <a:off x="8686205" y="419100"/>
            <a:ext cx="981521" cy="466428"/>
          </a:xfrm>
          <a:prstGeom prst="roundRect">
            <a:avLst>
              <a:gd name="adj" fmla="val 17872"/>
            </a:avLst>
          </a:prstGeom>
          <a:solidFill>
            <a:srgbClr val="E1E1EA"/>
          </a:solidFill>
          <a:ln/>
        </p:spPr>
        <p:txBody>
          <a:bodyPr/>
          <a:lstStyle/>
          <a:p>
            <a:endParaRPr lang="es-ES" sz="2250" noProof="0" dirty="0"/>
          </a:p>
        </p:txBody>
      </p:sp>
      <p:sp>
        <p:nvSpPr>
          <p:cNvPr id="21" name="Text 15"/>
          <p:cNvSpPr/>
          <p:nvPr/>
        </p:nvSpPr>
        <p:spPr>
          <a:xfrm>
            <a:off x="8835033" y="493514"/>
            <a:ext cx="683865" cy="3175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500"/>
              </a:lnSpc>
            </a:pPr>
            <a:r>
              <a:rPr lang="es-ES" sz="1563" noProof="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16</a:t>
            </a:r>
            <a:endParaRPr lang="es-ES" sz="1563" noProof="0" dirty="0"/>
          </a:p>
        </p:txBody>
      </p:sp>
      <p:sp>
        <p:nvSpPr>
          <p:cNvPr id="22" name="Text 16"/>
          <p:cNvSpPr/>
          <p:nvPr/>
        </p:nvSpPr>
        <p:spPr>
          <a:xfrm>
            <a:off x="8686205" y="984647"/>
            <a:ext cx="7849195" cy="9301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625"/>
              </a:lnSpc>
            </a:pPr>
            <a:r>
              <a:rPr lang="es-ES" sz="3200" spc="-76" dirty="0">
                <a:solidFill>
                  <a:srgbClr val="31356E"/>
                </a:solidFill>
                <a:latin typeface="Montserrat Semi-Bold Bold"/>
              </a:rPr>
              <a:t>Gemelos digitales organizativos y territoriales del sistema hospitalario</a:t>
            </a:r>
          </a:p>
        </p:txBody>
      </p:sp>
      <p:sp>
        <p:nvSpPr>
          <p:cNvPr id="23" name="Shape 17"/>
          <p:cNvSpPr/>
          <p:nvPr/>
        </p:nvSpPr>
        <p:spPr>
          <a:xfrm>
            <a:off x="8686205" y="2193875"/>
            <a:ext cx="2845594" cy="485478"/>
          </a:xfrm>
          <a:prstGeom prst="roundRect">
            <a:avLst>
              <a:gd name="adj" fmla="val 17171"/>
            </a:avLst>
          </a:prstGeom>
          <a:noFill/>
          <a:ln w="7620">
            <a:solidFill>
              <a:srgbClr val="1B1B27"/>
            </a:solidFill>
            <a:prstDash val="solid"/>
          </a:ln>
        </p:spPr>
        <p:txBody>
          <a:bodyPr/>
          <a:lstStyle/>
          <a:p>
            <a:endParaRPr lang="es-ES" sz="2250" noProof="0" dirty="0"/>
          </a:p>
        </p:txBody>
      </p:sp>
      <p:sp>
        <p:nvSpPr>
          <p:cNvPr id="24" name="Text 18"/>
          <p:cNvSpPr/>
          <p:nvPr/>
        </p:nvSpPr>
        <p:spPr>
          <a:xfrm>
            <a:off x="8844558" y="2277814"/>
            <a:ext cx="2528888" cy="3175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500"/>
              </a:lnSpc>
            </a:pPr>
            <a:r>
              <a:rPr lang="es-ES" sz="1563" noProof="0" dirty="0">
                <a:solidFill>
                  <a:srgbClr val="1B1B27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TRANSFORMACIÓN DIGITAL</a:t>
            </a:r>
            <a:endParaRPr lang="es-ES" sz="1563" noProof="0" dirty="0"/>
          </a:p>
        </p:txBody>
      </p:sp>
      <p:sp>
        <p:nvSpPr>
          <p:cNvPr id="25" name="Shape 19"/>
          <p:cNvSpPr/>
          <p:nvPr/>
        </p:nvSpPr>
        <p:spPr>
          <a:xfrm>
            <a:off x="11655772" y="2193875"/>
            <a:ext cx="3623073" cy="485478"/>
          </a:xfrm>
          <a:prstGeom prst="roundRect">
            <a:avLst>
              <a:gd name="adj" fmla="val 17171"/>
            </a:avLst>
          </a:prstGeom>
          <a:noFill/>
          <a:ln w="7620">
            <a:solidFill>
              <a:srgbClr val="1B1B27"/>
            </a:solidFill>
            <a:prstDash val="solid"/>
          </a:ln>
        </p:spPr>
        <p:txBody>
          <a:bodyPr/>
          <a:lstStyle/>
          <a:p>
            <a:endParaRPr lang="es-ES" sz="2250" noProof="0" dirty="0"/>
          </a:p>
        </p:txBody>
      </p:sp>
      <p:pic>
        <p:nvPicPr>
          <p:cNvPr id="26" name="Image 4" descr="preencoded.png"/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1814126" y="2337345"/>
            <a:ext cx="198388" cy="198388"/>
          </a:xfrm>
          <a:prstGeom prst="rect">
            <a:avLst/>
          </a:prstGeom>
        </p:spPr>
      </p:pic>
      <p:sp>
        <p:nvSpPr>
          <p:cNvPr id="27" name="Text 20"/>
          <p:cNvSpPr/>
          <p:nvPr/>
        </p:nvSpPr>
        <p:spPr>
          <a:xfrm>
            <a:off x="12111634" y="2277814"/>
            <a:ext cx="3008859" cy="3175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500"/>
              </a:lnSpc>
            </a:pPr>
            <a:r>
              <a:rPr lang="es-ES" sz="1563" noProof="0" dirty="0">
                <a:solidFill>
                  <a:srgbClr val="1B1B27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CAPACIDADES INSTITUCIONALES</a:t>
            </a:r>
            <a:endParaRPr lang="es-ES" sz="1563" noProof="0" dirty="0"/>
          </a:p>
        </p:txBody>
      </p:sp>
      <p:sp>
        <p:nvSpPr>
          <p:cNvPr id="28" name="Shape 21"/>
          <p:cNvSpPr/>
          <p:nvPr/>
        </p:nvSpPr>
        <p:spPr>
          <a:xfrm>
            <a:off x="8686204" y="2803326"/>
            <a:ext cx="2513708" cy="485478"/>
          </a:xfrm>
          <a:prstGeom prst="roundRect">
            <a:avLst>
              <a:gd name="adj" fmla="val 17171"/>
            </a:avLst>
          </a:prstGeom>
          <a:noFill/>
          <a:ln w="7620">
            <a:solidFill>
              <a:srgbClr val="1B1B27"/>
            </a:solidFill>
            <a:prstDash val="solid"/>
          </a:ln>
        </p:spPr>
        <p:txBody>
          <a:bodyPr/>
          <a:lstStyle/>
          <a:p>
            <a:endParaRPr lang="es-ES" sz="2250" noProof="0" dirty="0"/>
          </a:p>
        </p:txBody>
      </p:sp>
      <p:pic>
        <p:nvPicPr>
          <p:cNvPr id="29" name="Image 5" descr="preencoded.png"/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844558" y="2946796"/>
            <a:ext cx="198388" cy="198388"/>
          </a:xfrm>
          <a:prstGeom prst="rect">
            <a:avLst/>
          </a:prstGeom>
        </p:spPr>
      </p:pic>
      <p:sp>
        <p:nvSpPr>
          <p:cNvPr id="30" name="Text 22"/>
          <p:cNvSpPr/>
          <p:nvPr/>
        </p:nvSpPr>
        <p:spPr>
          <a:xfrm>
            <a:off x="9142066" y="2887266"/>
            <a:ext cx="1899494" cy="3175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500"/>
              </a:lnSpc>
            </a:pPr>
            <a:r>
              <a:rPr lang="es-ES" sz="1563" noProof="0" dirty="0">
                <a:solidFill>
                  <a:srgbClr val="1B1B27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INFRAESTRUCTURAS</a:t>
            </a:r>
            <a:endParaRPr lang="es-ES" sz="1563" noProof="0" dirty="0"/>
          </a:p>
        </p:txBody>
      </p:sp>
      <p:sp>
        <p:nvSpPr>
          <p:cNvPr id="31" name="Text 23"/>
          <p:cNvSpPr/>
          <p:nvPr/>
        </p:nvSpPr>
        <p:spPr>
          <a:xfrm>
            <a:off x="8686205" y="3567857"/>
            <a:ext cx="7849195" cy="7938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428625" indent="-428625">
              <a:lnSpc>
                <a:spcPts val="3125"/>
              </a:lnSpc>
              <a:buSzPct val="100000"/>
              <a:buChar char="•"/>
            </a:pPr>
            <a:r>
              <a:rPr lang="es-ES" sz="1938" noProof="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Modelo dinámico de infraestructuras físicas, flujos de pacientes y utilización óptima de recursos hospitalarios</a:t>
            </a:r>
            <a:endParaRPr lang="es-ES" sz="1938" noProof="0" dirty="0"/>
          </a:p>
        </p:txBody>
      </p:sp>
      <p:sp>
        <p:nvSpPr>
          <p:cNvPr id="32" name="Text 24"/>
          <p:cNvSpPr/>
          <p:nvPr/>
        </p:nvSpPr>
        <p:spPr>
          <a:xfrm>
            <a:off x="8686205" y="4448473"/>
            <a:ext cx="7849195" cy="7938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428625" indent="-428625">
              <a:lnSpc>
                <a:spcPts val="3125"/>
              </a:lnSpc>
              <a:buSzPct val="100000"/>
              <a:buChar char="•"/>
            </a:pPr>
            <a:r>
              <a:rPr lang="es-ES" sz="1938" noProof="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Integración de datos clínicos, operativos y de gestión para simulación avanzada de escenarios y predicción de impactos</a:t>
            </a:r>
            <a:endParaRPr lang="es-ES" sz="1938" noProof="0" dirty="0"/>
          </a:p>
        </p:txBody>
      </p:sp>
      <p:sp>
        <p:nvSpPr>
          <p:cNvPr id="33" name="Text 25"/>
          <p:cNvSpPr/>
          <p:nvPr/>
        </p:nvSpPr>
        <p:spPr>
          <a:xfrm>
            <a:off x="8686205" y="5329089"/>
            <a:ext cx="7849195" cy="7938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428625" indent="-428625">
              <a:lnSpc>
                <a:spcPts val="3125"/>
              </a:lnSpc>
              <a:buSzPct val="100000"/>
              <a:buChar char="•"/>
            </a:pPr>
            <a:r>
              <a:rPr lang="es-ES" sz="1938" noProof="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Apoyo integral a planificación estratégica, reformas organizativas y evaluación </a:t>
            </a:r>
            <a:r>
              <a:rPr lang="es-ES" sz="1938" noProof="0" dirty="0" err="1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ex-ante</a:t>
            </a:r>
            <a:r>
              <a:rPr lang="es-ES" sz="1938" noProof="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de impacto de intervenciones</a:t>
            </a:r>
            <a:endParaRPr lang="es-ES" sz="1938" noProof="0" dirty="0"/>
          </a:p>
        </p:txBody>
      </p:sp>
      <p:pic>
        <p:nvPicPr>
          <p:cNvPr id="34" name="Imagen 33" descr="Logotipo, nombre de la empresa&#10;&#10;El contenido generado por IA puede ser incorrecto.">
            <a:extLst>
              <a:ext uri="{FF2B5EF4-FFF2-40B4-BE49-F238E27FC236}">
                <a16:creationId xmlns:a16="http://schemas.microsoft.com/office/drawing/2014/main" id="{882B2ECC-AD3F-03C7-0448-646D0C4A3DA6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 l="6666" t="7767" b="-1"/>
          <a:stretch>
            <a:fillRect/>
          </a:stretch>
        </p:blipFill>
        <p:spPr>
          <a:xfrm>
            <a:off x="233884" y="8210830"/>
            <a:ext cx="2209800" cy="75796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298550" y="723900"/>
            <a:ext cx="987326" cy="466428"/>
          </a:xfrm>
          <a:prstGeom prst="roundRect">
            <a:avLst>
              <a:gd name="adj" fmla="val 17872"/>
            </a:avLst>
          </a:prstGeom>
          <a:solidFill>
            <a:srgbClr val="E1E1EA"/>
          </a:solidFill>
          <a:ln/>
        </p:spPr>
        <p:txBody>
          <a:bodyPr/>
          <a:lstStyle/>
          <a:p>
            <a:endParaRPr lang="es-ES" sz="2250" noProof="0" dirty="0"/>
          </a:p>
        </p:txBody>
      </p:sp>
      <p:sp>
        <p:nvSpPr>
          <p:cNvPr id="3" name="Text 1"/>
          <p:cNvSpPr/>
          <p:nvPr/>
        </p:nvSpPr>
        <p:spPr>
          <a:xfrm>
            <a:off x="447377" y="798314"/>
            <a:ext cx="689670" cy="3175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500"/>
              </a:lnSpc>
            </a:pPr>
            <a:r>
              <a:rPr lang="es-ES" sz="1563" noProof="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17</a:t>
            </a:r>
            <a:endParaRPr lang="es-ES" sz="1563" noProof="0" dirty="0"/>
          </a:p>
        </p:txBody>
      </p:sp>
      <p:sp>
        <p:nvSpPr>
          <p:cNvPr id="4" name="Text 2"/>
          <p:cNvSpPr/>
          <p:nvPr/>
        </p:nvSpPr>
        <p:spPr>
          <a:xfrm>
            <a:off x="298550" y="1289447"/>
            <a:ext cx="8159650" cy="9301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625"/>
              </a:lnSpc>
            </a:pPr>
            <a:r>
              <a:rPr lang="es-ES" sz="3200" spc="-76" dirty="0">
                <a:solidFill>
                  <a:srgbClr val="31356E"/>
                </a:solidFill>
                <a:latin typeface="Montserrat Semi-Bold Bold"/>
              </a:rPr>
              <a:t>Estrategia interregional para fortalecer Atención Primaria y Comunitaria</a:t>
            </a:r>
          </a:p>
        </p:txBody>
      </p:sp>
      <p:sp>
        <p:nvSpPr>
          <p:cNvPr id="5" name="Shape 3"/>
          <p:cNvSpPr/>
          <p:nvPr/>
        </p:nvSpPr>
        <p:spPr>
          <a:xfrm>
            <a:off x="298550" y="2498675"/>
            <a:ext cx="2527250" cy="485478"/>
          </a:xfrm>
          <a:prstGeom prst="roundRect">
            <a:avLst>
              <a:gd name="adj" fmla="val 17171"/>
            </a:avLst>
          </a:prstGeom>
          <a:noFill/>
          <a:ln w="7620">
            <a:solidFill>
              <a:srgbClr val="1B1B27"/>
            </a:solidFill>
            <a:prstDash val="solid"/>
          </a:ln>
        </p:spPr>
        <p:txBody>
          <a:bodyPr/>
          <a:lstStyle/>
          <a:p>
            <a:endParaRPr lang="es-ES" sz="2250" noProof="0" dirty="0"/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6902" y="2642145"/>
            <a:ext cx="198388" cy="198388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754410" y="2582614"/>
            <a:ext cx="1913036" cy="3175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500"/>
              </a:lnSpc>
            </a:pPr>
            <a:r>
              <a:rPr lang="es-ES" sz="1563" noProof="0" dirty="0">
                <a:solidFill>
                  <a:srgbClr val="1B1B27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ATENCIÓN PRIMARIA</a:t>
            </a:r>
            <a:endParaRPr lang="es-ES" sz="1563" noProof="0" dirty="0"/>
          </a:p>
        </p:txBody>
      </p:sp>
      <p:sp>
        <p:nvSpPr>
          <p:cNvPr id="8" name="Text 5"/>
          <p:cNvSpPr/>
          <p:nvPr/>
        </p:nvSpPr>
        <p:spPr>
          <a:xfrm>
            <a:off x="298550" y="3263206"/>
            <a:ext cx="7849195" cy="7938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428625" indent="-428625">
              <a:lnSpc>
                <a:spcPts val="3125"/>
              </a:lnSpc>
              <a:buSzPct val="100000"/>
              <a:buChar char="•"/>
            </a:pPr>
            <a:r>
              <a:rPr lang="es-ES" sz="1938" noProof="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Rediseño del modelo de AP con atención integrada longitudinal y herramientas digitales de última generación</a:t>
            </a:r>
            <a:endParaRPr lang="es-ES" sz="1938" noProof="0" dirty="0"/>
          </a:p>
        </p:txBody>
      </p:sp>
      <p:sp>
        <p:nvSpPr>
          <p:cNvPr id="9" name="Text 6"/>
          <p:cNvSpPr/>
          <p:nvPr/>
        </p:nvSpPr>
        <p:spPr>
          <a:xfrm>
            <a:off x="298550" y="4143822"/>
            <a:ext cx="7849195" cy="7938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428625" indent="-428625">
              <a:lnSpc>
                <a:spcPts val="3125"/>
              </a:lnSpc>
              <a:buSzPct val="100000"/>
              <a:buChar char="•"/>
            </a:pPr>
            <a:r>
              <a:rPr lang="es-ES" sz="1938" noProof="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Telemedicina, consultas no presenciales y gestión poblacional proactiva basada en análisis masivo de datos</a:t>
            </a:r>
            <a:endParaRPr lang="es-ES" sz="1938" noProof="0" dirty="0"/>
          </a:p>
        </p:txBody>
      </p:sp>
      <p:sp>
        <p:nvSpPr>
          <p:cNvPr id="10" name="Text 7"/>
          <p:cNvSpPr/>
          <p:nvPr/>
        </p:nvSpPr>
        <p:spPr>
          <a:xfrm>
            <a:off x="298550" y="5024438"/>
            <a:ext cx="7849195" cy="7938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428625" indent="-428625">
              <a:lnSpc>
                <a:spcPts val="3125"/>
              </a:lnSpc>
              <a:buSzPct val="100000"/>
              <a:buChar char="•"/>
            </a:pPr>
            <a:r>
              <a:rPr lang="es-ES" sz="1938" noProof="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Abordaje anticipatorio de cronicidad compleja, fragilidad, prevención de caídas y soledad no deseada en mayores</a:t>
            </a:r>
            <a:endParaRPr lang="es-ES" sz="1938" noProof="0" dirty="0"/>
          </a:p>
        </p:txBody>
      </p:sp>
      <p:sp>
        <p:nvSpPr>
          <p:cNvPr id="11" name="Shape 8"/>
          <p:cNvSpPr/>
          <p:nvPr/>
        </p:nvSpPr>
        <p:spPr>
          <a:xfrm>
            <a:off x="8762405" y="723900"/>
            <a:ext cx="981521" cy="466428"/>
          </a:xfrm>
          <a:prstGeom prst="roundRect">
            <a:avLst>
              <a:gd name="adj" fmla="val 17872"/>
            </a:avLst>
          </a:prstGeom>
          <a:solidFill>
            <a:srgbClr val="E1E1EA"/>
          </a:solidFill>
          <a:ln/>
        </p:spPr>
        <p:txBody>
          <a:bodyPr/>
          <a:lstStyle/>
          <a:p>
            <a:endParaRPr lang="es-ES" sz="2250" noProof="0" dirty="0"/>
          </a:p>
        </p:txBody>
      </p:sp>
      <p:sp>
        <p:nvSpPr>
          <p:cNvPr id="12" name="Text 9"/>
          <p:cNvSpPr/>
          <p:nvPr/>
        </p:nvSpPr>
        <p:spPr>
          <a:xfrm>
            <a:off x="8911233" y="798314"/>
            <a:ext cx="683865" cy="3175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500"/>
              </a:lnSpc>
            </a:pPr>
            <a:r>
              <a:rPr lang="es-ES" sz="1563" noProof="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18</a:t>
            </a:r>
            <a:endParaRPr lang="es-ES" sz="1563" noProof="0" dirty="0"/>
          </a:p>
        </p:txBody>
      </p:sp>
      <p:sp>
        <p:nvSpPr>
          <p:cNvPr id="13" name="Text 10"/>
          <p:cNvSpPr/>
          <p:nvPr/>
        </p:nvSpPr>
        <p:spPr>
          <a:xfrm>
            <a:off x="8762405" y="1289447"/>
            <a:ext cx="7849195" cy="9301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625"/>
              </a:lnSpc>
            </a:pPr>
            <a:r>
              <a:rPr lang="es-ES" sz="3200" spc="-76" dirty="0">
                <a:solidFill>
                  <a:srgbClr val="31356E"/>
                </a:solidFill>
                <a:latin typeface="Montserrat Semi-Bold Bold"/>
              </a:rPr>
              <a:t>Vigilancia epidemiológica avanzada interregional y respuesta rápida</a:t>
            </a:r>
          </a:p>
        </p:txBody>
      </p:sp>
      <p:sp>
        <p:nvSpPr>
          <p:cNvPr id="14" name="Shape 11"/>
          <p:cNvSpPr/>
          <p:nvPr/>
        </p:nvSpPr>
        <p:spPr>
          <a:xfrm>
            <a:off x="8762405" y="2498675"/>
            <a:ext cx="2067966" cy="485478"/>
          </a:xfrm>
          <a:prstGeom prst="roundRect">
            <a:avLst>
              <a:gd name="adj" fmla="val 17171"/>
            </a:avLst>
          </a:prstGeom>
          <a:noFill/>
          <a:ln w="7620">
            <a:solidFill>
              <a:srgbClr val="1B1B27"/>
            </a:solidFill>
            <a:prstDash val="solid"/>
          </a:ln>
        </p:spPr>
        <p:txBody>
          <a:bodyPr/>
          <a:lstStyle/>
          <a:p>
            <a:endParaRPr lang="es-ES" sz="2250" noProof="0" dirty="0"/>
          </a:p>
        </p:txBody>
      </p:sp>
      <p:pic>
        <p:nvPicPr>
          <p:cNvPr id="15" name="Image 1" descr="preencoded.png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920758" y="2642145"/>
            <a:ext cx="198388" cy="198388"/>
          </a:xfrm>
          <a:prstGeom prst="rect">
            <a:avLst/>
          </a:prstGeom>
        </p:spPr>
      </p:pic>
      <p:sp>
        <p:nvSpPr>
          <p:cNvPr id="16" name="Text 12"/>
          <p:cNvSpPr/>
          <p:nvPr/>
        </p:nvSpPr>
        <p:spPr>
          <a:xfrm>
            <a:off x="9218266" y="2582614"/>
            <a:ext cx="1453754" cy="3175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500"/>
              </a:lnSpc>
            </a:pPr>
            <a:r>
              <a:rPr lang="es-ES" sz="1563" noProof="0" dirty="0">
                <a:solidFill>
                  <a:srgbClr val="1B1B27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SALUD PÚBLICA</a:t>
            </a:r>
            <a:endParaRPr lang="es-ES" sz="1563" noProof="0" dirty="0"/>
          </a:p>
        </p:txBody>
      </p:sp>
      <p:sp>
        <p:nvSpPr>
          <p:cNvPr id="17" name="Text 13"/>
          <p:cNvSpPr/>
          <p:nvPr/>
        </p:nvSpPr>
        <p:spPr>
          <a:xfrm>
            <a:off x="8762405" y="3263206"/>
            <a:ext cx="7849195" cy="7938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428625" indent="-428625">
              <a:lnSpc>
                <a:spcPts val="3125"/>
              </a:lnSpc>
              <a:buSzPct val="100000"/>
              <a:buChar char="•"/>
            </a:pPr>
            <a:r>
              <a:rPr lang="es-ES" sz="1938" noProof="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Plataforma común con datos en tiempo real e IA predictiva bajo enfoque integrado </a:t>
            </a:r>
            <a:r>
              <a:rPr lang="es-ES" sz="1938" noProof="0" dirty="0" err="1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One</a:t>
            </a:r>
            <a:r>
              <a:rPr lang="es-ES" sz="1938" noProof="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</a:t>
            </a:r>
            <a:r>
              <a:rPr lang="es-ES" sz="1938" noProof="0" dirty="0" err="1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Health</a:t>
            </a:r>
            <a:endParaRPr lang="es-ES" sz="1938" noProof="0" dirty="0"/>
          </a:p>
        </p:txBody>
      </p:sp>
      <p:sp>
        <p:nvSpPr>
          <p:cNvPr id="18" name="Text 14"/>
          <p:cNvSpPr/>
          <p:nvPr/>
        </p:nvSpPr>
        <p:spPr>
          <a:xfrm>
            <a:off x="8762405" y="4143822"/>
            <a:ext cx="7849195" cy="7938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428625" indent="-428625">
              <a:lnSpc>
                <a:spcPts val="3125"/>
              </a:lnSpc>
              <a:buSzPct val="100000"/>
              <a:buChar char="•"/>
            </a:pPr>
            <a:r>
              <a:rPr lang="es-ES" sz="1938" noProof="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Refuerzo de sistemas de alerta temprana y mejora de la recogida y análisis de datos desde AP y hospitales</a:t>
            </a:r>
            <a:endParaRPr lang="es-ES" sz="1938" noProof="0" dirty="0"/>
          </a:p>
        </p:txBody>
      </p:sp>
      <p:sp>
        <p:nvSpPr>
          <p:cNvPr id="19" name="Text 15"/>
          <p:cNvSpPr/>
          <p:nvPr/>
        </p:nvSpPr>
        <p:spPr>
          <a:xfrm>
            <a:off x="8762405" y="5024438"/>
            <a:ext cx="7849195" cy="7938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428625" indent="-428625">
              <a:lnSpc>
                <a:spcPts val="3125"/>
              </a:lnSpc>
              <a:buSzPct val="100000"/>
              <a:buChar char="•"/>
            </a:pPr>
            <a:r>
              <a:rPr lang="es-ES" sz="1938" noProof="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Capacitación profesional en analítica avanzada de datos y protocolos de respuesta coordinada ante emergencias sanitarias</a:t>
            </a:r>
            <a:endParaRPr lang="es-ES" sz="1938" noProof="0" dirty="0"/>
          </a:p>
        </p:txBody>
      </p:sp>
      <p:pic>
        <p:nvPicPr>
          <p:cNvPr id="20" name="Imagen 19" descr="Logotipo, nombre de la empresa&#10;&#10;El contenido generado por IA puede ser incorrecto.">
            <a:extLst>
              <a:ext uri="{FF2B5EF4-FFF2-40B4-BE49-F238E27FC236}">
                <a16:creationId xmlns:a16="http://schemas.microsoft.com/office/drawing/2014/main" id="{20C80019-5293-C66B-03B2-F91DACE11CBE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6666" t="7767" b="-1"/>
          <a:stretch>
            <a:fillRect/>
          </a:stretch>
        </p:blipFill>
        <p:spPr>
          <a:xfrm>
            <a:off x="233884" y="8210830"/>
            <a:ext cx="2209800" cy="75796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685800" y="1714500"/>
            <a:ext cx="987326" cy="466428"/>
          </a:xfrm>
          <a:prstGeom prst="roundRect">
            <a:avLst>
              <a:gd name="adj" fmla="val 17872"/>
            </a:avLst>
          </a:prstGeom>
          <a:solidFill>
            <a:srgbClr val="E1E1EA"/>
          </a:solidFill>
          <a:ln/>
        </p:spPr>
        <p:txBody>
          <a:bodyPr/>
          <a:lstStyle/>
          <a:p>
            <a:endParaRPr lang="es-ES" sz="2250" noProof="0" dirty="0"/>
          </a:p>
        </p:txBody>
      </p:sp>
      <p:sp>
        <p:nvSpPr>
          <p:cNvPr id="3" name="Text 1"/>
          <p:cNvSpPr/>
          <p:nvPr/>
        </p:nvSpPr>
        <p:spPr>
          <a:xfrm>
            <a:off x="834627" y="1788914"/>
            <a:ext cx="689670" cy="3175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500"/>
              </a:lnSpc>
            </a:pPr>
            <a:r>
              <a:rPr lang="es-ES" sz="1563" noProof="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19</a:t>
            </a:r>
            <a:endParaRPr lang="es-ES" sz="1563" noProof="0" dirty="0"/>
          </a:p>
        </p:txBody>
      </p:sp>
      <p:sp>
        <p:nvSpPr>
          <p:cNvPr id="4" name="Text 2"/>
          <p:cNvSpPr/>
          <p:nvPr/>
        </p:nvSpPr>
        <p:spPr>
          <a:xfrm>
            <a:off x="685800" y="2280047"/>
            <a:ext cx="7849195" cy="9301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625"/>
              </a:lnSpc>
            </a:pPr>
            <a:r>
              <a:rPr lang="es-ES" sz="3200" spc="-76" dirty="0">
                <a:solidFill>
                  <a:srgbClr val="31356E"/>
                </a:solidFill>
                <a:latin typeface="Montserrat Semi-Bold Bold"/>
              </a:rPr>
              <a:t>Participación ciudadana en salud pública desde Atención Primaria</a:t>
            </a:r>
          </a:p>
        </p:txBody>
      </p:sp>
      <p:sp>
        <p:nvSpPr>
          <p:cNvPr id="5" name="Shape 3"/>
          <p:cNvSpPr/>
          <p:nvPr/>
        </p:nvSpPr>
        <p:spPr>
          <a:xfrm>
            <a:off x="685800" y="3489275"/>
            <a:ext cx="2067966" cy="485478"/>
          </a:xfrm>
          <a:prstGeom prst="roundRect">
            <a:avLst>
              <a:gd name="adj" fmla="val 17171"/>
            </a:avLst>
          </a:prstGeom>
          <a:noFill/>
          <a:ln w="7620">
            <a:solidFill>
              <a:srgbClr val="1B1B27"/>
            </a:solidFill>
            <a:prstDash val="solid"/>
          </a:ln>
        </p:spPr>
        <p:txBody>
          <a:bodyPr/>
          <a:lstStyle/>
          <a:p>
            <a:endParaRPr lang="es-ES" sz="2250" noProof="0" dirty="0"/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4152" y="3632745"/>
            <a:ext cx="198388" cy="198388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1141660" y="3573214"/>
            <a:ext cx="1453754" cy="3175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500"/>
              </a:lnSpc>
            </a:pPr>
            <a:r>
              <a:rPr lang="es-ES" sz="1563" noProof="0" dirty="0">
                <a:solidFill>
                  <a:srgbClr val="1B1B27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SALUD PÚBLICA</a:t>
            </a:r>
            <a:endParaRPr lang="es-ES" sz="1563" noProof="0" dirty="0"/>
          </a:p>
        </p:txBody>
      </p:sp>
      <p:sp>
        <p:nvSpPr>
          <p:cNvPr id="8" name="Shape 5"/>
          <p:cNvSpPr/>
          <p:nvPr/>
        </p:nvSpPr>
        <p:spPr>
          <a:xfrm>
            <a:off x="2877740" y="3489275"/>
            <a:ext cx="2527250" cy="485478"/>
          </a:xfrm>
          <a:prstGeom prst="roundRect">
            <a:avLst>
              <a:gd name="adj" fmla="val 17171"/>
            </a:avLst>
          </a:prstGeom>
          <a:noFill/>
          <a:ln w="7620">
            <a:solidFill>
              <a:srgbClr val="1B1B27"/>
            </a:solidFill>
            <a:prstDash val="solid"/>
          </a:ln>
        </p:spPr>
        <p:txBody>
          <a:bodyPr/>
          <a:lstStyle/>
          <a:p>
            <a:endParaRPr lang="es-ES" sz="2250" noProof="0" dirty="0"/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036093" y="3632745"/>
            <a:ext cx="198388" cy="198388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3333602" y="3573214"/>
            <a:ext cx="1913036" cy="3175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500"/>
              </a:lnSpc>
            </a:pPr>
            <a:r>
              <a:rPr lang="es-ES" sz="1563" noProof="0" dirty="0">
                <a:solidFill>
                  <a:srgbClr val="1B1B27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ATENCIÓN PRIMARIA</a:t>
            </a:r>
            <a:endParaRPr lang="es-ES" sz="1563" noProof="0" dirty="0"/>
          </a:p>
        </p:txBody>
      </p:sp>
      <p:sp>
        <p:nvSpPr>
          <p:cNvPr id="11" name="Text 7"/>
          <p:cNvSpPr/>
          <p:nvPr/>
        </p:nvSpPr>
        <p:spPr>
          <a:xfrm>
            <a:off x="685800" y="4253806"/>
            <a:ext cx="7849195" cy="7938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428625" indent="-428625">
              <a:lnSpc>
                <a:spcPts val="3125"/>
              </a:lnSpc>
              <a:buSzPct val="100000"/>
              <a:buChar char="•"/>
            </a:pPr>
            <a:r>
              <a:rPr lang="es-ES" sz="1938" noProof="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Modelo estructurado y replicable de participación ciudadana integrado en los servicios de Atención Primaria</a:t>
            </a:r>
            <a:endParaRPr lang="es-ES" sz="1938" noProof="0" dirty="0"/>
          </a:p>
        </p:txBody>
      </p:sp>
      <p:sp>
        <p:nvSpPr>
          <p:cNvPr id="12" name="Text 8"/>
          <p:cNvSpPr/>
          <p:nvPr/>
        </p:nvSpPr>
        <p:spPr>
          <a:xfrm>
            <a:off x="685800" y="5134422"/>
            <a:ext cx="7849195" cy="7938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428625" indent="-428625">
              <a:lnSpc>
                <a:spcPts val="3125"/>
              </a:lnSpc>
              <a:buSzPct val="100000"/>
              <a:buChar char="•"/>
            </a:pPr>
            <a:r>
              <a:rPr lang="es-ES" sz="1938" noProof="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Identificación de activos comunitarios, </a:t>
            </a:r>
            <a:r>
              <a:rPr lang="es-ES" sz="1938" noProof="0" dirty="0" err="1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co-creación</a:t>
            </a:r>
            <a:r>
              <a:rPr lang="es-ES" sz="1938" noProof="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de intervenciones y evaluación participativa de resultados</a:t>
            </a:r>
            <a:endParaRPr lang="es-ES" sz="1938" noProof="0" dirty="0"/>
          </a:p>
        </p:txBody>
      </p:sp>
      <p:sp>
        <p:nvSpPr>
          <p:cNvPr id="13" name="Text 9"/>
          <p:cNvSpPr/>
          <p:nvPr/>
        </p:nvSpPr>
        <p:spPr>
          <a:xfrm>
            <a:off x="685800" y="6015038"/>
            <a:ext cx="7849195" cy="7938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428625" indent="-428625">
              <a:lnSpc>
                <a:spcPts val="3125"/>
              </a:lnSpc>
              <a:buSzPct val="100000"/>
              <a:buChar char="•"/>
            </a:pPr>
            <a:r>
              <a:rPr lang="es-ES" sz="1938" noProof="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Escalabilidad territorial y aprendizaje compartido evitando iniciativas aisladas y no sistematizadas</a:t>
            </a:r>
            <a:endParaRPr lang="es-ES" sz="1938" noProof="0" dirty="0"/>
          </a:p>
        </p:txBody>
      </p:sp>
      <p:sp>
        <p:nvSpPr>
          <p:cNvPr id="14" name="Shape 10"/>
          <p:cNvSpPr/>
          <p:nvPr/>
        </p:nvSpPr>
        <p:spPr>
          <a:xfrm>
            <a:off x="9149655" y="1714500"/>
            <a:ext cx="981521" cy="466428"/>
          </a:xfrm>
          <a:prstGeom prst="roundRect">
            <a:avLst>
              <a:gd name="adj" fmla="val 17872"/>
            </a:avLst>
          </a:prstGeom>
          <a:solidFill>
            <a:srgbClr val="E1E1EA"/>
          </a:solidFill>
          <a:ln/>
        </p:spPr>
        <p:txBody>
          <a:bodyPr/>
          <a:lstStyle/>
          <a:p>
            <a:endParaRPr lang="es-ES" sz="2250" noProof="0" dirty="0"/>
          </a:p>
        </p:txBody>
      </p:sp>
      <p:sp>
        <p:nvSpPr>
          <p:cNvPr id="15" name="Text 11"/>
          <p:cNvSpPr/>
          <p:nvPr/>
        </p:nvSpPr>
        <p:spPr>
          <a:xfrm>
            <a:off x="9298483" y="1788914"/>
            <a:ext cx="683865" cy="3175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500"/>
              </a:lnSpc>
            </a:pPr>
            <a:r>
              <a:rPr lang="es-ES" sz="1563" noProof="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20</a:t>
            </a:r>
            <a:endParaRPr lang="es-ES" sz="1563" noProof="0" dirty="0"/>
          </a:p>
        </p:txBody>
      </p:sp>
      <p:sp>
        <p:nvSpPr>
          <p:cNvPr id="16" name="Text 12"/>
          <p:cNvSpPr/>
          <p:nvPr/>
        </p:nvSpPr>
        <p:spPr>
          <a:xfrm>
            <a:off x="9149655" y="2280046"/>
            <a:ext cx="6666310" cy="4650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3625"/>
              </a:lnSpc>
            </a:pPr>
            <a:r>
              <a:rPr lang="es-ES" sz="3200" spc="-76" dirty="0" err="1">
                <a:solidFill>
                  <a:srgbClr val="31356E"/>
                </a:solidFill>
                <a:latin typeface="Montserrat Semi-Bold Bold"/>
              </a:rPr>
              <a:t>Pangenoma</a:t>
            </a:r>
            <a:r>
              <a:rPr lang="es-ES" sz="3200" spc="-76" dirty="0">
                <a:solidFill>
                  <a:srgbClr val="31356E"/>
                </a:solidFill>
                <a:latin typeface="Montserrat Semi-Bold Bold"/>
              </a:rPr>
              <a:t> microbiano en </a:t>
            </a:r>
            <a:r>
              <a:rPr lang="es-ES" sz="3200" spc="-76" dirty="0" err="1">
                <a:solidFill>
                  <a:srgbClr val="31356E"/>
                </a:solidFill>
                <a:latin typeface="Montserrat Semi-Bold Bold"/>
              </a:rPr>
              <a:t>One</a:t>
            </a:r>
            <a:r>
              <a:rPr lang="es-ES" sz="3200" spc="-76" dirty="0">
                <a:solidFill>
                  <a:srgbClr val="31356E"/>
                </a:solidFill>
                <a:latin typeface="Montserrat Semi-Bold Bold"/>
              </a:rPr>
              <a:t> </a:t>
            </a:r>
            <a:r>
              <a:rPr lang="es-ES" sz="3200" spc="-76" dirty="0" err="1">
                <a:solidFill>
                  <a:srgbClr val="31356E"/>
                </a:solidFill>
                <a:latin typeface="Montserrat Semi-Bold Bold"/>
              </a:rPr>
              <a:t>Health</a:t>
            </a:r>
            <a:endParaRPr lang="es-ES" sz="3200" spc="-76" dirty="0">
              <a:solidFill>
                <a:srgbClr val="31356E"/>
              </a:solidFill>
              <a:latin typeface="Montserrat Semi-Bold Bold"/>
            </a:endParaRPr>
          </a:p>
        </p:txBody>
      </p:sp>
      <p:sp>
        <p:nvSpPr>
          <p:cNvPr id="17" name="Shape 13"/>
          <p:cNvSpPr/>
          <p:nvPr/>
        </p:nvSpPr>
        <p:spPr>
          <a:xfrm>
            <a:off x="9149655" y="3024187"/>
            <a:ext cx="2067966" cy="485478"/>
          </a:xfrm>
          <a:prstGeom prst="roundRect">
            <a:avLst>
              <a:gd name="adj" fmla="val 17171"/>
            </a:avLst>
          </a:prstGeom>
          <a:noFill/>
          <a:ln w="7620">
            <a:solidFill>
              <a:srgbClr val="1B1B27"/>
            </a:solidFill>
            <a:prstDash val="solid"/>
          </a:ln>
        </p:spPr>
        <p:txBody>
          <a:bodyPr/>
          <a:lstStyle/>
          <a:p>
            <a:endParaRPr lang="es-ES" sz="2250" noProof="0" dirty="0"/>
          </a:p>
        </p:txBody>
      </p:sp>
      <p:pic>
        <p:nvPicPr>
          <p:cNvPr id="18" name="Image 2" descr="preencoded.png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308008" y="3167657"/>
            <a:ext cx="198388" cy="198388"/>
          </a:xfrm>
          <a:prstGeom prst="rect">
            <a:avLst/>
          </a:prstGeom>
        </p:spPr>
      </p:pic>
      <p:sp>
        <p:nvSpPr>
          <p:cNvPr id="19" name="Text 14"/>
          <p:cNvSpPr/>
          <p:nvPr/>
        </p:nvSpPr>
        <p:spPr>
          <a:xfrm>
            <a:off x="9605516" y="3108127"/>
            <a:ext cx="1453754" cy="3175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500"/>
              </a:lnSpc>
            </a:pPr>
            <a:r>
              <a:rPr lang="es-ES" sz="1563" noProof="0" dirty="0">
                <a:solidFill>
                  <a:srgbClr val="1B1B27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SALUD PÚBLICA</a:t>
            </a:r>
            <a:endParaRPr lang="es-ES" sz="1563" noProof="0" dirty="0"/>
          </a:p>
        </p:txBody>
      </p:sp>
      <p:sp>
        <p:nvSpPr>
          <p:cNvPr id="20" name="Text 15"/>
          <p:cNvSpPr/>
          <p:nvPr/>
        </p:nvSpPr>
        <p:spPr>
          <a:xfrm>
            <a:off x="9149655" y="3788718"/>
            <a:ext cx="7849195" cy="7938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428625" indent="-428625">
              <a:lnSpc>
                <a:spcPts val="3125"/>
              </a:lnSpc>
              <a:buSzPct val="100000"/>
              <a:buChar char="•"/>
            </a:pPr>
            <a:r>
              <a:rPr lang="es-ES" sz="1938" noProof="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Estudio exhaustivo del microbioma humano y su contribución diferencial a estados de salud y enfermedad</a:t>
            </a:r>
            <a:endParaRPr lang="es-ES" sz="1938" noProof="0" dirty="0"/>
          </a:p>
        </p:txBody>
      </p:sp>
      <p:sp>
        <p:nvSpPr>
          <p:cNvPr id="21" name="Text 16"/>
          <p:cNvSpPr/>
          <p:nvPr/>
        </p:nvSpPr>
        <p:spPr>
          <a:xfrm>
            <a:off x="9149655" y="4669334"/>
            <a:ext cx="7849195" cy="7938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428625" indent="-428625">
              <a:lnSpc>
                <a:spcPts val="3125"/>
              </a:lnSpc>
              <a:buSzPct val="100000"/>
              <a:buChar char="•"/>
            </a:pPr>
            <a:r>
              <a:rPr lang="es-ES" sz="1938" noProof="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Metodologías </a:t>
            </a:r>
            <a:r>
              <a:rPr lang="es-ES" sz="1938" noProof="0" dirty="0" err="1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ómicas</a:t>
            </a:r>
            <a:r>
              <a:rPr lang="es-ES" sz="1938" noProof="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avanzadas, bioinformática de alto rendimiento y modelos experimentales innovadores</a:t>
            </a:r>
            <a:endParaRPr lang="es-ES" sz="1938" noProof="0" dirty="0"/>
          </a:p>
        </p:txBody>
      </p:sp>
      <p:sp>
        <p:nvSpPr>
          <p:cNvPr id="22" name="Text 17"/>
          <p:cNvSpPr/>
          <p:nvPr/>
        </p:nvSpPr>
        <p:spPr>
          <a:xfrm>
            <a:off x="9149655" y="5549949"/>
            <a:ext cx="7849195" cy="7938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428625" indent="-428625">
              <a:lnSpc>
                <a:spcPts val="3125"/>
              </a:lnSpc>
              <a:buSzPct val="100000"/>
              <a:buChar char="•"/>
            </a:pPr>
            <a:r>
              <a:rPr lang="es-ES" sz="1938" noProof="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Coordinación de redes de investigación multidisciplinar e innovación mediante Hub del Microbioma Humano</a:t>
            </a:r>
            <a:endParaRPr lang="es-ES" sz="1938" noProof="0" dirty="0"/>
          </a:p>
        </p:txBody>
      </p:sp>
      <p:pic>
        <p:nvPicPr>
          <p:cNvPr id="23" name="Imagen 22" descr="Logotipo, nombre de la empresa&#10;&#10;El contenido generado por IA puede ser incorrecto.">
            <a:extLst>
              <a:ext uri="{FF2B5EF4-FFF2-40B4-BE49-F238E27FC236}">
                <a16:creationId xmlns:a16="http://schemas.microsoft.com/office/drawing/2014/main" id="{C3E40EFE-04AF-327A-73AE-17AFFC75F5CF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l="6666" t="7767" b="-1"/>
          <a:stretch>
            <a:fillRect/>
          </a:stretch>
        </p:blipFill>
        <p:spPr>
          <a:xfrm>
            <a:off x="233884" y="8210830"/>
            <a:ext cx="2209800" cy="75796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50950" y="1409700"/>
            <a:ext cx="987326" cy="466428"/>
          </a:xfrm>
          <a:prstGeom prst="roundRect">
            <a:avLst>
              <a:gd name="adj" fmla="val 17872"/>
            </a:avLst>
          </a:prstGeom>
          <a:solidFill>
            <a:srgbClr val="E1E1EA"/>
          </a:solidFill>
          <a:ln/>
        </p:spPr>
        <p:txBody>
          <a:bodyPr/>
          <a:lstStyle/>
          <a:p>
            <a:endParaRPr lang="es-ES" sz="2250" noProof="0" dirty="0"/>
          </a:p>
        </p:txBody>
      </p:sp>
      <p:sp>
        <p:nvSpPr>
          <p:cNvPr id="3" name="Text 1"/>
          <p:cNvSpPr/>
          <p:nvPr/>
        </p:nvSpPr>
        <p:spPr>
          <a:xfrm>
            <a:off x="599777" y="1484116"/>
            <a:ext cx="689670" cy="3175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500"/>
              </a:lnSpc>
            </a:pPr>
            <a:r>
              <a:rPr lang="es-ES" sz="1563" noProof="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21</a:t>
            </a:r>
            <a:endParaRPr lang="es-ES" sz="1563" noProof="0" dirty="0"/>
          </a:p>
        </p:txBody>
      </p:sp>
      <p:sp>
        <p:nvSpPr>
          <p:cNvPr id="4" name="Text 2"/>
          <p:cNvSpPr/>
          <p:nvPr/>
        </p:nvSpPr>
        <p:spPr>
          <a:xfrm>
            <a:off x="450950" y="1975249"/>
            <a:ext cx="7849195" cy="9301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625"/>
              </a:lnSpc>
            </a:pPr>
            <a:r>
              <a:rPr lang="es-ES" sz="3200" spc="-76" dirty="0">
                <a:solidFill>
                  <a:srgbClr val="31356E"/>
                </a:solidFill>
                <a:latin typeface="Montserrat Semi-Bold Bold"/>
              </a:rPr>
              <a:t>Medicina personalizada en oncología en Aragón</a:t>
            </a:r>
          </a:p>
        </p:txBody>
      </p:sp>
      <p:sp>
        <p:nvSpPr>
          <p:cNvPr id="5" name="Shape 3"/>
          <p:cNvSpPr/>
          <p:nvPr/>
        </p:nvSpPr>
        <p:spPr>
          <a:xfrm>
            <a:off x="450950" y="3184477"/>
            <a:ext cx="3678139" cy="485478"/>
          </a:xfrm>
          <a:prstGeom prst="roundRect">
            <a:avLst>
              <a:gd name="adj" fmla="val 17171"/>
            </a:avLst>
          </a:prstGeom>
          <a:noFill/>
          <a:ln w="7620">
            <a:solidFill>
              <a:srgbClr val="1B1B27"/>
            </a:solidFill>
            <a:prstDash val="solid"/>
          </a:ln>
        </p:spPr>
        <p:txBody>
          <a:bodyPr/>
          <a:lstStyle/>
          <a:p>
            <a:endParaRPr lang="es-ES" sz="2250" noProof="0" dirty="0"/>
          </a:p>
        </p:txBody>
      </p:sp>
      <p:sp>
        <p:nvSpPr>
          <p:cNvPr id="6" name="Text 4"/>
          <p:cNvSpPr/>
          <p:nvPr/>
        </p:nvSpPr>
        <p:spPr>
          <a:xfrm>
            <a:off x="609302" y="3268416"/>
            <a:ext cx="3361433" cy="3175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500"/>
              </a:lnSpc>
            </a:pPr>
            <a:r>
              <a:rPr lang="es-ES" sz="1563" noProof="0" dirty="0">
                <a:solidFill>
                  <a:srgbClr val="1B1B27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TRANSFORMACIÓN DIGITAL Y DATOS</a:t>
            </a:r>
            <a:endParaRPr lang="es-ES" sz="1563" noProof="0" dirty="0"/>
          </a:p>
        </p:txBody>
      </p:sp>
      <p:sp>
        <p:nvSpPr>
          <p:cNvPr id="7" name="Text 5"/>
          <p:cNvSpPr/>
          <p:nvPr/>
        </p:nvSpPr>
        <p:spPr>
          <a:xfrm>
            <a:off x="450950" y="3949007"/>
            <a:ext cx="7849195" cy="7938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428625" indent="-428625">
              <a:lnSpc>
                <a:spcPts val="3125"/>
              </a:lnSpc>
              <a:buSzPct val="100000"/>
              <a:buChar char="•"/>
            </a:pPr>
            <a:r>
              <a:rPr lang="es-ES" sz="1938" noProof="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Implementación de circuitos clínicos homogéneos con integración completa de datos clínicos y genómicos</a:t>
            </a:r>
            <a:endParaRPr lang="es-ES" sz="1938" noProof="0" dirty="0"/>
          </a:p>
        </p:txBody>
      </p:sp>
      <p:sp>
        <p:nvSpPr>
          <p:cNvPr id="8" name="Text 6"/>
          <p:cNvSpPr/>
          <p:nvPr/>
        </p:nvSpPr>
        <p:spPr>
          <a:xfrm>
            <a:off x="450950" y="4829624"/>
            <a:ext cx="7849195" cy="7938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428625" indent="-428625">
              <a:lnSpc>
                <a:spcPts val="3125"/>
              </a:lnSpc>
              <a:buSzPct val="100000"/>
              <a:buChar char="•"/>
            </a:pPr>
            <a:r>
              <a:rPr lang="es-ES" sz="1938" noProof="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Reducción de variabilidad territorial y desigualdades en el acceso a innovación diagnóstica y terapéutica oncológica</a:t>
            </a:r>
            <a:endParaRPr lang="es-ES" sz="1938" noProof="0" dirty="0"/>
          </a:p>
        </p:txBody>
      </p:sp>
      <p:sp>
        <p:nvSpPr>
          <p:cNvPr id="9" name="Text 7"/>
          <p:cNvSpPr/>
          <p:nvPr/>
        </p:nvSpPr>
        <p:spPr>
          <a:xfrm>
            <a:off x="450950" y="5710239"/>
            <a:ext cx="7849195" cy="7938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428625" indent="-428625">
              <a:lnSpc>
                <a:spcPts val="3125"/>
              </a:lnSpc>
              <a:buSzPct val="100000"/>
              <a:buChar char="•"/>
            </a:pPr>
            <a:r>
              <a:rPr lang="es-ES" sz="1938" noProof="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Refuerzo de decisiones clínicas multidisciplinares basadas en evidencia y mejora de la eficiencia organizativa</a:t>
            </a:r>
            <a:endParaRPr lang="es-ES" sz="1938" noProof="0" dirty="0"/>
          </a:p>
        </p:txBody>
      </p:sp>
      <p:sp>
        <p:nvSpPr>
          <p:cNvPr id="10" name="Shape 8"/>
          <p:cNvSpPr/>
          <p:nvPr/>
        </p:nvSpPr>
        <p:spPr>
          <a:xfrm>
            <a:off x="8914805" y="1409700"/>
            <a:ext cx="981521" cy="466428"/>
          </a:xfrm>
          <a:prstGeom prst="roundRect">
            <a:avLst>
              <a:gd name="adj" fmla="val 17872"/>
            </a:avLst>
          </a:prstGeom>
          <a:solidFill>
            <a:srgbClr val="E1E1EA"/>
          </a:solidFill>
          <a:ln/>
        </p:spPr>
        <p:txBody>
          <a:bodyPr/>
          <a:lstStyle/>
          <a:p>
            <a:endParaRPr lang="es-ES" sz="2250" noProof="0" dirty="0"/>
          </a:p>
        </p:txBody>
      </p:sp>
      <p:sp>
        <p:nvSpPr>
          <p:cNvPr id="11" name="Text 9"/>
          <p:cNvSpPr/>
          <p:nvPr/>
        </p:nvSpPr>
        <p:spPr>
          <a:xfrm>
            <a:off x="9063633" y="1484116"/>
            <a:ext cx="683865" cy="3175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500"/>
              </a:lnSpc>
            </a:pPr>
            <a:r>
              <a:rPr lang="es-ES" sz="1563" noProof="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22</a:t>
            </a:r>
            <a:endParaRPr lang="es-ES" sz="1563" noProof="0" dirty="0"/>
          </a:p>
        </p:txBody>
      </p:sp>
      <p:sp>
        <p:nvSpPr>
          <p:cNvPr id="12" name="Text 10"/>
          <p:cNvSpPr/>
          <p:nvPr/>
        </p:nvSpPr>
        <p:spPr>
          <a:xfrm>
            <a:off x="8914805" y="1975248"/>
            <a:ext cx="6955334" cy="4650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3625"/>
              </a:lnSpc>
            </a:pPr>
            <a:r>
              <a:rPr lang="es-ES" sz="3200" spc="-76" dirty="0">
                <a:solidFill>
                  <a:srgbClr val="31356E"/>
                </a:solidFill>
                <a:latin typeface="Montserrat Semi-Bold Bold"/>
              </a:rPr>
              <a:t>Unidad de radiocirugía con </a:t>
            </a:r>
            <a:r>
              <a:rPr lang="es-ES" sz="3200" spc="-76" dirty="0" err="1">
                <a:solidFill>
                  <a:srgbClr val="31356E"/>
                </a:solidFill>
                <a:latin typeface="Montserrat Semi-Bold Bold"/>
              </a:rPr>
              <a:t>GammaKnife</a:t>
            </a:r>
            <a:endParaRPr lang="es-ES" sz="3200" spc="-76" dirty="0">
              <a:solidFill>
                <a:srgbClr val="31356E"/>
              </a:solidFill>
              <a:latin typeface="Montserrat Semi-Bold Bold"/>
            </a:endParaRPr>
          </a:p>
        </p:txBody>
      </p:sp>
      <p:sp>
        <p:nvSpPr>
          <p:cNvPr id="13" name="Shape 11"/>
          <p:cNvSpPr/>
          <p:nvPr/>
        </p:nvSpPr>
        <p:spPr>
          <a:xfrm>
            <a:off x="8914805" y="2719388"/>
            <a:ext cx="3162449" cy="485478"/>
          </a:xfrm>
          <a:prstGeom prst="roundRect">
            <a:avLst>
              <a:gd name="adj" fmla="val 17171"/>
            </a:avLst>
          </a:prstGeom>
          <a:noFill/>
          <a:ln w="7620">
            <a:solidFill>
              <a:srgbClr val="1B1B27"/>
            </a:solidFill>
            <a:prstDash val="solid"/>
          </a:ln>
        </p:spPr>
        <p:txBody>
          <a:bodyPr/>
          <a:lstStyle/>
          <a:p>
            <a:endParaRPr lang="es-ES" sz="2250" noProof="0" dirty="0"/>
          </a:p>
        </p:txBody>
      </p:sp>
      <p:pic>
        <p:nvPicPr>
          <p:cNvPr id="14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73158" y="2862859"/>
            <a:ext cx="198388" cy="198388"/>
          </a:xfrm>
          <a:prstGeom prst="rect">
            <a:avLst/>
          </a:prstGeom>
        </p:spPr>
      </p:pic>
      <p:sp>
        <p:nvSpPr>
          <p:cNvPr id="15" name="Text 12"/>
          <p:cNvSpPr/>
          <p:nvPr/>
        </p:nvSpPr>
        <p:spPr>
          <a:xfrm>
            <a:off x="9370666" y="2803329"/>
            <a:ext cx="2548235" cy="3175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500"/>
              </a:lnSpc>
            </a:pPr>
            <a:r>
              <a:rPr lang="es-ES" sz="1563" noProof="0" dirty="0">
                <a:solidFill>
                  <a:srgbClr val="1B1B27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INNOVACIÓN TECNOLÓGICA</a:t>
            </a:r>
            <a:endParaRPr lang="es-ES" sz="1563" noProof="0" dirty="0"/>
          </a:p>
        </p:txBody>
      </p:sp>
      <p:sp>
        <p:nvSpPr>
          <p:cNvPr id="16" name="Shape 13"/>
          <p:cNvSpPr/>
          <p:nvPr/>
        </p:nvSpPr>
        <p:spPr>
          <a:xfrm>
            <a:off x="12201227" y="2719388"/>
            <a:ext cx="3049638" cy="485478"/>
          </a:xfrm>
          <a:prstGeom prst="roundRect">
            <a:avLst>
              <a:gd name="adj" fmla="val 17171"/>
            </a:avLst>
          </a:prstGeom>
          <a:noFill/>
          <a:ln w="7620">
            <a:solidFill>
              <a:srgbClr val="1B1B27"/>
            </a:solidFill>
            <a:prstDash val="solid"/>
          </a:ln>
        </p:spPr>
        <p:txBody>
          <a:bodyPr/>
          <a:lstStyle/>
          <a:p>
            <a:endParaRPr lang="es-ES" sz="2250" noProof="0" dirty="0"/>
          </a:p>
        </p:txBody>
      </p:sp>
      <p:pic>
        <p:nvPicPr>
          <p:cNvPr id="17" name="Image 1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2359581" y="2862859"/>
            <a:ext cx="198388" cy="198388"/>
          </a:xfrm>
          <a:prstGeom prst="rect">
            <a:avLst/>
          </a:prstGeom>
        </p:spPr>
      </p:pic>
      <p:sp>
        <p:nvSpPr>
          <p:cNvPr id="18" name="Text 14"/>
          <p:cNvSpPr/>
          <p:nvPr/>
        </p:nvSpPr>
        <p:spPr>
          <a:xfrm>
            <a:off x="12657089" y="2803329"/>
            <a:ext cx="2435424" cy="3175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500"/>
              </a:lnSpc>
            </a:pPr>
            <a:r>
              <a:rPr lang="es-ES" sz="1563" noProof="0" dirty="0">
                <a:solidFill>
                  <a:srgbClr val="1B1B27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ONCOLOGÍA DE PRECISIÓN</a:t>
            </a:r>
            <a:endParaRPr lang="es-ES" sz="1563" noProof="0" dirty="0"/>
          </a:p>
        </p:txBody>
      </p:sp>
      <p:sp>
        <p:nvSpPr>
          <p:cNvPr id="19" name="Text 15"/>
          <p:cNvSpPr/>
          <p:nvPr/>
        </p:nvSpPr>
        <p:spPr>
          <a:xfrm>
            <a:off x="8914805" y="3483920"/>
            <a:ext cx="7849195" cy="7938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428625" indent="-428625">
              <a:lnSpc>
                <a:spcPts val="3125"/>
              </a:lnSpc>
              <a:buSzPct val="100000"/>
              <a:buChar char="•"/>
            </a:pPr>
            <a:r>
              <a:rPr lang="es-ES" sz="1938" noProof="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Tecnología de </a:t>
            </a:r>
            <a:r>
              <a:rPr lang="es-ES" sz="1938" noProof="0" dirty="0" err="1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ultra-alta</a:t>
            </a:r>
            <a:r>
              <a:rPr lang="es-ES" sz="1938" noProof="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precisión para lesiones cerebrales tumorales malignas y benignas sin cirugía abierta</a:t>
            </a:r>
            <a:endParaRPr lang="es-ES" sz="1938" noProof="0" dirty="0"/>
          </a:p>
        </p:txBody>
      </p:sp>
      <p:sp>
        <p:nvSpPr>
          <p:cNvPr id="20" name="Text 16"/>
          <p:cNvSpPr/>
          <p:nvPr/>
        </p:nvSpPr>
        <p:spPr>
          <a:xfrm>
            <a:off x="8914805" y="4364535"/>
            <a:ext cx="7849195" cy="7938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428625" indent="-428625">
              <a:lnSpc>
                <a:spcPts val="3125"/>
              </a:lnSpc>
              <a:buSzPct val="100000"/>
              <a:buChar char="•"/>
            </a:pPr>
            <a:r>
              <a:rPr lang="es-ES" sz="1938" noProof="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Mejora sustancial del acceso a radiocirugía avanzada en la red pública sanitaria de la Comunidad de Madrid</a:t>
            </a:r>
            <a:endParaRPr lang="es-ES" sz="1938" noProof="0" dirty="0"/>
          </a:p>
        </p:txBody>
      </p:sp>
      <p:sp>
        <p:nvSpPr>
          <p:cNvPr id="21" name="Text 17"/>
          <p:cNvSpPr/>
          <p:nvPr/>
        </p:nvSpPr>
        <p:spPr>
          <a:xfrm>
            <a:off x="8914805" y="5245151"/>
            <a:ext cx="7849195" cy="7938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428625" indent="-428625">
              <a:lnSpc>
                <a:spcPts val="3125"/>
              </a:lnSpc>
              <a:buSzPct val="100000"/>
              <a:buChar char="•"/>
            </a:pPr>
            <a:r>
              <a:rPr lang="es-ES" sz="1938" noProof="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Actualmente no disponible en hospitales públicos de Madrid; primera unidad pública en el SERMAS</a:t>
            </a:r>
            <a:endParaRPr lang="es-ES" sz="1938" noProof="0" dirty="0"/>
          </a:p>
        </p:txBody>
      </p:sp>
      <p:sp>
        <p:nvSpPr>
          <p:cNvPr id="22" name="Text 18"/>
          <p:cNvSpPr/>
          <p:nvPr/>
        </p:nvSpPr>
        <p:spPr>
          <a:xfrm>
            <a:off x="8914805" y="6262242"/>
            <a:ext cx="7849195" cy="3969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3125"/>
              </a:lnSpc>
            </a:pPr>
            <a:r>
              <a:rPr lang="es-ES" sz="1938" i="1" noProof="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Hospital Clínico San Carlos, Madrid</a:t>
            </a:r>
            <a:endParaRPr lang="es-ES" sz="1938" noProof="0" dirty="0"/>
          </a:p>
        </p:txBody>
      </p:sp>
      <p:pic>
        <p:nvPicPr>
          <p:cNvPr id="23" name="Imagen 22" descr="Logotipo, nombre de la empresa&#10;&#10;El contenido generado por IA puede ser incorrecto.">
            <a:extLst>
              <a:ext uri="{FF2B5EF4-FFF2-40B4-BE49-F238E27FC236}">
                <a16:creationId xmlns:a16="http://schemas.microsoft.com/office/drawing/2014/main" id="{D85F2C98-118A-B935-79D2-2EE15950B570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6666" t="7767" b="-1"/>
          <a:stretch>
            <a:fillRect/>
          </a:stretch>
        </p:blipFill>
        <p:spPr>
          <a:xfrm>
            <a:off x="233884" y="8210830"/>
            <a:ext cx="2209800" cy="75796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33400" y="1790700"/>
            <a:ext cx="987326" cy="466428"/>
          </a:xfrm>
          <a:prstGeom prst="roundRect">
            <a:avLst>
              <a:gd name="adj" fmla="val 17872"/>
            </a:avLst>
          </a:prstGeom>
          <a:solidFill>
            <a:srgbClr val="E1E1EA"/>
          </a:solidFill>
          <a:ln/>
        </p:spPr>
        <p:txBody>
          <a:bodyPr/>
          <a:lstStyle/>
          <a:p>
            <a:endParaRPr lang="es-ES" sz="2250" noProof="0" dirty="0"/>
          </a:p>
        </p:txBody>
      </p:sp>
      <p:sp>
        <p:nvSpPr>
          <p:cNvPr id="3" name="Text 1"/>
          <p:cNvSpPr/>
          <p:nvPr/>
        </p:nvSpPr>
        <p:spPr>
          <a:xfrm>
            <a:off x="682227" y="1865114"/>
            <a:ext cx="689670" cy="3175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500"/>
              </a:lnSpc>
            </a:pPr>
            <a:r>
              <a:rPr lang="es-ES" sz="1563" noProof="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23</a:t>
            </a:r>
            <a:endParaRPr lang="es-ES" sz="1563" noProof="0" dirty="0"/>
          </a:p>
        </p:txBody>
      </p:sp>
      <p:sp>
        <p:nvSpPr>
          <p:cNvPr id="4" name="Text 2"/>
          <p:cNvSpPr/>
          <p:nvPr/>
        </p:nvSpPr>
        <p:spPr>
          <a:xfrm>
            <a:off x="533400" y="2356247"/>
            <a:ext cx="7849195" cy="9301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625"/>
              </a:lnSpc>
            </a:pPr>
            <a:r>
              <a:rPr lang="es-ES" sz="3200" spc="-76" dirty="0">
                <a:solidFill>
                  <a:srgbClr val="31356E"/>
                </a:solidFill>
                <a:latin typeface="Montserrat Semi-Bold Bold"/>
              </a:rPr>
              <a:t>Eco-</a:t>
            </a:r>
            <a:r>
              <a:rPr lang="es-ES" sz="3200" spc="-76" dirty="0" err="1">
                <a:solidFill>
                  <a:srgbClr val="31356E"/>
                </a:solidFill>
                <a:latin typeface="Montserrat Semi-Bold Bold"/>
              </a:rPr>
              <a:t>Health</a:t>
            </a:r>
            <a:r>
              <a:rPr lang="es-ES" sz="3200" spc="-76" dirty="0">
                <a:solidFill>
                  <a:srgbClr val="31356E"/>
                </a:solidFill>
                <a:latin typeface="Montserrat Semi-Bold Bold"/>
              </a:rPr>
              <a:t> 4.0: infraestructura resiliente y descarbonizada</a:t>
            </a:r>
          </a:p>
        </p:txBody>
      </p:sp>
      <p:sp>
        <p:nvSpPr>
          <p:cNvPr id="5" name="Shape 3"/>
          <p:cNvSpPr/>
          <p:nvPr/>
        </p:nvSpPr>
        <p:spPr>
          <a:xfrm>
            <a:off x="533400" y="3565475"/>
            <a:ext cx="2845594" cy="485478"/>
          </a:xfrm>
          <a:prstGeom prst="roundRect">
            <a:avLst>
              <a:gd name="adj" fmla="val 17171"/>
            </a:avLst>
          </a:prstGeom>
          <a:noFill/>
          <a:ln w="7620">
            <a:solidFill>
              <a:srgbClr val="1B1B27"/>
            </a:solidFill>
            <a:prstDash val="solid"/>
          </a:ln>
        </p:spPr>
        <p:txBody>
          <a:bodyPr/>
          <a:lstStyle/>
          <a:p>
            <a:endParaRPr lang="es-ES" sz="2250" noProof="0" dirty="0"/>
          </a:p>
        </p:txBody>
      </p:sp>
      <p:sp>
        <p:nvSpPr>
          <p:cNvPr id="6" name="Text 4"/>
          <p:cNvSpPr/>
          <p:nvPr/>
        </p:nvSpPr>
        <p:spPr>
          <a:xfrm>
            <a:off x="691752" y="3649414"/>
            <a:ext cx="2528888" cy="3175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500"/>
              </a:lnSpc>
            </a:pPr>
            <a:r>
              <a:rPr lang="es-ES" sz="1563" noProof="0" dirty="0">
                <a:solidFill>
                  <a:srgbClr val="1B1B27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TRANSFORMACIÓN DIGITAL</a:t>
            </a:r>
            <a:endParaRPr lang="es-ES" sz="1563" noProof="0" dirty="0"/>
          </a:p>
        </p:txBody>
      </p:sp>
      <p:sp>
        <p:nvSpPr>
          <p:cNvPr id="7" name="Shape 5"/>
          <p:cNvSpPr/>
          <p:nvPr/>
        </p:nvSpPr>
        <p:spPr>
          <a:xfrm>
            <a:off x="3502967" y="3565475"/>
            <a:ext cx="3668018" cy="485478"/>
          </a:xfrm>
          <a:prstGeom prst="roundRect">
            <a:avLst>
              <a:gd name="adj" fmla="val 17171"/>
            </a:avLst>
          </a:prstGeom>
          <a:noFill/>
          <a:ln w="7620">
            <a:solidFill>
              <a:srgbClr val="1B1B27"/>
            </a:solidFill>
            <a:prstDash val="solid"/>
          </a:ln>
        </p:spPr>
        <p:txBody>
          <a:bodyPr/>
          <a:lstStyle/>
          <a:p>
            <a:endParaRPr lang="es-ES" sz="2250" noProof="0" dirty="0"/>
          </a:p>
        </p:txBody>
      </p:sp>
      <p:pic>
        <p:nvPicPr>
          <p:cNvPr id="8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61319" y="3708945"/>
            <a:ext cx="198388" cy="198388"/>
          </a:xfrm>
          <a:prstGeom prst="rect">
            <a:avLst/>
          </a:prstGeom>
        </p:spPr>
      </p:pic>
      <p:sp>
        <p:nvSpPr>
          <p:cNvPr id="9" name="Text 6"/>
          <p:cNvSpPr/>
          <p:nvPr/>
        </p:nvSpPr>
        <p:spPr>
          <a:xfrm>
            <a:off x="3958828" y="3649414"/>
            <a:ext cx="3053804" cy="3175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500"/>
              </a:lnSpc>
            </a:pPr>
            <a:r>
              <a:rPr lang="es-ES" sz="1563" noProof="0" dirty="0">
                <a:solidFill>
                  <a:srgbClr val="1B1B27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INFRAESTRUCTURAS SANITARIAS</a:t>
            </a:r>
            <a:endParaRPr lang="es-ES" sz="1563" noProof="0" dirty="0"/>
          </a:p>
        </p:txBody>
      </p:sp>
      <p:sp>
        <p:nvSpPr>
          <p:cNvPr id="10" name="Text 7"/>
          <p:cNvSpPr/>
          <p:nvPr/>
        </p:nvSpPr>
        <p:spPr>
          <a:xfrm>
            <a:off x="533400" y="4330006"/>
            <a:ext cx="7849195" cy="7938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428625" indent="-428625">
              <a:lnSpc>
                <a:spcPts val="3125"/>
              </a:lnSpc>
              <a:buSzPct val="100000"/>
              <a:buChar char="•"/>
            </a:pPr>
            <a:r>
              <a:rPr lang="es-ES" sz="1938" noProof="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Infraestructura sanitaria preparada y resiliente ante crisis climáticas severas y disrupciones energéticas</a:t>
            </a:r>
            <a:endParaRPr lang="es-ES" sz="1938" noProof="0" dirty="0"/>
          </a:p>
        </p:txBody>
      </p:sp>
      <p:sp>
        <p:nvSpPr>
          <p:cNvPr id="11" name="Text 8"/>
          <p:cNvSpPr/>
          <p:nvPr/>
        </p:nvSpPr>
        <p:spPr>
          <a:xfrm>
            <a:off x="533400" y="5210622"/>
            <a:ext cx="7849195" cy="7938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428625" indent="-428625">
              <a:lnSpc>
                <a:spcPts val="3125"/>
              </a:lnSpc>
              <a:buSzPct val="100000"/>
              <a:buChar char="•"/>
            </a:pPr>
            <a:r>
              <a:rPr lang="es-ES" sz="1938" noProof="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Descarbonización acelerada, economía circular, IA y gemelos digitales para optimización de recursos y energía</a:t>
            </a:r>
            <a:endParaRPr lang="es-ES" sz="1938" noProof="0" dirty="0"/>
          </a:p>
        </p:txBody>
      </p:sp>
      <p:sp>
        <p:nvSpPr>
          <p:cNvPr id="12" name="Text 9"/>
          <p:cNvSpPr/>
          <p:nvPr/>
        </p:nvSpPr>
        <p:spPr>
          <a:xfrm>
            <a:off x="533400" y="6091238"/>
            <a:ext cx="7849195" cy="7938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428625" indent="-428625">
              <a:lnSpc>
                <a:spcPts val="3125"/>
              </a:lnSpc>
              <a:buSzPct val="100000"/>
              <a:buChar char="•"/>
            </a:pPr>
            <a:r>
              <a:rPr lang="es-ES" sz="1938" noProof="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Continuidad operativa garantizada, seguridad del paciente reforzada y alineación plena con el Pacto Verde Europeo</a:t>
            </a:r>
            <a:endParaRPr lang="es-ES" sz="1938" noProof="0" dirty="0"/>
          </a:p>
        </p:txBody>
      </p:sp>
      <p:sp>
        <p:nvSpPr>
          <p:cNvPr id="13" name="Shape 10"/>
          <p:cNvSpPr/>
          <p:nvPr/>
        </p:nvSpPr>
        <p:spPr>
          <a:xfrm>
            <a:off x="8997255" y="1790700"/>
            <a:ext cx="981521" cy="466428"/>
          </a:xfrm>
          <a:prstGeom prst="roundRect">
            <a:avLst>
              <a:gd name="adj" fmla="val 17872"/>
            </a:avLst>
          </a:prstGeom>
          <a:solidFill>
            <a:srgbClr val="E1E1EA"/>
          </a:solidFill>
          <a:ln/>
        </p:spPr>
        <p:txBody>
          <a:bodyPr/>
          <a:lstStyle/>
          <a:p>
            <a:endParaRPr lang="es-ES" sz="2250" noProof="0" dirty="0"/>
          </a:p>
        </p:txBody>
      </p:sp>
      <p:sp>
        <p:nvSpPr>
          <p:cNvPr id="14" name="Text 11"/>
          <p:cNvSpPr/>
          <p:nvPr/>
        </p:nvSpPr>
        <p:spPr>
          <a:xfrm>
            <a:off x="9146083" y="1865114"/>
            <a:ext cx="683865" cy="3175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500"/>
              </a:lnSpc>
            </a:pPr>
            <a:r>
              <a:rPr lang="es-ES" sz="1563" noProof="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24</a:t>
            </a:r>
            <a:endParaRPr lang="es-ES" sz="1563" noProof="0" dirty="0"/>
          </a:p>
        </p:txBody>
      </p:sp>
      <p:sp>
        <p:nvSpPr>
          <p:cNvPr id="15" name="Text 12"/>
          <p:cNvSpPr/>
          <p:nvPr/>
        </p:nvSpPr>
        <p:spPr>
          <a:xfrm>
            <a:off x="8997255" y="2356247"/>
            <a:ext cx="7849195" cy="9301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625"/>
              </a:lnSpc>
            </a:pPr>
            <a:r>
              <a:rPr lang="es-ES" sz="3200" spc="-76" dirty="0">
                <a:solidFill>
                  <a:srgbClr val="31356E"/>
                </a:solidFill>
                <a:latin typeface="Montserrat Semi-Bold Bold"/>
              </a:rPr>
              <a:t>Fortalecer la seguridad del paciente en todos los ámbitos asistenciales</a:t>
            </a:r>
          </a:p>
        </p:txBody>
      </p:sp>
      <p:sp>
        <p:nvSpPr>
          <p:cNvPr id="16" name="Shape 13"/>
          <p:cNvSpPr/>
          <p:nvPr/>
        </p:nvSpPr>
        <p:spPr>
          <a:xfrm>
            <a:off x="8997254" y="3565475"/>
            <a:ext cx="3623073" cy="485478"/>
          </a:xfrm>
          <a:prstGeom prst="roundRect">
            <a:avLst>
              <a:gd name="adj" fmla="val 17171"/>
            </a:avLst>
          </a:prstGeom>
          <a:noFill/>
          <a:ln w="7620">
            <a:solidFill>
              <a:srgbClr val="1B1B27"/>
            </a:solidFill>
            <a:prstDash val="solid"/>
          </a:ln>
        </p:spPr>
        <p:txBody>
          <a:bodyPr/>
          <a:lstStyle/>
          <a:p>
            <a:endParaRPr lang="es-ES" sz="2250" noProof="0" dirty="0"/>
          </a:p>
        </p:txBody>
      </p:sp>
      <p:pic>
        <p:nvPicPr>
          <p:cNvPr id="17" name="Image 1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155608" y="3708945"/>
            <a:ext cx="198388" cy="198388"/>
          </a:xfrm>
          <a:prstGeom prst="rect">
            <a:avLst/>
          </a:prstGeom>
        </p:spPr>
      </p:pic>
      <p:sp>
        <p:nvSpPr>
          <p:cNvPr id="18" name="Text 14"/>
          <p:cNvSpPr/>
          <p:nvPr/>
        </p:nvSpPr>
        <p:spPr>
          <a:xfrm>
            <a:off x="9453116" y="3649414"/>
            <a:ext cx="3008859" cy="3175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500"/>
              </a:lnSpc>
            </a:pPr>
            <a:r>
              <a:rPr lang="es-ES" sz="1563" noProof="0" dirty="0">
                <a:solidFill>
                  <a:srgbClr val="1B1B27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CAPACIDADES INSTITUCIONALES</a:t>
            </a:r>
            <a:endParaRPr lang="es-ES" sz="1563" noProof="0" dirty="0"/>
          </a:p>
        </p:txBody>
      </p:sp>
      <p:sp>
        <p:nvSpPr>
          <p:cNvPr id="19" name="Shape 15"/>
          <p:cNvSpPr/>
          <p:nvPr/>
        </p:nvSpPr>
        <p:spPr>
          <a:xfrm>
            <a:off x="12744301" y="3565475"/>
            <a:ext cx="3668018" cy="485478"/>
          </a:xfrm>
          <a:prstGeom prst="roundRect">
            <a:avLst>
              <a:gd name="adj" fmla="val 17171"/>
            </a:avLst>
          </a:prstGeom>
          <a:noFill/>
          <a:ln w="7620">
            <a:solidFill>
              <a:srgbClr val="1B1B27"/>
            </a:solidFill>
            <a:prstDash val="solid"/>
          </a:ln>
        </p:spPr>
        <p:txBody>
          <a:bodyPr/>
          <a:lstStyle/>
          <a:p>
            <a:endParaRPr lang="es-ES" sz="2250" noProof="0" dirty="0"/>
          </a:p>
        </p:txBody>
      </p:sp>
      <p:pic>
        <p:nvPicPr>
          <p:cNvPr id="20" name="Image 2" descr="preencoded.pn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2902653" y="3708945"/>
            <a:ext cx="198388" cy="198388"/>
          </a:xfrm>
          <a:prstGeom prst="rect">
            <a:avLst/>
          </a:prstGeom>
        </p:spPr>
      </p:pic>
      <p:sp>
        <p:nvSpPr>
          <p:cNvPr id="21" name="Text 16"/>
          <p:cNvSpPr/>
          <p:nvPr/>
        </p:nvSpPr>
        <p:spPr>
          <a:xfrm>
            <a:off x="13200161" y="3649414"/>
            <a:ext cx="3053804" cy="3175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500"/>
              </a:lnSpc>
            </a:pPr>
            <a:r>
              <a:rPr lang="es-ES" sz="1563" noProof="0" dirty="0">
                <a:solidFill>
                  <a:srgbClr val="1B1B27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INFRAESTRUCTURAS SANITARIAS</a:t>
            </a:r>
            <a:endParaRPr lang="es-ES" sz="1563" noProof="0" dirty="0"/>
          </a:p>
        </p:txBody>
      </p:sp>
      <p:sp>
        <p:nvSpPr>
          <p:cNvPr id="22" name="Shape 17"/>
          <p:cNvSpPr/>
          <p:nvPr/>
        </p:nvSpPr>
        <p:spPr>
          <a:xfrm>
            <a:off x="8997255" y="4174926"/>
            <a:ext cx="2067966" cy="485478"/>
          </a:xfrm>
          <a:prstGeom prst="roundRect">
            <a:avLst>
              <a:gd name="adj" fmla="val 17171"/>
            </a:avLst>
          </a:prstGeom>
          <a:noFill/>
          <a:ln w="7620">
            <a:solidFill>
              <a:srgbClr val="1B1B27"/>
            </a:solidFill>
            <a:prstDash val="solid"/>
          </a:ln>
        </p:spPr>
        <p:txBody>
          <a:bodyPr/>
          <a:lstStyle/>
          <a:p>
            <a:endParaRPr lang="es-ES" sz="2250" noProof="0" dirty="0"/>
          </a:p>
        </p:txBody>
      </p:sp>
      <p:pic>
        <p:nvPicPr>
          <p:cNvPr id="23" name="Image 3" descr="preencoded.png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155608" y="4318396"/>
            <a:ext cx="198388" cy="198388"/>
          </a:xfrm>
          <a:prstGeom prst="rect">
            <a:avLst/>
          </a:prstGeom>
        </p:spPr>
      </p:pic>
      <p:sp>
        <p:nvSpPr>
          <p:cNvPr id="24" name="Text 18"/>
          <p:cNvSpPr/>
          <p:nvPr/>
        </p:nvSpPr>
        <p:spPr>
          <a:xfrm>
            <a:off x="9453116" y="4258866"/>
            <a:ext cx="1453754" cy="3175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500"/>
              </a:lnSpc>
            </a:pPr>
            <a:r>
              <a:rPr lang="es-ES" sz="1563" noProof="0" dirty="0">
                <a:solidFill>
                  <a:srgbClr val="1B1B27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SALUD PÚBLICA</a:t>
            </a:r>
            <a:endParaRPr lang="es-ES" sz="1563" noProof="0" dirty="0"/>
          </a:p>
        </p:txBody>
      </p:sp>
      <p:sp>
        <p:nvSpPr>
          <p:cNvPr id="25" name="Text 19"/>
          <p:cNvSpPr/>
          <p:nvPr/>
        </p:nvSpPr>
        <p:spPr>
          <a:xfrm>
            <a:off x="8997255" y="4939456"/>
            <a:ext cx="7849195" cy="3969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428625" indent="-428625">
              <a:lnSpc>
                <a:spcPts val="3125"/>
              </a:lnSpc>
              <a:buSzPct val="100000"/>
              <a:buChar char="•"/>
            </a:pPr>
            <a:r>
              <a:rPr lang="es-ES" sz="1938" noProof="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No especificado</a:t>
            </a:r>
            <a:endParaRPr lang="es-ES" sz="1938" noProof="0" dirty="0"/>
          </a:p>
        </p:txBody>
      </p:sp>
      <p:pic>
        <p:nvPicPr>
          <p:cNvPr id="26" name="Imagen 25" descr="Logotipo, nombre de la empresa&#10;&#10;El contenido generado por IA puede ser incorrecto.">
            <a:extLst>
              <a:ext uri="{FF2B5EF4-FFF2-40B4-BE49-F238E27FC236}">
                <a16:creationId xmlns:a16="http://schemas.microsoft.com/office/drawing/2014/main" id="{4E28D2AC-5B89-342C-1326-CBB2DE5748B2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l="6666" t="7767" b="-1"/>
          <a:stretch>
            <a:fillRect/>
          </a:stretch>
        </p:blipFill>
        <p:spPr>
          <a:xfrm>
            <a:off x="233884" y="8210830"/>
            <a:ext cx="2209800" cy="75796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27150" y="2019300"/>
            <a:ext cx="987326" cy="466428"/>
          </a:xfrm>
          <a:prstGeom prst="roundRect">
            <a:avLst>
              <a:gd name="adj" fmla="val 17872"/>
            </a:avLst>
          </a:prstGeom>
          <a:solidFill>
            <a:srgbClr val="E1E1EA"/>
          </a:solidFill>
          <a:ln/>
        </p:spPr>
        <p:txBody>
          <a:bodyPr/>
          <a:lstStyle/>
          <a:p>
            <a:endParaRPr lang="es-ES" sz="2250" noProof="0" dirty="0"/>
          </a:p>
        </p:txBody>
      </p:sp>
      <p:sp>
        <p:nvSpPr>
          <p:cNvPr id="3" name="Text 1"/>
          <p:cNvSpPr/>
          <p:nvPr/>
        </p:nvSpPr>
        <p:spPr>
          <a:xfrm>
            <a:off x="675977" y="2093715"/>
            <a:ext cx="689670" cy="3175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500"/>
              </a:lnSpc>
            </a:pPr>
            <a:r>
              <a:rPr lang="es-ES" sz="1563" noProof="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25</a:t>
            </a:r>
            <a:endParaRPr lang="es-ES" sz="1563" noProof="0" dirty="0"/>
          </a:p>
        </p:txBody>
      </p:sp>
      <p:sp>
        <p:nvSpPr>
          <p:cNvPr id="4" name="Text 2"/>
          <p:cNvSpPr/>
          <p:nvPr/>
        </p:nvSpPr>
        <p:spPr>
          <a:xfrm>
            <a:off x="527150" y="2584848"/>
            <a:ext cx="7849195" cy="9301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625"/>
              </a:lnSpc>
            </a:pPr>
            <a:r>
              <a:rPr lang="es-ES" sz="3200" spc="-76" dirty="0">
                <a:solidFill>
                  <a:srgbClr val="31356E"/>
                </a:solidFill>
                <a:latin typeface="Montserrat Semi-Bold Bold"/>
              </a:rPr>
              <a:t>Atención integrada de pacientes oncológicos y crónicos</a:t>
            </a:r>
          </a:p>
        </p:txBody>
      </p:sp>
      <p:sp>
        <p:nvSpPr>
          <p:cNvPr id="5" name="Shape 3"/>
          <p:cNvSpPr/>
          <p:nvPr/>
        </p:nvSpPr>
        <p:spPr>
          <a:xfrm>
            <a:off x="527150" y="3794075"/>
            <a:ext cx="2527250" cy="485478"/>
          </a:xfrm>
          <a:prstGeom prst="roundRect">
            <a:avLst>
              <a:gd name="adj" fmla="val 17171"/>
            </a:avLst>
          </a:prstGeom>
          <a:noFill/>
          <a:ln w="7620">
            <a:solidFill>
              <a:srgbClr val="1B1B27"/>
            </a:solidFill>
            <a:prstDash val="solid"/>
          </a:ln>
        </p:spPr>
        <p:txBody>
          <a:bodyPr/>
          <a:lstStyle/>
          <a:p>
            <a:endParaRPr lang="es-ES" sz="2250" noProof="0" dirty="0"/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5502" y="3937545"/>
            <a:ext cx="198388" cy="198388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983010" y="3878015"/>
            <a:ext cx="1913036" cy="3175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500"/>
              </a:lnSpc>
            </a:pPr>
            <a:r>
              <a:rPr lang="es-ES" sz="1563" noProof="0" dirty="0">
                <a:solidFill>
                  <a:srgbClr val="1B1B27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ATENCIÓN PRIMARIA</a:t>
            </a:r>
            <a:endParaRPr lang="es-ES" sz="1563" noProof="0" dirty="0"/>
          </a:p>
        </p:txBody>
      </p:sp>
      <p:sp>
        <p:nvSpPr>
          <p:cNvPr id="8" name="Shape 5"/>
          <p:cNvSpPr/>
          <p:nvPr/>
        </p:nvSpPr>
        <p:spPr>
          <a:xfrm>
            <a:off x="3178374" y="3794075"/>
            <a:ext cx="2067966" cy="485478"/>
          </a:xfrm>
          <a:prstGeom prst="roundRect">
            <a:avLst>
              <a:gd name="adj" fmla="val 17171"/>
            </a:avLst>
          </a:prstGeom>
          <a:noFill/>
          <a:ln w="7620">
            <a:solidFill>
              <a:srgbClr val="1B1B27"/>
            </a:solidFill>
            <a:prstDash val="solid"/>
          </a:ln>
        </p:spPr>
        <p:txBody>
          <a:bodyPr/>
          <a:lstStyle/>
          <a:p>
            <a:endParaRPr lang="es-ES" sz="2250" noProof="0" dirty="0"/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336727" y="3937545"/>
            <a:ext cx="198388" cy="198388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3634235" y="3878015"/>
            <a:ext cx="1453754" cy="3175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500"/>
              </a:lnSpc>
            </a:pPr>
            <a:r>
              <a:rPr lang="es-ES" sz="1563" noProof="0" dirty="0">
                <a:solidFill>
                  <a:srgbClr val="1B1B27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SALUD PÚBLICA</a:t>
            </a:r>
            <a:endParaRPr lang="es-ES" sz="1563" noProof="0" dirty="0"/>
          </a:p>
        </p:txBody>
      </p:sp>
      <p:sp>
        <p:nvSpPr>
          <p:cNvPr id="11" name="Shape 7"/>
          <p:cNvSpPr/>
          <p:nvPr/>
        </p:nvSpPr>
        <p:spPr>
          <a:xfrm>
            <a:off x="527150" y="4403527"/>
            <a:ext cx="3325565" cy="485478"/>
          </a:xfrm>
          <a:prstGeom prst="roundRect">
            <a:avLst>
              <a:gd name="adj" fmla="val 17171"/>
            </a:avLst>
          </a:prstGeom>
          <a:noFill/>
          <a:ln w="7620">
            <a:solidFill>
              <a:srgbClr val="1B1B27"/>
            </a:solidFill>
            <a:prstDash val="solid"/>
          </a:ln>
        </p:spPr>
        <p:txBody>
          <a:bodyPr/>
          <a:lstStyle/>
          <a:p>
            <a:endParaRPr lang="es-ES" sz="2250" noProof="0" dirty="0"/>
          </a:p>
        </p:txBody>
      </p:sp>
      <p:sp>
        <p:nvSpPr>
          <p:cNvPr id="12" name="Text 8"/>
          <p:cNvSpPr/>
          <p:nvPr/>
        </p:nvSpPr>
        <p:spPr>
          <a:xfrm>
            <a:off x="685503" y="4487466"/>
            <a:ext cx="3008859" cy="3175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500"/>
              </a:lnSpc>
            </a:pPr>
            <a:r>
              <a:rPr lang="es-ES" sz="1563" noProof="0" dirty="0">
                <a:solidFill>
                  <a:srgbClr val="1B1B27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CAPACIDADES INSTITUCIONALES</a:t>
            </a:r>
            <a:endParaRPr lang="es-ES" sz="1563" noProof="0" dirty="0"/>
          </a:p>
        </p:txBody>
      </p:sp>
      <p:sp>
        <p:nvSpPr>
          <p:cNvPr id="13" name="Shape 9"/>
          <p:cNvSpPr/>
          <p:nvPr/>
        </p:nvSpPr>
        <p:spPr>
          <a:xfrm>
            <a:off x="3976688" y="4403527"/>
            <a:ext cx="2845594" cy="485478"/>
          </a:xfrm>
          <a:prstGeom prst="roundRect">
            <a:avLst>
              <a:gd name="adj" fmla="val 17171"/>
            </a:avLst>
          </a:prstGeom>
          <a:noFill/>
          <a:ln w="7620">
            <a:solidFill>
              <a:srgbClr val="1B1B27"/>
            </a:solidFill>
            <a:prstDash val="solid"/>
          </a:ln>
        </p:spPr>
        <p:txBody>
          <a:bodyPr/>
          <a:lstStyle/>
          <a:p>
            <a:endParaRPr lang="es-ES" sz="2250" noProof="0" dirty="0"/>
          </a:p>
        </p:txBody>
      </p:sp>
      <p:sp>
        <p:nvSpPr>
          <p:cNvPr id="14" name="Text 10"/>
          <p:cNvSpPr/>
          <p:nvPr/>
        </p:nvSpPr>
        <p:spPr>
          <a:xfrm>
            <a:off x="4135041" y="4487466"/>
            <a:ext cx="2528888" cy="3175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500"/>
              </a:lnSpc>
            </a:pPr>
            <a:r>
              <a:rPr lang="es-ES" sz="1563" noProof="0" dirty="0">
                <a:solidFill>
                  <a:srgbClr val="1B1B27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TRANSFORMACIÓN DIGITAL</a:t>
            </a:r>
            <a:endParaRPr lang="es-ES" sz="1563" noProof="0" dirty="0"/>
          </a:p>
        </p:txBody>
      </p:sp>
      <p:sp>
        <p:nvSpPr>
          <p:cNvPr id="15" name="Text 11"/>
          <p:cNvSpPr/>
          <p:nvPr/>
        </p:nvSpPr>
        <p:spPr>
          <a:xfrm>
            <a:off x="527150" y="5168057"/>
            <a:ext cx="7849195" cy="3969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428625" indent="-428625">
              <a:lnSpc>
                <a:spcPts val="3125"/>
              </a:lnSpc>
              <a:buSzPct val="100000"/>
              <a:buChar char="•"/>
            </a:pPr>
            <a:r>
              <a:rPr lang="es-ES" sz="1938" noProof="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No especificado</a:t>
            </a:r>
            <a:endParaRPr lang="es-ES" sz="1938" noProof="0" dirty="0"/>
          </a:p>
        </p:txBody>
      </p:sp>
      <p:sp>
        <p:nvSpPr>
          <p:cNvPr id="16" name="Shape 12"/>
          <p:cNvSpPr/>
          <p:nvPr/>
        </p:nvSpPr>
        <p:spPr>
          <a:xfrm>
            <a:off x="8991005" y="2019300"/>
            <a:ext cx="981521" cy="466428"/>
          </a:xfrm>
          <a:prstGeom prst="roundRect">
            <a:avLst>
              <a:gd name="adj" fmla="val 17872"/>
            </a:avLst>
          </a:prstGeom>
          <a:solidFill>
            <a:srgbClr val="E1E1EA"/>
          </a:solidFill>
          <a:ln/>
        </p:spPr>
        <p:txBody>
          <a:bodyPr/>
          <a:lstStyle/>
          <a:p>
            <a:endParaRPr lang="es-ES" sz="2250" noProof="0" dirty="0"/>
          </a:p>
        </p:txBody>
      </p:sp>
      <p:sp>
        <p:nvSpPr>
          <p:cNvPr id="17" name="Text 13"/>
          <p:cNvSpPr/>
          <p:nvPr/>
        </p:nvSpPr>
        <p:spPr>
          <a:xfrm>
            <a:off x="9139833" y="2093715"/>
            <a:ext cx="683865" cy="3175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500"/>
              </a:lnSpc>
            </a:pPr>
            <a:r>
              <a:rPr lang="es-ES" sz="1563" noProof="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26</a:t>
            </a:r>
            <a:endParaRPr lang="es-ES" sz="1563" noProof="0" dirty="0"/>
          </a:p>
        </p:txBody>
      </p:sp>
      <p:sp>
        <p:nvSpPr>
          <p:cNvPr id="18" name="Text 14"/>
          <p:cNvSpPr/>
          <p:nvPr/>
        </p:nvSpPr>
        <p:spPr>
          <a:xfrm>
            <a:off x="8991005" y="2584848"/>
            <a:ext cx="7849195" cy="9301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625"/>
              </a:lnSpc>
            </a:pPr>
            <a:r>
              <a:rPr lang="es-ES" sz="3200" spc="-76" dirty="0">
                <a:solidFill>
                  <a:srgbClr val="31356E"/>
                </a:solidFill>
                <a:latin typeface="Montserrat Semi-Bold Bold"/>
              </a:rPr>
              <a:t>Marco nacional para la evaluación estratégica de inversiones en salud</a:t>
            </a:r>
          </a:p>
        </p:txBody>
      </p:sp>
      <p:sp>
        <p:nvSpPr>
          <p:cNvPr id="19" name="Shape 15"/>
          <p:cNvSpPr/>
          <p:nvPr/>
        </p:nvSpPr>
        <p:spPr>
          <a:xfrm>
            <a:off x="8991005" y="3794075"/>
            <a:ext cx="4447134" cy="485478"/>
          </a:xfrm>
          <a:prstGeom prst="roundRect">
            <a:avLst>
              <a:gd name="adj" fmla="val 17171"/>
            </a:avLst>
          </a:prstGeom>
          <a:noFill/>
          <a:ln w="7620">
            <a:solidFill>
              <a:srgbClr val="1B1B27"/>
            </a:solidFill>
            <a:prstDash val="solid"/>
          </a:ln>
        </p:spPr>
        <p:txBody>
          <a:bodyPr/>
          <a:lstStyle/>
          <a:p>
            <a:endParaRPr lang="es-ES" sz="2250" noProof="0" dirty="0"/>
          </a:p>
        </p:txBody>
      </p:sp>
      <p:pic>
        <p:nvPicPr>
          <p:cNvPr id="20" name="Image 2" descr="preencoded.pn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149358" y="3937545"/>
            <a:ext cx="198388" cy="198388"/>
          </a:xfrm>
          <a:prstGeom prst="rect">
            <a:avLst/>
          </a:prstGeom>
        </p:spPr>
      </p:pic>
      <p:sp>
        <p:nvSpPr>
          <p:cNvPr id="21" name="Text 16"/>
          <p:cNvSpPr/>
          <p:nvPr/>
        </p:nvSpPr>
        <p:spPr>
          <a:xfrm>
            <a:off x="9446866" y="3878015"/>
            <a:ext cx="3832920" cy="3175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500"/>
              </a:lnSpc>
            </a:pPr>
            <a:r>
              <a:rPr lang="es-ES" sz="1563" noProof="0" dirty="0">
                <a:solidFill>
                  <a:srgbClr val="1B1B27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GOBERNANZA DE INVERSIONES EN SALUD</a:t>
            </a:r>
            <a:endParaRPr lang="es-ES" sz="1563" noProof="0" dirty="0"/>
          </a:p>
        </p:txBody>
      </p:sp>
      <p:sp>
        <p:nvSpPr>
          <p:cNvPr id="22" name="Text 17"/>
          <p:cNvSpPr/>
          <p:nvPr/>
        </p:nvSpPr>
        <p:spPr>
          <a:xfrm>
            <a:off x="8991005" y="4558606"/>
            <a:ext cx="7849195" cy="3969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428625" indent="-428625">
              <a:lnSpc>
                <a:spcPts val="3125"/>
              </a:lnSpc>
              <a:buSzPct val="100000"/>
              <a:buChar char="•"/>
            </a:pPr>
            <a:r>
              <a:rPr lang="es-ES" sz="1938" noProof="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No especificado</a:t>
            </a:r>
            <a:endParaRPr lang="es-ES" sz="1938" noProof="0" dirty="0"/>
          </a:p>
        </p:txBody>
      </p:sp>
      <p:pic>
        <p:nvPicPr>
          <p:cNvPr id="23" name="Imagen 22" descr="Logotipo, nombre de la empresa&#10;&#10;El contenido generado por IA puede ser incorrecto.">
            <a:extLst>
              <a:ext uri="{FF2B5EF4-FFF2-40B4-BE49-F238E27FC236}">
                <a16:creationId xmlns:a16="http://schemas.microsoft.com/office/drawing/2014/main" id="{7373B48D-AD18-18F4-9E6D-710CDCBEE496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6666" t="7767" b="-1"/>
          <a:stretch>
            <a:fillRect/>
          </a:stretch>
        </p:blipFill>
        <p:spPr>
          <a:xfrm>
            <a:off x="233884" y="8210830"/>
            <a:ext cx="2209800" cy="75796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992238" y="2151311"/>
            <a:ext cx="987326" cy="466428"/>
          </a:xfrm>
          <a:prstGeom prst="roundRect">
            <a:avLst>
              <a:gd name="adj" fmla="val 17872"/>
            </a:avLst>
          </a:prstGeom>
          <a:solidFill>
            <a:srgbClr val="E1E1EA"/>
          </a:solidFill>
          <a:ln/>
        </p:spPr>
        <p:txBody>
          <a:bodyPr/>
          <a:lstStyle/>
          <a:p>
            <a:endParaRPr lang="es-ES" sz="2250" noProof="0" dirty="0"/>
          </a:p>
        </p:txBody>
      </p:sp>
      <p:sp>
        <p:nvSpPr>
          <p:cNvPr id="3" name="Text 1"/>
          <p:cNvSpPr/>
          <p:nvPr/>
        </p:nvSpPr>
        <p:spPr>
          <a:xfrm>
            <a:off x="1141065" y="2225725"/>
            <a:ext cx="689670" cy="3175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500"/>
              </a:lnSpc>
            </a:pPr>
            <a:r>
              <a:rPr lang="es-ES" sz="1563" noProof="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27</a:t>
            </a:r>
            <a:endParaRPr lang="es-ES" sz="1563" noProof="0" dirty="0"/>
          </a:p>
        </p:txBody>
      </p:sp>
      <p:sp>
        <p:nvSpPr>
          <p:cNvPr id="4" name="Text 2"/>
          <p:cNvSpPr/>
          <p:nvPr/>
        </p:nvSpPr>
        <p:spPr>
          <a:xfrm>
            <a:off x="992238" y="2716858"/>
            <a:ext cx="7849195" cy="9301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625"/>
              </a:lnSpc>
            </a:pPr>
            <a:r>
              <a:rPr lang="es-ES" sz="3200" spc="-76" dirty="0">
                <a:solidFill>
                  <a:srgbClr val="31356E"/>
                </a:solidFill>
                <a:latin typeface="Montserrat Semi-Bold Bold"/>
              </a:rPr>
              <a:t>Red federada de datos sanitarios para IA y uso secundario seguro</a:t>
            </a:r>
          </a:p>
        </p:txBody>
      </p:sp>
      <p:sp>
        <p:nvSpPr>
          <p:cNvPr id="5" name="Shape 3"/>
          <p:cNvSpPr/>
          <p:nvPr/>
        </p:nvSpPr>
        <p:spPr>
          <a:xfrm>
            <a:off x="992238" y="3926086"/>
            <a:ext cx="3678139" cy="485478"/>
          </a:xfrm>
          <a:prstGeom prst="roundRect">
            <a:avLst>
              <a:gd name="adj" fmla="val 17171"/>
            </a:avLst>
          </a:prstGeom>
          <a:noFill/>
          <a:ln w="7620">
            <a:solidFill>
              <a:srgbClr val="1B1B27"/>
            </a:solidFill>
            <a:prstDash val="solid"/>
          </a:ln>
        </p:spPr>
        <p:txBody>
          <a:bodyPr/>
          <a:lstStyle/>
          <a:p>
            <a:endParaRPr lang="es-ES" sz="2250" noProof="0" dirty="0"/>
          </a:p>
        </p:txBody>
      </p:sp>
      <p:sp>
        <p:nvSpPr>
          <p:cNvPr id="6" name="Text 4"/>
          <p:cNvSpPr/>
          <p:nvPr/>
        </p:nvSpPr>
        <p:spPr>
          <a:xfrm>
            <a:off x="1150590" y="4010025"/>
            <a:ext cx="3361433" cy="3175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500"/>
              </a:lnSpc>
            </a:pPr>
            <a:r>
              <a:rPr lang="es-ES" sz="1563" noProof="0" dirty="0">
                <a:solidFill>
                  <a:srgbClr val="1B1B27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TRANSFORMACIÓN DIGITAL Y DATOS</a:t>
            </a:r>
            <a:endParaRPr lang="es-ES" sz="1563" noProof="0" dirty="0"/>
          </a:p>
        </p:txBody>
      </p:sp>
      <p:sp>
        <p:nvSpPr>
          <p:cNvPr id="7" name="Text 5"/>
          <p:cNvSpPr/>
          <p:nvPr/>
        </p:nvSpPr>
        <p:spPr>
          <a:xfrm>
            <a:off x="992238" y="4690616"/>
            <a:ext cx="7849195" cy="3969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428625" indent="-428625">
              <a:lnSpc>
                <a:spcPts val="3125"/>
              </a:lnSpc>
              <a:buSzPct val="100000"/>
              <a:buChar char="•"/>
            </a:pPr>
            <a:r>
              <a:rPr lang="es-ES" sz="1938" noProof="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No especificado</a:t>
            </a:r>
            <a:endParaRPr lang="es-ES" sz="1938" noProof="0" dirty="0"/>
          </a:p>
        </p:txBody>
      </p:sp>
      <p:sp>
        <p:nvSpPr>
          <p:cNvPr id="8" name="Text 6"/>
          <p:cNvSpPr/>
          <p:nvPr/>
        </p:nvSpPr>
        <p:spPr>
          <a:xfrm>
            <a:off x="9456093" y="2095500"/>
            <a:ext cx="7849195" cy="3969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3125"/>
              </a:lnSpc>
            </a:pPr>
            <a:endParaRPr lang="es-ES" sz="1938" noProof="0" dirty="0"/>
          </a:p>
        </p:txBody>
      </p:sp>
      <p:pic>
        <p:nvPicPr>
          <p:cNvPr id="9" name="Imagen 8" descr="Logotipo, nombre de la empresa&#10;&#10;El contenido generado por IA puede ser incorrecto.">
            <a:extLst>
              <a:ext uri="{FF2B5EF4-FFF2-40B4-BE49-F238E27FC236}">
                <a16:creationId xmlns:a16="http://schemas.microsoft.com/office/drawing/2014/main" id="{0EF7B6BC-DAE6-C8B1-89A8-B13840E0762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666" t="7767" b="-1"/>
          <a:stretch>
            <a:fillRect/>
          </a:stretch>
        </p:blipFill>
        <p:spPr>
          <a:xfrm>
            <a:off x="233884" y="8210830"/>
            <a:ext cx="2209800" cy="757960"/>
          </a:xfrm>
          <a:prstGeom prst="rect">
            <a:avLst/>
          </a:prstGeom>
        </p:spPr>
      </p:pic>
      <p:sp>
        <p:nvSpPr>
          <p:cNvPr id="10" name="Shape 0">
            <a:extLst>
              <a:ext uri="{FF2B5EF4-FFF2-40B4-BE49-F238E27FC236}">
                <a16:creationId xmlns:a16="http://schemas.microsoft.com/office/drawing/2014/main" id="{2F632A36-7307-AFEE-5B22-84C904333E33}"/>
              </a:ext>
            </a:extLst>
          </p:cNvPr>
          <p:cNvSpPr/>
          <p:nvPr/>
        </p:nvSpPr>
        <p:spPr>
          <a:xfrm>
            <a:off x="9717238" y="2151311"/>
            <a:ext cx="987326" cy="466428"/>
          </a:xfrm>
          <a:prstGeom prst="roundRect">
            <a:avLst>
              <a:gd name="adj" fmla="val 17872"/>
            </a:avLst>
          </a:prstGeom>
          <a:solidFill>
            <a:srgbClr val="E1E1EA"/>
          </a:solidFill>
          <a:ln/>
        </p:spPr>
        <p:txBody>
          <a:bodyPr/>
          <a:lstStyle/>
          <a:p>
            <a:endParaRPr lang="es-ES" sz="2250" noProof="0" dirty="0"/>
          </a:p>
        </p:txBody>
      </p:sp>
      <p:sp>
        <p:nvSpPr>
          <p:cNvPr id="11" name="Text 1">
            <a:extLst>
              <a:ext uri="{FF2B5EF4-FFF2-40B4-BE49-F238E27FC236}">
                <a16:creationId xmlns:a16="http://schemas.microsoft.com/office/drawing/2014/main" id="{78D4C926-517B-06B6-1EA6-0B83C02A13A5}"/>
              </a:ext>
            </a:extLst>
          </p:cNvPr>
          <p:cNvSpPr/>
          <p:nvPr/>
        </p:nvSpPr>
        <p:spPr>
          <a:xfrm>
            <a:off x="9866065" y="2225725"/>
            <a:ext cx="689670" cy="3175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500"/>
              </a:lnSpc>
            </a:pPr>
            <a:r>
              <a:rPr lang="es-ES" sz="1563" noProof="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28</a:t>
            </a:r>
            <a:endParaRPr lang="es-ES" sz="1563" noProof="0" dirty="0"/>
          </a:p>
        </p:txBody>
      </p:sp>
      <p:sp>
        <p:nvSpPr>
          <p:cNvPr id="12" name="Text 2">
            <a:extLst>
              <a:ext uri="{FF2B5EF4-FFF2-40B4-BE49-F238E27FC236}">
                <a16:creationId xmlns:a16="http://schemas.microsoft.com/office/drawing/2014/main" id="{6A07BA59-FC89-8FB9-C37F-8AA59BEEA2E6}"/>
              </a:ext>
            </a:extLst>
          </p:cNvPr>
          <p:cNvSpPr/>
          <p:nvPr/>
        </p:nvSpPr>
        <p:spPr>
          <a:xfrm>
            <a:off x="9717238" y="2716858"/>
            <a:ext cx="7849195" cy="9301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625"/>
              </a:lnSpc>
            </a:pPr>
            <a:r>
              <a:rPr lang="es-ES" sz="3200" spc="-76" dirty="0">
                <a:solidFill>
                  <a:srgbClr val="31356E"/>
                </a:solidFill>
                <a:latin typeface="Montserrat Semi-Bold Bold"/>
              </a:rPr>
              <a:t>Fomento de la capacitación en salud para la población</a:t>
            </a:r>
          </a:p>
        </p:txBody>
      </p:sp>
      <p:sp>
        <p:nvSpPr>
          <p:cNvPr id="13" name="Shape 3">
            <a:extLst>
              <a:ext uri="{FF2B5EF4-FFF2-40B4-BE49-F238E27FC236}">
                <a16:creationId xmlns:a16="http://schemas.microsoft.com/office/drawing/2014/main" id="{4C3D840C-AA8A-02B2-1241-4D5200BCE1BE}"/>
              </a:ext>
            </a:extLst>
          </p:cNvPr>
          <p:cNvSpPr/>
          <p:nvPr/>
        </p:nvSpPr>
        <p:spPr>
          <a:xfrm>
            <a:off x="9717238" y="3926086"/>
            <a:ext cx="3678139" cy="485478"/>
          </a:xfrm>
          <a:prstGeom prst="roundRect">
            <a:avLst>
              <a:gd name="adj" fmla="val 17171"/>
            </a:avLst>
          </a:prstGeom>
          <a:noFill/>
          <a:ln w="7620">
            <a:solidFill>
              <a:srgbClr val="1B1B27"/>
            </a:solidFill>
            <a:prstDash val="solid"/>
          </a:ln>
        </p:spPr>
        <p:txBody>
          <a:bodyPr/>
          <a:lstStyle/>
          <a:p>
            <a:endParaRPr lang="es-ES" sz="2250" noProof="0" dirty="0"/>
          </a:p>
        </p:txBody>
      </p:sp>
      <p:sp>
        <p:nvSpPr>
          <p:cNvPr id="14" name="Text 4">
            <a:extLst>
              <a:ext uri="{FF2B5EF4-FFF2-40B4-BE49-F238E27FC236}">
                <a16:creationId xmlns:a16="http://schemas.microsoft.com/office/drawing/2014/main" id="{37FF374A-FAC9-E501-46EC-B457EA5D3DB2}"/>
              </a:ext>
            </a:extLst>
          </p:cNvPr>
          <p:cNvSpPr/>
          <p:nvPr/>
        </p:nvSpPr>
        <p:spPr>
          <a:xfrm>
            <a:off x="9875590" y="4010025"/>
            <a:ext cx="3361433" cy="3175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500"/>
              </a:lnSpc>
            </a:pPr>
            <a:r>
              <a:rPr lang="es-ES" sz="1563" dirty="0">
                <a:solidFill>
                  <a:srgbClr val="1B1B27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ALFABETIZACIÓN SANITARIA</a:t>
            </a:r>
            <a:endParaRPr lang="es-ES" sz="1563" noProof="0" dirty="0"/>
          </a:p>
        </p:txBody>
      </p:sp>
      <p:pic>
        <p:nvPicPr>
          <p:cNvPr id="17" name="Imagen 16" descr="Logotipo, nombre de la empresa&#10;&#10;El contenido generado por IA puede ser incorrecto.">
            <a:extLst>
              <a:ext uri="{FF2B5EF4-FFF2-40B4-BE49-F238E27FC236}">
                <a16:creationId xmlns:a16="http://schemas.microsoft.com/office/drawing/2014/main" id="{1DC4C4F7-2E15-8CD0-023E-2B00A141D8D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666" t="7767" b="-1"/>
          <a:stretch>
            <a:fillRect/>
          </a:stretch>
        </p:blipFill>
        <p:spPr>
          <a:xfrm>
            <a:off x="8958884" y="8210830"/>
            <a:ext cx="2209800" cy="757960"/>
          </a:xfrm>
          <a:prstGeom prst="rect">
            <a:avLst/>
          </a:prstGeom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AE52F532-D13F-86CA-B62E-8BFCBBD326AB}"/>
              </a:ext>
            </a:extLst>
          </p:cNvPr>
          <p:cNvSpPr txBox="1"/>
          <p:nvPr/>
        </p:nvSpPr>
        <p:spPr>
          <a:xfrm>
            <a:off x="9067800" y="4741985"/>
            <a:ext cx="6858000" cy="13445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285750">
              <a:lnSpc>
                <a:spcPct val="115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1800" kern="1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El proyecto propone invertir de forma específica y sostenida en alfabetización en salud y apoyo al autocuidado y la prevención, mediante dispositivos institucionales y comunitarios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0">
            <a:extLst>
              <a:ext uri="{FF2B5EF4-FFF2-40B4-BE49-F238E27FC236}">
                <a16:creationId xmlns:a16="http://schemas.microsoft.com/office/drawing/2014/main" id="{7A9BB653-7678-D4FE-80B0-938DE9689411}"/>
              </a:ext>
            </a:extLst>
          </p:cNvPr>
          <p:cNvSpPr txBox="1"/>
          <p:nvPr/>
        </p:nvSpPr>
        <p:spPr>
          <a:xfrm>
            <a:off x="812042" y="1104900"/>
            <a:ext cx="13563600" cy="9489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675"/>
              </a:lnSpc>
            </a:pPr>
            <a:endParaRPr lang="es-ES" sz="3500" spc="-70" noProof="0" dirty="0">
              <a:solidFill>
                <a:srgbClr val="525471"/>
              </a:solidFill>
              <a:latin typeface="Montserrat Semi-Bold"/>
              <a:ea typeface="Montserrat Semi-Bold"/>
              <a:cs typeface="Montserrat Semi-Bold"/>
              <a:sym typeface="Montserrat Semi-Bold"/>
            </a:endParaRPr>
          </a:p>
          <a:p>
            <a:pPr algn="l">
              <a:lnSpc>
                <a:spcPts val="3675"/>
              </a:lnSpc>
            </a:pPr>
            <a:r>
              <a:rPr lang="es-ES" sz="3500" spc="-70" noProof="0" dirty="0">
                <a:solidFill>
                  <a:srgbClr val="525471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29C7FA3-DC1F-5A65-2672-79F3F25A9EB8}"/>
              </a:ext>
            </a:extLst>
          </p:cNvPr>
          <p:cNvSpPr txBox="1"/>
          <p:nvPr/>
        </p:nvSpPr>
        <p:spPr>
          <a:xfrm>
            <a:off x="11963400" y="2362466"/>
            <a:ext cx="60960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625"/>
              </a:lnSpc>
            </a:pPr>
            <a:r>
              <a:rPr lang="es-ES" sz="3200" spc="-76" dirty="0">
                <a:solidFill>
                  <a:srgbClr val="31356E"/>
                </a:solidFill>
                <a:latin typeface="Montserrat Semi-Bold Bold"/>
              </a:rPr>
              <a:t>https://ahaslides.com/Z0JVD</a:t>
            </a:r>
          </a:p>
        </p:txBody>
      </p:sp>
      <p:pic>
        <p:nvPicPr>
          <p:cNvPr id="7" name="Imagen 6" descr="Código QR&#10;&#10;El contenido generado por IA puede ser incorrecto.">
            <a:extLst>
              <a:ext uri="{FF2B5EF4-FFF2-40B4-BE49-F238E27FC236}">
                <a16:creationId xmlns:a16="http://schemas.microsoft.com/office/drawing/2014/main" id="{E9380EE6-451B-5BCF-2979-B3D195E6AC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0" y="3086100"/>
            <a:ext cx="5562600" cy="5562600"/>
          </a:xfrm>
          <a:prstGeom prst="rect">
            <a:avLst/>
          </a:prstGeom>
        </p:spPr>
      </p:pic>
      <p:sp>
        <p:nvSpPr>
          <p:cNvPr id="8" name="Título 2">
            <a:extLst>
              <a:ext uri="{FF2B5EF4-FFF2-40B4-BE49-F238E27FC236}">
                <a16:creationId xmlns:a16="http://schemas.microsoft.com/office/drawing/2014/main" id="{DFB4D989-C4AE-1D7E-9EFF-9353E3E10AAE}"/>
              </a:ext>
            </a:extLst>
          </p:cNvPr>
          <p:cNvSpPr txBox="1">
            <a:spLocks/>
          </p:cNvSpPr>
          <p:nvPr/>
        </p:nvSpPr>
        <p:spPr>
          <a:xfrm>
            <a:off x="3948217" y="1549692"/>
            <a:ext cx="7722358" cy="77915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5400" spc="-76" noProof="0" dirty="0">
                <a:solidFill>
                  <a:srgbClr val="31356E"/>
                </a:solidFill>
                <a:latin typeface="Montserrat Semi-Bold Bold"/>
                <a:ea typeface="Montserrat Semi-Bold Bold"/>
                <a:cs typeface="Montserrat Semi-Bold Bold"/>
                <a:sym typeface="Montserrat Semi-Bold Bold"/>
              </a:rPr>
              <a:t>¿Cómo votar?</a:t>
            </a:r>
            <a:endParaRPr lang="es-ES" sz="5400" noProof="0" dirty="0"/>
          </a:p>
        </p:txBody>
      </p:sp>
      <p:sp>
        <p:nvSpPr>
          <p:cNvPr id="9" name="Text 9">
            <a:extLst>
              <a:ext uri="{FF2B5EF4-FFF2-40B4-BE49-F238E27FC236}">
                <a16:creationId xmlns:a16="http://schemas.microsoft.com/office/drawing/2014/main" id="{65C8196E-51E0-1CC3-586C-614DF2D749C1}"/>
              </a:ext>
            </a:extLst>
          </p:cNvPr>
          <p:cNvSpPr/>
          <p:nvPr/>
        </p:nvSpPr>
        <p:spPr>
          <a:xfrm>
            <a:off x="4072987" y="3086100"/>
            <a:ext cx="7597588" cy="7938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428625" indent="-428625">
              <a:buSzPct val="100000"/>
              <a:buChar char="•"/>
            </a:pPr>
            <a:r>
              <a:rPr lang="es-ES" sz="4000" noProof="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Conéctate a través del enlace o del QR</a:t>
            </a:r>
          </a:p>
          <a:p>
            <a:pPr marL="428625" indent="-428625">
              <a:buSzPct val="100000"/>
              <a:buFontTx/>
              <a:buChar char="•"/>
            </a:pPr>
            <a:r>
              <a:rPr lang="es-ES" sz="400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Selecciona hasta tres prioridades</a:t>
            </a:r>
          </a:p>
          <a:p>
            <a:pPr marL="428625" indent="-428625">
              <a:buSzPct val="100000"/>
              <a:buChar char="•"/>
            </a:pPr>
            <a:endParaRPr lang="es-ES" sz="4000" noProof="0" dirty="0"/>
          </a:p>
        </p:txBody>
      </p:sp>
    </p:spTree>
    <p:extLst>
      <p:ext uri="{BB962C8B-B14F-4D97-AF65-F5344CB8AC3E}">
        <p14:creationId xmlns:p14="http://schemas.microsoft.com/office/powerpoint/2010/main" val="3902624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2">
            <a:extLst>
              <a:ext uri="{FF2B5EF4-FFF2-40B4-BE49-F238E27FC236}">
                <a16:creationId xmlns:a16="http://schemas.microsoft.com/office/drawing/2014/main" id="{095F2266-C065-0449-1246-587E7F667A99}"/>
              </a:ext>
            </a:extLst>
          </p:cNvPr>
          <p:cNvSpPr txBox="1">
            <a:spLocks/>
          </p:cNvSpPr>
          <p:nvPr/>
        </p:nvSpPr>
        <p:spPr>
          <a:xfrm>
            <a:off x="228600" y="1181100"/>
            <a:ext cx="9296400" cy="77915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5400" spc="-76" noProof="0" dirty="0">
                <a:solidFill>
                  <a:srgbClr val="31356E"/>
                </a:solidFill>
                <a:latin typeface="Montserrat Semi-Bold Bold"/>
                <a:ea typeface="Montserrat Semi-Bold Bold"/>
                <a:cs typeface="Montserrat Semi-Bold Bold"/>
                <a:sym typeface="Montserrat Semi-Bold Bold"/>
              </a:rPr>
              <a:t>¿Para qué servirá este ejercicio de priorización?</a:t>
            </a:r>
            <a:endParaRPr lang="es-ES" sz="5400" noProof="0" dirty="0"/>
          </a:p>
        </p:txBody>
      </p:sp>
      <p:sp>
        <p:nvSpPr>
          <p:cNvPr id="3" name="Text 9">
            <a:extLst>
              <a:ext uri="{FF2B5EF4-FFF2-40B4-BE49-F238E27FC236}">
                <a16:creationId xmlns:a16="http://schemas.microsoft.com/office/drawing/2014/main" id="{D8B4C0C3-3860-F9D0-F4E8-881BE850AE6F}"/>
              </a:ext>
            </a:extLst>
          </p:cNvPr>
          <p:cNvSpPr/>
          <p:nvPr/>
        </p:nvSpPr>
        <p:spPr>
          <a:xfrm>
            <a:off x="685800" y="2933701"/>
            <a:ext cx="9296400" cy="757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428625" indent="-428625">
              <a:buSzPct val="100000"/>
              <a:buChar char="•"/>
            </a:pPr>
            <a:r>
              <a:rPr lang="es-ES" sz="3600" noProof="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Contribuir de forma participativa a la selección de dos prioridades con las que testear las herramientas de búsqueda de financiación desarrolladas en el Proyecto TSI.</a:t>
            </a:r>
          </a:p>
          <a:p>
            <a:pPr marL="428625" indent="-428625">
              <a:buSzPct val="100000"/>
              <a:buChar char="•"/>
            </a:pPr>
            <a:r>
              <a:rPr lang="es-ES" sz="360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Estas dos prioridades servirán de estudio de caso en la búsqueda de financiación, similar de forma a similar a los proyectos en los pasados TSI.</a:t>
            </a:r>
            <a:endParaRPr lang="es-ES" sz="3600" noProof="0" dirty="0"/>
          </a:p>
        </p:txBody>
      </p:sp>
      <p:pic>
        <p:nvPicPr>
          <p:cNvPr id="4" name="Imagen 3" descr="Logotipo, nombre de la empresa&#10;&#10;El contenido generado por IA puede ser incorrecto.">
            <a:extLst>
              <a:ext uri="{FF2B5EF4-FFF2-40B4-BE49-F238E27FC236}">
                <a16:creationId xmlns:a16="http://schemas.microsoft.com/office/drawing/2014/main" id="{9429D096-1630-2F3B-C5B5-574F33CEB6C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666" t="7767" b="-1"/>
          <a:stretch>
            <a:fillRect/>
          </a:stretch>
        </p:blipFill>
        <p:spPr>
          <a:xfrm>
            <a:off x="457200" y="8262364"/>
            <a:ext cx="2209800" cy="75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440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1">
            <a:extLst>
              <a:ext uri="{FF2B5EF4-FFF2-40B4-BE49-F238E27FC236}">
                <a16:creationId xmlns:a16="http://schemas.microsoft.com/office/drawing/2014/main" id="{729A4DF2-8955-78E3-56A9-6535ECA15088}"/>
              </a:ext>
            </a:extLst>
          </p:cNvPr>
          <p:cNvSpPr txBox="1"/>
          <p:nvPr/>
        </p:nvSpPr>
        <p:spPr>
          <a:xfrm>
            <a:off x="5086350" y="5143500"/>
            <a:ext cx="4667250" cy="5200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990"/>
              </a:lnSpc>
            </a:pPr>
            <a:r>
              <a:rPr lang="es-ES" sz="3800" b="1" spc="-76" noProof="0" dirty="0">
                <a:solidFill>
                  <a:schemeClr val="bg1"/>
                </a:solidFill>
                <a:latin typeface="Montserrat Semi-Bold Bold"/>
                <a:ea typeface="Montserrat Semi-Bold Bold"/>
                <a:cs typeface="Montserrat Semi-Bold Bold"/>
                <a:sym typeface="Montserrat Semi-Bold Bold"/>
              </a:rPr>
              <a:t>MUCHAS GRACIAS</a:t>
            </a:r>
          </a:p>
        </p:txBody>
      </p:sp>
    </p:spTree>
    <p:extLst>
      <p:ext uri="{BB962C8B-B14F-4D97-AF65-F5344CB8AC3E}">
        <p14:creationId xmlns:p14="http://schemas.microsoft.com/office/powerpoint/2010/main" val="25887387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1430000"/>
          </a:xfrm>
          <a:custGeom>
            <a:avLst/>
            <a:gdLst/>
            <a:ahLst/>
            <a:cxnLst/>
            <a:rect l="l" t="t" r="r" b="b"/>
            <a:pathLst>
              <a:path w="18288000" h="11430000">
                <a:moveTo>
                  <a:pt x="0" y="0"/>
                </a:moveTo>
                <a:lnTo>
                  <a:pt x="18288000" y="0"/>
                </a:lnTo>
                <a:lnTo>
                  <a:pt x="18288000" y="11430000"/>
                </a:lnTo>
                <a:lnTo>
                  <a:pt x="0" y="11430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ES" noProof="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CDF5DC-90AE-CEDC-33BA-940FDCDDA5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9">
            <a:extLst>
              <a:ext uri="{FF2B5EF4-FFF2-40B4-BE49-F238E27FC236}">
                <a16:creationId xmlns:a16="http://schemas.microsoft.com/office/drawing/2014/main" id="{D1B45DCB-3CDE-EF54-B585-E1E38492F004}"/>
              </a:ext>
            </a:extLst>
          </p:cNvPr>
          <p:cNvSpPr/>
          <p:nvPr/>
        </p:nvSpPr>
        <p:spPr>
          <a:xfrm>
            <a:off x="76200" y="1562100"/>
            <a:ext cx="9717741" cy="22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428625" indent="-428625">
              <a:buSzPct val="100000"/>
              <a:buChar char="•"/>
            </a:pPr>
            <a:r>
              <a:rPr lang="es-ES" sz="4000" noProof="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Este taller es el comienzo del proceso de priorización, las opciones serán sometidas a un proceso de análisis de viabilidad, nivel de participación de diferentes instituciones en la propuesta, alineamiento con Fondos Europeos.</a:t>
            </a:r>
          </a:p>
          <a:p>
            <a:pPr marL="428625" indent="-428625">
              <a:buSzPct val="100000"/>
              <a:buChar char="•"/>
            </a:pPr>
            <a:endParaRPr lang="es-ES" sz="4000" noProof="0" dirty="0">
              <a:solidFill>
                <a:srgbClr val="3C3939"/>
              </a:solidFill>
              <a:latin typeface="Roboto" pitchFamily="34" charset="0"/>
              <a:ea typeface="Roboto" pitchFamily="34" charset="-122"/>
              <a:cs typeface="Roboto" pitchFamily="34" charset="-120"/>
            </a:endParaRPr>
          </a:p>
          <a:p>
            <a:pPr marL="428625" indent="-428625">
              <a:buSzPct val="100000"/>
              <a:buChar char="•"/>
            </a:pPr>
            <a:r>
              <a:rPr lang="es-ES" sz="400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Esta priorización tiene como único objetivo apoyar el presente proyecto TSI no modificando las prioridades en la estrategia de ninguna institución</a:t>
            </a:r>
            <a:endParaRPr lang="es-ES" sz="4000" noProof="0" dirty="0">
              <a:solidFill>
                <a:srgbClr val="3C3939"/>
              </a:solidFill>
              <a:latin typeface="Roboto" pitchFamily="34" charset="0"/>
              <a:ea typeface="Roboto" pitchFamily="34" charset="-122"/>
              <a:cs typeface="Roboto" pitchFamily="34" charset="-120"/>
            </a:endParaRPr>
          </a:p>
          <a:p>
            <a:pPr>
              <a:buSzPct val="100000"/>
            </a:pPr>
            <a:endParaRPr lang="es-ES" sz="4000" noProof="0" dirty="0">
              <a:solidFill>
                <a:srgbClr val="3C3939"/>
              </a:solidFill>
              <a:latin typeface="Roboto" pitchFamily="34" charset="0"/>
              <a:ea typeface="Roboto" pitchFamily="34" charset="-122"/>
              <a:cs typeface="Roboto" pitchFamily="34" charset="-120"/>
            </a:endParaRPr>
          </a:p>
          <a:p>
            <a:pPr>
              <a:buSzPct val="100000"/>
            </a:pPr>
            <a:endParaRPr lang="es-ES" sz="4000" dirty="0">
              <a:solidFill>
                <a:srgbClr val="3C3939"/>
              </a:solidFill>
              <a:latin typeface="Roboto" pitchFamily="34" charset="0"/>
              <a:ea typeface="Roboto" pitchFamily="34" charset="-122"/>
              <a:cs typeface="Roboto" pitchFamily="34" charset="-120"/>
            </a:endParaRPr>
          </a:p>
          <a:p>
            <a:pPr>
              <a:buSzPct val="100000"/>
            </a:pPr>
            <a:endParaRPr lang="es-ES" sz="4000" noProof="0" dirty="0">
              <a:solidFill>
                <a:srgbClr val="3C3939"/>
              </a:solidFill>
              <a:latin typeface="Roboto" pitchFamily="34" charset="0"/>
              <a:ea typeface="Roboto" pitchFamily="34" charset="-122"/>
              <a:cs typeface="Roboto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392166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83255E-51EF-BF01-E7E9-7D910EBE56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2">
            <a:extLst>
              <a:ext uri="{FF2B5EF4-FFF2-40B4-BE49-F238E27FC236}">
                <a16:creationId xmlns:a16="http://schemas.microsoft.com/office/drawing/2014/main" id="{D706ACE3-483B-E34E-C94F-B9DF8CD55CFB}"/>
              </a:ext>
            </a:extLst>
          </p:cNvPr>
          <p:cNvSpPr txBox="1">
            <a:spLocks/>
          </p:cNvSpPr>
          <p:nvPr/>
        </p:nvSpPr>
        <p:spPr>
          <a:xfrm>
            <a:off x="4114800" y="3771900"/>
            <a:ext cx="12649200" cy="77915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3800" spc="-76" noProof="0" dirty="0">
                <a:solidFill>
                  <a:srgbClr val="31356E"/>
                </a:solidFill>
                <a:latin typeface="Montserrat Semi-Bold Bold"/>
                <a:ea typeface="Montserrat Semi-Bold Bold"/>
                <a:cs typeface="Montserrat Semi-Bold Bold"/>
                <a:sym typeface="Montserrat Semi-Bold Bold"/>
              </a:rPr>
              <a:t>PROPUESTAS</a:t>
            </a:r>
            <a:endParaRPr lang="es-ES" sz="13800" noProof="0" dirty="0"/>
          </a:p>
        </p:txBody>
      </p:sp>
      <p:pic>
        <p:nvPicPr>
          <p:cNvPr id="3" name="Imagen 2" descr="Logotipo, nombre de la empresa&#10;&#10;El contenido generado por IA puede ser incorrecto.">
            <a:extLst>
              <a:ext uri="{FF2B5EF4-FFF2-40B4-BE49-F238E27FC236}">
                <a16:creationId xmlns:a16="http://schemas.microsoft.com/office/drawing/2014/main" id="{CCBB840F-9F19-610B-181D-82FC76F5C2E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666" t="7767" b="-1"/>
          <a:stretch>
            <a:fillRect/>
          </a:stretch>
        </p:blipFill>
        <p:spPr>
          <a:xfrm>
            <a:off x="2743200" y="9258300"/>
            <a:ext cx="2209800" cy="75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9343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2">
            <a:extLst>
              <a:ext uri="{FF2B5EF4-FFF2-40B4-BE49-F238E27FC236}">
                <a16:creationId xmlns:a16="http://schemas.microsoft.com/office/drawing/2014/main" id="{2C632787-DFCB-410B-9982-8223CF498BF3}"/>
              </a:ext>
            </a:extLst>
          </p:cNvPr>
          <p:cNvSpPr/>
          <p:nvPr/>
        </p:nvSpPr>
        <p:spPr>
          <a:xfrm>
            <a:off x="342603" y="812453"/>
            <a:ext cx="455861" cy="466428"/>
          </a:xfrm>
          <a:prstGeom prst="roundRect">
            <a:avLst>
              <a:gd name="adj" fmla="val 17872"/>
            </a:avLst>
          </a:prstGeom>
          <a:solidFill>
            <a:srgbClr val="E1E1EA"/>
          </a:solidFill>
          <a:ln/>
        </p:spPr>
        <p:txBody>
          <a:bodyPr/>
          <a:lstStyle/>
          <a:p>
            <a:endParaRPr lang="es-ES" sz="2250" noProof="0" dirty="0"/>
          </a:p>
        </p:txBody>
      </p:sp>
      <p:sp>
        <p:nvSpPr>
          <p:cNvPr id="3" name="Text 1"/>
          <p:cNvSpPr/>
          <p:nvPr/>
        </p:nvSpPr>
        <p:spPr>
          <a:xfrm>
            <a:off x="453628" y="874516"/>
            <a:ext cx="689670" cy="3175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500"/>
              </a:lnSpc>
            </a:pPr>
            <a:r>
              <a:rPr lang="es-ES" sz="1563" noProof="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1</a:t>
            </a:r>
            <a:endParaRPr lang="es-ES" sz="1563" noProof="0" dirty="0"/>
          </a:p>
        </p:txBody>
      </p:sp>
      <p:sp>
        <p:nvSpPr>
          <p:cNvPr id="4" name="Text 2"/>
          <p:cNvSpPr/>
          <p:nvPr/>
        </p:nvSpPr>
        <p:spPr>
          <a:xfrm>
            <a:off x="304801" y="1365648"/>
            <a:ext cx="6444406" cy="4650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3625"/>
              </a:lnSpc>
            </a:pPr>
            <a:r>
              <a:rPr lang="es-ES" sz="3200" spc="-76" dirty="0">
                <a:solidFill>
                  <a:srgbClr val="31356E"/>
                </a:solidFill>
                <a:latin typeface="Montserrat Semi-Bold Bold"/>
              </a:rPr>
              <a:t>Mejorar la coordinación sociosanitaria</a:t>
            </a:r>
          </a:p>
        </p:txBody>
      </p:sp>
      <p:sp>
        <p:nvSpPr>
          <p:cNvPr id="5" name="Shape 3"/>
          <p:cNvSpPr/>
          <p:nvPr/>
        </p:nvSpPr>
        <p:spPr>
          <a:xfrm>
            <a:off x="304800" y="2109788"/>
            <a:ext cx="3623073" cy="485478"/>
          </a:xfrm>
          <a:prstGeom prst="roundRect">
            <a:avLst>
              <a:gd name="adj" fmla="val 17171"/>
            </a:avLst>
          </a:prstGeom>
          <a:noFill/>
          <a:ln w="7620">
            <a:solidFill>
              <a:srgbClr val="1B1B27"/>
            </a:solidFill>
            <a:prstDash val="solid"/>
          </a:ln>
        </p:spPr>
        <p:txBody>
          <a:bodyPr/>
          <a:lstStyle/>
          <a:p>
            <a:endParaRPr lang="es-ES" sz="2250" noProof="0" dirty="0"/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3153" y="2253259"/>
            <a:ext cx="198388" cy="198388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760661" y="2193729"/>
            <a:ext cx="3008859" cy="3175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500"/>
              </a:lnSpc>
            </a:pPr>
            <a:r>
              <a:rPr lang="es-ES" sz="1563" noProof="0" dirty="0">
                <a:solidFill>
                  <a:srgbClr val="1B1B27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CAPACIDADES INSTITUCIONALES</a:t>
            </a:r>
            <a:endParaRPr lang="es-ES" sz="1563" noProof="0" dirty="0"/>
          </a:p>
        </p:txBody>
      </p:sp>
      <p:sp>
        <p:nvSpPr>
          <p:cNvPr id="8" name="Shape 5"/>
          <p:cNvSpPr/>
          <p:nvPr/>
        </p:nvSpPr>
        <p:spPr>
          <a:xfrm>
            <a:off x="4051845" y="2109788"/>
            <a:ext cx="2513708" cy="485478"/>
          </a:xfrm>
          <a:prstGeom prst="roundRect">
            <a:avLst>
              <a:gd name="adj" fmla="val 17171"/>
            </a:avLst>
          </a:prstGeom>
          <a:noFill/>
          <a:ln w="7620">
            <a:solidFill>
              <a:srgbClr val="1B1B27"/>
            </a:solidFill>
            <a:prstDash val="solid"/>
          </a:ln>
        </p:spPr>
        <p:txBody>
          <a:bodyPr/>
          <a:lstStyle/>
          <a:p>
            <a:endParaRPr lang="es-ES" sz="2250" noProof="0" dirty="0"/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210199" y="2253259"/>
            <a:ext cx="198388" cy="198388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4507707" y="2193729"/>
            <a:ext cx="1899494" cy="3175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500"/>
              </a:lnSpc>
            </a:pPr>
            <a:r>
              <a:rPr lang="es-ES" sz="1563" noProof="0" dirty="0">
                <a:solidFill>
                  <a:srgbClr val="1B1B27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INFRAESTRUCTURAS</a:t>
            </a:r>
            <a:endParaRPr lang="es-ES" sz="1563" noProof="0" dirty="0"/>
          </a:p>
        </p:txBody>
      </p:sp>
      <p:sp>
        <p:nvSpPr>
          <p:cNvPr id="11" name="Shape 7"/>
          <p:cNvSpPr/>
          <p:nvPr/>
        </p:nvSpPr>
        <p:spPr>
          <a:xfrm>
            <a:off x="304801" y="2719239"/>
            <a:ext cx="2067966" cy="485478"/>
          </a:xfrm>
          <a:prstGeom prst="roundRect">
            <a:avLst>
              <a:gd name="adj" fmla="val 17171"/>
            </a:avLst>
          </a:prstGeom>
          <a:noFill/>
          <a:ln w="7620">
            <a:solidFill>
              <a:srgbClr val="1B1B27"/>
            </a:solidFill>
            <a:prstDash val="solid"/>
          </a:ln>
        </p:spPr>
        <p:txBody>
          <a:bodyPr/>
          <a:lstStyle/>
          <a:p>
            <a:endParaRPr lang="es-ES" sz="2250" noProof="0" dirty="0"/>
          </a:p>
        </p:txBody>
      </p:sp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63153" y="2862710"/>
            <a:ext cx="198388" cy="198388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760661" y="2803180"/>
            <a:ext cx="1453754" cy="3175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500"/>
              </a:lnSpc>
            </a:pPr>
            <a:r>
              <a:rPr lang="es-ES" sz="1563" noProof="0" dirty="0">
                <a:solidFill>
                  <a:srgbClr val="1B1B27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SALUD PÚBLICA</a:t>
            </a:r>
            <a:endParaRPr lang="es-ES" sz="1563" noProof="0" dirty="0"/>
          </a:p>
        </p:txBody>
      </p:sp>
      <p:sp>
        <p:nvSpPr>
          <p:cNvPr id="14" name="Text 9"/>
          <p:cNvSpPr/>
          <p:nvPr/>
        </p:nvSpPr>
        <p:spPr>
          <a:xfrm>
            <a:off x="304801" y="3483770"/>
            <a:ext cx="7849195" cy="7938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428625" indent="-428625">
              <a:lnSpc>
                <a:spcPts val="3125"/>
              </a:lnSpc>
              <a:buSzPct val="100000"/>
              <a:buChar char="•"/>
            </a:pPr>
            <a:r>
              <a:rPr lang="es-ES" sz="1938" noProof="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Garantizar continuidad asistencial ante el envejecimiento poblacional y la creciente vulnerabilidad social</a:t>
            </a:r>
            <a:endParaRPr lang="es-ES" sz="1938" noProof="0" dirty="0"/>
          </a:p>
        </p:txBody>
      </p:sp>
      <p:sp>
        <p:nvSpPr>
          <p:cNvPr id="15" name="Text 10"/>
          <p:cNvSpPr/>
          <p:nvPr/>
        </p:nvSpPr>
        <p:spPr>
          <a:xfrm>
            <a:off x="304801" y="4364386"/>
            <a:ext cx="7849195" cy="7938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428625" indent="-428625">
              <a:lnSpc>
                <a:spcPts val="3125"/>
              </a:lnSpc>
              <a:buSzPct val="100000"/>
              <a:buChar char="•"/>
            </a:pPr>
            <a:r>
              <a:rPr lang="es-ES" sz="1938" noProof="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Establecer coordinación efectiva entre servicios sanitarios y sociales mediante protocolos comunes</a:t>
            </a:r>
            <a:endParaRPr lang="es-ES" sz="1938" noProof="0" dirty="0"/>
          </a:p>
        </p:txBody>
      </p:sp>
      <p:sp>
        <p:nvSpPr>
          <p:cNvPr id="16" name="Text 11"/>
          <p:cNvSpPr/>
          <p:nvPr/>
        </p:nvSpPr>
        <p:spPr>
          <a:xfrm>
            <a:off x="304801" y="5245002"/>
            <a:ext cx="7849195" cy="7938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428625" indent="-428625">
              <a:lnSpc>
                <a:spcPts val="3125"/>
              </a:lnSpc>
              <a:buSzPct val="100000"/>
              <a:buChar char="•"/>
            </a:pPr>
            <a:r>
              <a:rPr lang="es-ES" sz="1938" noProof="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Desplegar infraestructura tecnológica compartida para respuesta rápida y reducción de duplicidades administrativas</a:t>
            </a:r>
            <a:endParaRPr lang="es-ES" sz="1938" noProof="0" dirty="0"/>
          </a:p>
        </p:txBody>
      </p:sp>
      <p:sp>
        <p:nvSpPr>
          <p:cNvPr id="17" name="Shape 12"/>
          <p:cNvSpPr/>
          <p:nvPr/>
        </p:nvSpPr>
        <p:spPr>
          <a:xfrm>
            <a:off x="8768656" y="800100"/>
            <a:ext cx="455861" cy="466428"/>
          </a:xfrm>
          <a:prstGeom prst="roundRect">
            <a:avLst>
              <a:gd name="adj" fmla="val 17872"/>
            </a:avLst>
          </a:prstGeom>
          <a:solidFill>
            <a:srgbClr val="E1E1EA"/>
          </a:solidFill>
          <a:ln/>
        </p:spPr>
        <p:txBody>
          <a:bodyPr/>
          <a:lstStyle/>
          <a:p>
            <a:endParaRPr lang="es-ES" sz="2250" noProof="0" dirty="0"/>
          </a:p>
        </p:txBody>
      </p:sp>
      <p:sp>
        <p:nvSpPr>
          <p:cNvPr id="18" name="Text 13"/>
          <p:cNvSpPr/>
          <p:nvPr/>
        </p:nvSpPr>
        <p:spPr>
          <a:xfrm>
            <a:off x="8917484" y="874516"/>
            <a:ext cx="683865" cy="3175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500"/>
              </a:lnSpc>
            </a:pPr>
            <a:r>
              <a:rPr lang="es-ES" sz="1563" noProof="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2</a:t>
            </a:r>
            <a:endParaRPr lang="es-ES" sz="1563" noProof="0" dirty="0"/>
          </a:p>
        </p:txBody>
      </p:sp>
      <p:sp>
        <p:nvSpPr>
          <p:cNvPr id="19" name="Text 14"/>
          <p:cNvSpPr/>
          <p:nvPr/>
        </p:nvSpPr>
        <p:spPr>
          <a:xfrm>
            <a:off x="8768656" y="1365649"/>
            <a:ext cx="7849195" cy="9301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625"/>
              </a:lnSpc>
            </a:pPr>
            <a:r>
              <a:rPr lang="es-ES" sz="3200" spc="-76" dirty="0">
                <a:solidFill>
                  <a:srgbClr val="31356E"/>
                </a:solidFill>
                <a:latin typeface="Montserrat Semi-Bold Bold"/>
              </a:rPr>
              <a:t>Fortalecimiento de la equidad en rehabilitación del SNS</a:t>
            </a:r>
          </a:p>
        </p:txBody>
      </p:sp>
      <p:sp>
        <p:nvSpPr>
          <p:cNvPr id="20" name="Shape 15"/>
          <p:cNvSpPr/>
          <p:nvPr/>
        </p:nvSpPr>
        <p:spPr>
          <a:xfrm>
            <a:off x="8768655" y="2574877"/>
            <a:ext cx="3668018" cy="485478"/>
          </a:xfrm>
          <a:prstGeom prst="roundRect">
            <a:avLst>
              <a:gd name="adj" fmla="val 17171"/>
            </a:avLst>
          </a:prstGeom>
          <a:noFill/>
          <a:ln w="7620">
            <a:solidFill>
              <a:srgbClr val="1B1B27"/>
            </a:solidFill>
            <a:prstDash val="solid"/>
          </a:ln>
        </p:spPr>
        <p:txBody>
          <a:bodyPr/>
          <a:lstStyle/>
          <a:p>
            <a:endParaRPr lang="es-ES" sz="2250" noProof="0" dirty="0"/>
          </a:p>
        </p:txBody>
      </p:sp>
      <p:pic>
        <p:nvPicPr>
          <p:cNvPr id="21" name="Image 3" descr="preencoded.png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927009" y="2718347"/>
            <a:ext cx="198388" cy="198388"/>
          </a:xfrm>
          <a:prstGeom prst="rect">
            <a:avLst/>
          </a:prstGeom>
        </p:spPr>
      </p:pic>
      <p:sp>
        <p:nvSpPr>
          <p:cNvPr id="22" name="Text 16"/>
          <p:cNvSpPr/>
          <p:nvPr/>
        </p:nvSpPr>
        <p:spPr>
          <a:xfrm>
            <a:off x="9224517" y="2658816"/>
            <a:ext cx="3053804" cy="3175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500"/>
              </a:lnSpc>
            </a:pPr>
            <a:r>
              <a:rPr lang="es-ES" sz="1563" noProof="0" dirty="0">
                <a:solidFill>
                  <a:srgbClr val="1B1B27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INFRAESTRUCTURAS SANITARIAS</a:t>
            </a:r>
            <a:endParaRPr lang="es-ES" sz="1563" noProof="0" dirty="0"/>
          </a:p>
        </p:txBody>
      </p:sp>
      <p:sp>
        <p:nvSpPr>
          <p:cNvPr id="23" name="Text 17"/>
          <p:cNvSpPr/>
          <p:nvPr/>
        </p:nvSpPr>
        <p:spPr>
          <a:xfrm>
            <a:off x="8768656" y="3339407"/>
            <a:ext cx="7849195" cy="7938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428625" indent="-428625">
              <a:lnSpc>
                <a:spcPts val="3125"/>
              </a:lnSpc>
              <a:buSzPct val="100000"/>
              <a:buChar char="•"/>
            </a:pPr>
            <a:r>
              <a:rPr lang="es-ES" sz="1938" noProof="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Mejorar la accesibilidad universal y reducir la variabilidad territorial en servicios de rehabilitación</a:t>
            </a:r>
            <a:endParaRPr lang="es-ES" sz="1938" noProof="0" dirty="0"/>
          </a:p>
        </p:txBody>
      </p:sp>
      <p:sp>
        <p:nvSpPr>
          <p:cNvPr id="24" name="Text 18"/>
          <p:cNvSpPr/>
          <p:nvPr/>
        </p:nvSpPr>
        <p:spPr>
          <a:xfrm>
            <a:off x="8768656" y="4220024"/>
            <a:ext cx="7849195" cy="7938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428625" indent="-428625">
              <a:lnSpc>
                <a:spcPts val="3125"/>
              </a:lnSpc>
              <a:buSzPct val="100000"/>
              <a:buChar char="•"/>
            </a:pPr>
            <a:r>
              <a:rPr lang="es-ES" sz="1938" noProof="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Integración transversal en políticas sanitarias con coordinación intersectorial y participación activa de todos los actores clave</a:t>
            </a:r>
            <a:endParaRPr lang="es-ES" sz="1938" noProof="0" dirty="0"/>
          </a:p>
        </p:txBody>
      </p:sp>
      <p:sp>
        <p:nvSpPr>
          <p:cNvPr id="25" name="Text 19"/>
          <p:cNvSpPr/>
          <p:nvPr/>
        </p:nvSpPr>
        <p:spPr>
          <a:xfrm>
            <a:off x="8768656" y="5100639"/>
            <a:ext cx="7849195" cy="7938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428625" indent="-428625">
              <a:lnSpc>
                <a:spcPts val="3125"/>
              </a:lnSpc>
              <a:buSzPct val="100000"/>
              <a:buChar char="•"/>
            </a:pPr>
            <a:r>
              <a:rPr lang="es-ES" sz="1938" noProof="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Revisión integral de modelos de financiación, estándares de calidad y equidad territorial, incluyendo perspectiva de género</a:t>
            </a:r>
            <a:endParaRPr lang="es-ES" sz="1938" noProof="0" dirty="0"/>
          </a:p>
        </p:txBody>
      </p:sp>
      <p:pic>
        <p:nvPicPr>
          <p:cNvPr id="26" name="Imagen 25" descr="Logotipo, nombre de la empresa&#10;&#10;El contenido generado por IA puede ser incorrecto.">
            <a:extLst>
              <a:ext uri="{FF2B5EF4-FFF2-40B4-BE49-F238E27FC236}">
                <a16:creationId xmlns:a16="http://schemas.microsoft.com/office/drawing/2014/main" id="{67D91CD2-E1B0-CCA9-43A7-AFFD150C2E65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l="6666" t="7767" b="-1"/>
          <a:stretch>
            <a:fillRect/>
          </a:stretch>
        </p:blipFill>
        <p:spPr>
          <a:xfrm>
            <a:off x="233884" y="8210830"/>
            <a:ext cx="2209800" cy="75796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228600" y="735062"/>
            <a:ext cx="987326" cy="466428"/>
          </a:xfrm>
          <a:prstGeom prst="roundRect">
            <a:avLst>
              <a:gd name="adj" fmla="val 17872"/>
            </a:avLst>
          </a:prstGeom>
          <a:solidFill>
            <a:srgbClr val="E1E1EA"/>
          </a:solidFill>
          <a:ln/>
        </p:spPr>
        <p:txBody>
          <a:bodyPr/>
          <a:lstStyle/>
          <a:p>
            <a:endParaRPr lang="es-ES" sz="2250" noProof="0" dirty="0"/>
          </a:p>
        </p:txBody>
      </p:sp>
      <p:sp>
        <p:nvSpPr>
          <p:cNvPr id="3" name="Text 1"/>
          <p:cNvSpPr/>
          <p:nvPr/>
        </p:nvSpPr>
        <p:spPr>
          <a:xfrm>
            <a:off x="377427" y="809476"/>
            <a:ext cx="689670" cy="3175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500"/>
              </a:lnSpc>
            </a:pPr>
            <a:r>
              <a:rPr lang="es-ES" sz="1563" noProof="0" dirty="0"/>
              <a:t>3</a:t>
            </a:r>
          </a:p>
        </p:txBody>
      </p:sp>
      <p:sp>
        <p:nvSpPr>
          <p:cNvPr id="4" name="Text 2"/>
          <p:cNvSpPr/>
          <p:nvPr/>
        </p:nvSpPr>
        <p:spPr>
          <a:xfrm>
            <a:off x="228600" y="1300609"/>
            <a:ext cx="7849195" cy="9301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625"/>
              </a:lnSpc>
            </a:pPr>
            <a:r>
              <a:rPr lang="es-ES" sz="3200" spc="-76" dirty="0">
                <a:solidFill>
                  <a:srgbClr val="31356E"/>
                </a:solidFill>
                <a:latin typeface="Montserrat Semi-Bold Bold"/>
              </a:rPr>
              <a:t>Impulso del Espacio Español de Datos de Salud</a:t>
            </a:r>
          </a:p>
        </p:txBody>
      </p:sp>
      <p:sp>
        <p:nvSpPr>
          <p:cNvPr id="5" name="Shape 3"/>
          <p:cNvSpPr/>
          <p:nvPr/>
        </p:nvSpPr>
        <p:spPr>
          <a:xfrm>
            <a:off x="228600" y="2509837"/>
            <a:ext cx="3143101" cy="485478"/>
          </a:xfrm>
          <a:prstGeom prst="roundRect">
            <a:avLst>
              <a:gd name="adj" fmla="val 17171"/>
            </a:avLst>
          </a:prstGeom>
          <a:noFill/>
          <a:ln w="7620">
            <a:solidFill>
              <a:srgbClr val="1B1B27"/>
            </a:solidFill>
            <a:prstDash val="solid"/>
          </a:ln>
        </p:spPr>
        <p:txBody>
          <a:bodyPr/>
          <a:lstStyle/>
          <a:p>
            <a:endParaRPr lang="es-ES" sz="2250" noProof="0" dirty="0"/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6952" y="2653307"/>
            <a:ext cx="198388" cy="198388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684459" y="2593776"/>
            <a:ext cx="2528888" cy="3175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500"/>
              </a:lnSpc>
            </a:pPr>
            <a:r>
              <a:rPr lang="es-ES" sz="1563" noProof="0" dirty="0">
                <a:solidFill>
                  <a:srgbClr val="1B1B27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TRANSFORMACIÓN DIGITAL</a:t>
            </a:r>
            <a:endParaRPr lang="es-ES" sz="1563" noProof="0" dirty="0"/>
          </a:p>
        </p:txBody>
      </p:sp>
      <p:sp>
        <p:nvSpPr>
          <p:cNvPr id="8" name="Shape 5"/>
          <p:cNvSpPr/>
          <p:nvPr/>
        </p:nvSpPr>
        <p:spPr>
          <a:xfrm>
            <a:off x="3495674" y="2509837"/>
            <a:ext cx="3623073" cy="485478"/>
          </a:xfrm>
          <a:prstGeom prst="roundRect">
            <a:avLst>
              <a:gd name="adj" fmla="val 17171"/>
            </a:avLst>
          </a:prstGeom>
          <a:noFill/>
          <a:ln w="7620">
            <a:solidFill>
              <a:srgbClr val="1B1B27"/>
            </a:solidFill>
            <a:prstDash val="solid"/>
          </a:ln>
        </p:spPr>
        <p:txBody>
          <a:bodyPr/>
          <a:lstStyle/>
          <a:p>
            <a:endParaRPr lang="es-ES" sz="2250" noProof="0" dirty="0"/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654027" y="2653307"/>
            <a:ext cx="198388" cy="198388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3951535" y="2593776"/>
            <a:ext cx="3008859" cy="3175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500"/>
              </a:lnSpc>
            </a:pPr>
            <a:r>
              <a:rPr lang="es-ES" sz="1563" noProof="0" dirty="0">
                <a:solidFill>
                  <a:srgbClr val="1B1B27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CAPACIDADES INSTITUCIONALES</a:t>
            </a:r>
            <a:endParaRPr lang="es-ES" sz="1563" noProof="0" dirty="0"/>
          </a:p>
        </p:txBody>
      </p:sp>
      <p:sp>
        <p:nvSpPr>
          <p:cNvPr id="11" name="Shape 7"/>
          <p:cNvSpPr/>
          <p:nvPr/>
        </p:nvSpPr>
        <p:spPr>
          <a:xfrm>
            <a:off x="228600" y="3119288"/>
            <a:ext cx="1908274" cy="485478"/>
          </a:xfrm>
          <a:prstGeom prst="roundRect">
            <a:avLst>
              <a:gd name="adj" fmla="val 17171"/>
            </a:avLst>
          </a:prstGeom>
          <a:noFill/>
          <a:ln w="7620">
            <a:solidFill>
              <a:srgbClr val="1B1B27"/>
            </a:solidFill>
            <a:prstDash val="solid"/>
          </a:ln>
        </p:spPr>
        <p:txBody>
          <a:bodyPr/>
          <a:lstStyle/>
          <a:p>
            <a:endParaRPr lang="es-ES" sz="2250" noProof="0" dirty="0"/>
          </a:p>
        </p:txBody>
      </p:sp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86952" y="3262758"/>
            <a:ext cx="198388" cy="198388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684460" y="3203228"/>
            <a:ext cx="1294060" cy="3175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500"/>
              </a:lnSpc>
            </a:pPr>
            <a:r>
              <a:rPr lang="es-ES" sz="1563" noProof="0" dirty="0">
                <a:solidFill>
                  <a:srgbClr val="1B1B27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GOBERNANZA</a:t>
            </a:r>
            <a:endParaRPr lang="es-ES" sz="1563" noProof="0" dirty="0"/>
          </a:p>
        </p:txBody>
      </p:sp>
      <p:sp>
        <p:nvSpPr>
          <p:cNvPr id="14" name="Shape 9"/>
          <p:cNvSpPr/>
          <p:nvPr/>
        </p:nvSpPr>
        <p:spPr>
          <a:xfrm>
            <a:off x="2260848" y="3119288"/>
            <a:ext cx="2067966" cy="485478"/>
          </a:xfrm>
          <a:prstGeom prst="roundRect">
            <a:avLst>
              <a:gd name="adj" fmla="val 17171"/>
            </a:avLst>
          </a:prstGeom>
          <a:noFill/>
          <a:ln w="7620">
            <a:solidFill>
              <a:srgbClr val="1B1B27"/>
            </a:solidFill>
            <a:prstDash val="solid"/>
          </a:ln>
        </p:spPr>
        <p:txBody>
          <a:bodyPr/>
          <a:lstStyle/>
          <a:p>
            <a:endParaRPr lang="es-ES" sz="2250" noProof="0" dirty="0"/>
          </a:p>
        </p:txBody>
      </p:sp>
      <p:pic>
        <p:nvPicPr>
          <p:cNvPr id="15" name="Image 3" descr="preencoded.png"/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419201" y="3262758"/>
            <a:ext cx="198388" cy="198388"/>
          </a:xfrm>
          <a:prstGeom prst="rect">
            <a:avLst/>
          </a:prstGeom>
        </p:spPr>
      </p:pic>
      <p:sp>
        <p:nvSpPr>
          <p:cNvPr id="16" name="Text 10"/>
          <p:cNvSpPr/>
          <p:nvPr/>
        </p:nvSpPr>
        <p:spPr>
          <a:xfrm>
            <a:off x="2716709" y="3203228"/>
            <a:ext cx="1453754" cy="3175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500"/>
              </a:lnSpc>
            </a:pPr>
            <a:r>
              <a:rPr lang="es-ES" sz="1563" noProof="0" dirty="0">
                <a:solidFill>
                  <a:srgbClr val="1B1B27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SALUD PÚBLICA</a:t>
            </a:r>
            <a:endParaRPr lang="es-ES" sz="1563" noProof="0" dirty="0"/>
          </a:p>
        </p:txBody>
      </p:sp>
      <p:sp>
        <p:nvSpPr>
          <p:cNvPr id="17" name="Text 11"/>
          <p:cNvSpPr/>
          <p:nvPr/>
        </p:nvSpPr>
        <p:spPr>
          <a:xfrm>
            <a:off x="228600" y="3883819"/>
            <a:ext cx="7849195" cy="7938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428625" indent="-428625">
              <a:lnSpc>
                <a:spcPts val="3125"/>
              </a:lnSpc>
              <a:buSzPct val="100000"/>
              <a:buChar char="•"/>
            </a:pPr>
            <a:r>
              <a:rPr lang="es-ES" sz="1938" noProof="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Uso secundario del dato sanitario para mejorar el diseño de políticas públicas y su evaluación continua</a:t>
            </a:r>
            <a:endParaRPr lang="es-ES" sz="1938" noProof="0" dirty="0"/>
          </a:p>
        </p:txBody>
      </p:sp>
      <p:sp>
        <p:nvSpPr>
          <p:cNvPr id="18" name="Text 12"/>
          <p:cNvSpPr/>
          <p:nvPr/>
        </p:nvSpPr>
        <p:spPr>
          <a:xfrm>
            <a:off x="228600" y="4764435"/>
            <a:ext cx="7849195" cy="7938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428625" indent="-428625">
              <a:lnSpc>
                <a:spcPts val="3125"/>
              </a:lnSpc>
              <a:buSzPct val="100000"/>
              <a:buChar char="•"/>
            </a:pPr>
            <a:r>
              <a:rPr lang="es-ES" sz="1938" noProof="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Gobernanza robusta e interoperabilidad con aplicación ética y transparente de inteligencia artificial</a:t>
            </a:r>
            <a:endParaRPr lang="es-ES" sz="1938" noProof="0" dirty="0"/>
          </a:p>
        </p:txBody>
      </p:sp>
      <p:sp>
        <p:nvSpPr>
          <p:cNvPr id="19" name="Text 13"/>
          <p:cNvSpPr/>
          <p:nvPr/>
        </p:nvSpPr>
        <p:spPr>
          <a:xfrm>
            <a:off x="228600" y="5645051"/>
            <a:ext cx="7849195" cy="7938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428625" indent="-428625">
              <a:lnSpc>
                <a:spcPts val="3125"/>
              </a:lnSpc>
              <a:buSzPct val="100000"/>
              <a:buChar char="•"/>
            </a:pPr>
            <a:r>
              <a:rPr lang="es-ES" sz="1938" noProof="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Caso de estudio piloto para identificar instrumentos de financiación europea escalables y replicables en otros estados miembros</a:t>
            </a:r>
            <a:endParaRPr lang="es-ES" sz="1938" noProof="0" dirty="0"/>
          </a:p>
        </p:txBody>
      </p:sp>
      <p:sp>
        <p:nvSpPr>
          <p:cNvPr id="20" name="Shape 14"/>
          <p:cNvSpPr/>
          <p:nvPr/>
        </p:nvSpPr>
        <p:spPr>
          <a:xfrm>
            <a:off x="8692455" y="735062"/>
            <a:ext cx="981521" cy="466428"/>
          </a:xfrm>
          <a:prstGeom prst="roundRect">
            <a:avLst>
              <a:gd name="adj" fmla="val 17872"/>
            </a:avLst>
          </a:prstGeom>
          <a:solidFill>
            <a:srgbClr val="E1E1EA"/>
          </a:solidFill>
          <a:ln/>
        </p:spPr>
        <p:txBody>
          <a:bodyPr/>
          <a:lstStyle/>
          <a:p>
            <a:endParaRPr lang="es-ES" sz="2250" noProof="0" dirty="0"/>
          </a:p>
        </p:txBody>
      </p:sp>
      <p:sp>
        <p:nvSpPr>
          <p:cNvPr id="21" name="Text 15"/>
          <p:cNvSpPr/>
          <p:nvPr/>
        </p:nvSpPr>
        <p:spPr>
          <a:xfrm>
            <a:off x="8841283" y="809476"/>
            <a:ext cx="683865" cy="3175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500"/>
              </a:lnSpc>
            </a:pPr>
            <a:r>
              <a:rPr lang="es-ES" sz="1563" noProof="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4</a:t>
            </a:r>
            <a:endParaRPr lang="es-ES" sz="1563" noProof="0" dirty="0"/>
          </a:p>
        </p:txBody>
      </p:sp>
      <p:sp>
        <p:nvSpPr>
          <p:cNvPr id="22" name="Text 16"/>
          <p:cNvSpPr/>
          <p:nvPr/>
        </p:nvSpPr>
        <p:spPr>
          <a:xfrm>
            <a:off x="8692455" y="1300609"/>
            <a:ext cx="7849195" cy="9301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625"/>
              </a:lnSpc>
            </a:pPr>
            <a:r>
              <a:rPr lang="es-ES" sz="3200" spc="-76" dirty="0">
                <a:solidFill>
                  <a:srgbClr val="31356E"/>
                </a:solidFill>
                <a:latin typeface="Montserrat Semi-Bold Bold"/>
              </a:rPr>
              <a:t>Marco europeo de adecuación de las EHR al uso secundario</a:t>
            </a:r>
          </a:p>
        </p:txBody>
      </p:sp>
      <p:sp>
        <p:nvSpPr>
          <p:cNvPr id="23" name="Shape 17"/>
          <p:cNvSpPr/>
          <p:nvPr/>
        </p:nvSpPr>
        <p:spPr>
          <a:xfrm>
            <a:off x="8692455" y="2509837"/>
            <a:ext cx="3143101" cy="485478"/>
          </a:xfrm>
          <a:prstGeom prst="roundRect">
            <a:avLst>
              <a:gd name="adj" fmla="val 17171"/>
            </a:avLst>
          </a:prstGeom>
          <a:noFill/>
          <a:ln w="7620">
            <a:solidFill>
              <a:srgbClr val="1B1B27"/>
            </a:solidFill>
            <a:prstDash val="solid"/>
          </a:ln>
        </p:spPr>
        <p:txBody>
          <a:bodyPr/>
          <a:lstStyle/>
          <a:p>
            <a:endParaRPr lang="es-ES" sz="2250" noProof="0" dirty="0"/>
          </a:p>
        </p:txBody>
      </p:sp>
      <p:pic>
        <p:nvPicPr>
          <p:cNvPr id="24" name="Image 4" descr="preencoded.png"/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850808" y="2653307"/>
            <a:ext cx="198388" cy="198388"/>
          </a:xfrm>
          <a:prstGeom prst="rect">
            <a:avLst/>
          </a:prstGeom>
        </p:spPr>
      </p:pic>
      <p:sp>
        <p:nvSpPr>
          <p:cNvPr id="25" name="Text 18"/>
          <p:cNvSpPr/>
          <p:nvPr/>
        </p:nvSpPr>
        <p:spPr>
          <a:xfrm>
            <a:off x="9148316" y="2593776"/>
            <a:ext cx="2528888" cy="3175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500"/>
              </a:lnSpc>
            </a:pPr>
            <a:r>
              <a:rPr lang="es-ES" sz="1563" noProof="0" dirty="0">
                <a:solidFill>
                  <a:srgbClr val="1B1B27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TRANSFORMACIÓN DIGITAL</a:t>
            </a:r>
            <a:endParaRPr lang="es-ES" sz="1563" noProof="0" dirty="0"/>
          </a:p>
        </p:txBody>
      </p:sp>
      <p:sp>
        <p:nvSpPr>
          <p:cNvPr id="26" name="Shape 19"/>
          <p:cNvSpPr/>
          <p:nvPr/>
        </p:nvSpPr>
        <p:spPr>
          <a:xfrm>
            <a:off x="11959530" y="2509837"/>
            <a:ext cx="3284636" cy="485478"/>
          </a:xfrm>
          <a:prstGeom prst="roundRect">
            <a:avLst>
              <a:gd name="adj" fmla="val 17171"/>
            </a:avLst>
          </a:prstGeom>
          <a:noFill/>
          <a:ln w="7620">
            <a:solidFill>
              <a:srgbClr val="1B1B27"/>
            </a:solidFill>
            <a:prstDash val="solid"/>
          </a:ln>
        </p:spPr>
        <p:txBody>
          <a:bodyPr/>
          <a:lstStyle/>
          <a:p>
            <a:endParaRPr lang="es-ES" sz="2250" noProof="0" dirty="0"/>
          </a:p>
        </p:txBody>
      </p:sp>
      <p:pic>
        <p:nvPicPr>
          <p:cNvPr id="27" name="Image 5" descr="preencoded.png"/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2117883" y="2653307"/>
            <a:ext cx="198388" cy="198388"/>
          </a:xfrm>
          <a:prstGeom prst="rect">
            <a:avLst/>
          </a:prstGeom>
        </p:spPr>
      </p:pic>
      <p:sp>
        <p:nvSpPr>
          <p:cNvPr id="28" name="Text 20"/>
          <p:cNvSpPr/>
          <p:nvPr/>
        </p:nvSpPr>
        <p:spPr>
          <a:xfrm>
            <a:off x="12415391" y="2593776"/>
            <a:ext cx="2670423" cy="3175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500"/>
              </a:lnSpc>
            </a:pPr>
            <a:r>
              <a:rPr lang="es-ES" sz="1563" noProof="0" dirty="0">
                <a:solidFill>
                  <a:srgbClr val="1B1B27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ESPACIO EUROPEO DE DATOS</a:t>
            </a:r>
            <a:endParaRPr lang="es-ES" sz="1563" noProof="0" dirty="0"/>
          </a:p>
        </p:txBody>
      </p:sp>
      <p:sp>
        <p:nvSpPr>
          <p:cNvPr id="29" name="Shape 21"/>
          <p:cNvSpPr/>
          <p:nvPr/>
        </p:nvSpPr>
        <p:spPr>
          <a:xfrm>
            <a:off x="8692454" y="3119288"/>
            <a:ext cx="2063503" cy="485478"/>
          </a:xfrm>
          <a:prstGeom prst="roundRect">
            <a:avLst>
              <a:gd name="adj" fmla="val 17171"/>
            </a:avLst>
          </a:prstGeom>
          <a:noFill/>
          <a:ln w="7620">
            <a:solidFill>
              <a:srgbClr val="1B1B27"/>
            </a:solidFill>
            <a:prstDash val="solid"/>
          </a:ln>
        </p:spPr>
        <p:txBody>
          <a:bodyPr/>
          <a:lstStyle/>
          <a:p>
            <a:endParaRPr lang="es-ES" sz="2250" noProof="0" dirty="0"/>
          </a:p>
        </p:txBody>
      </p:sp>
      <p:pic>
        <p:nvPicPr>
          <p:cNvPr id="30" name="Image 6" descr="preencoded.png"/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8850808" y="3262758"/>
            <a:ext cx="198388" cy="198388"/>
          </a:xfrm>
          <a:prstGeom prst="rect">
            <a:avLst/>
          </a:prstGeom>
        </p:spPr>
      </p:pic>
      <p:sp>
        <p:nvSpPr>
          <p:cNvPr id="31" name="Text 22"/>
          <p:cNvSpPr/>
          <p:nvPr/>
        </p:nvSpPr>
        <p:spPr>
          <a:xfrm>
            <a:off x="9148316" y="3203228"/>
            <a:ext cx="1449289" cy="3175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500"/>
              </a:lnSpc>
            </a:pPr>
            <a:r>
              <a:rPr lang="es-ES" sz="1563" noProof="0" dirty="0">
                <a:solidFill>
                  <a:srgbClr val="1B1B27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INVESTIGACIÓN</a:t>
            </a:r>
            <a:endParaRPr lang="es-ES" sz="1563" noProof="0" dirty="0"/>
          </a:p>
        </p:txBody>
      </p:sp>
      <p:sp>
        <p:nvSpPr>
          <p:cNvPr id="32" name="Text 23"/>
          <p:cNvSpPr/>
          <p:nvPr/>
        </p:nvSpPr>
        <p:spPr>
          <a:xfrm>
            <a:off x="8692455" y="3883819"/>
            <a:ext cx="7849195" cy="7938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428625" indent="-428625">
              <a:lnSpc>
                <a:spcPts val="3125"/>
              </a:lnSpc>
              <a:buSzPct val="100000"/>
              <a:buChar char="•"/>
            </a:pPr>
            <a:r>
              <a:rPr lang="es-ES" sz="1938" noProof="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Implementación del marco EHDS para reutilización secundaria segura de datos de salud en investigación y política pública</a:t>
            </a:r>
            <a:endParaRPr lang="es-ES" sz="1938" noProof="0" dirty="0"/>
          </a:p>
        </p:txBody>
      </p:sp>
      <p:sp>
        <p:nvSpPr>
          <p:cNvPr id="33" name="Text 24"/>
          <p:cNvSpPr/>
          <p:nvPr/>
        </p:nvSpPr>
        <p:spPr>
          <a:xfrm>
            <a:off x="8692455" y="4764435"/>
            <a:ext cx="7849195" cy="7938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428625" indent="-428625">
              <a:lnSpc>
                <a:spcPts val="3125"/>
              </a:lnSpc>
              <a:buSzPct val="100000"/>
              <a:buChar char="•"/>
            </a:pPr>
            <a:r>
              <a:rPr lang="es-ES" sz="1938" noProof="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Adaptación de historias clínicas electrónicas a formatos y codificaciones útiles para análisis masivo e inteligencia artificial</a:t>
            </a:r>
            <a:endParaRPr lang="es-ES" sz="1938" noProof="0" dirty="0"/>
          </a:p>
        </p:txBody>
      </p:sp>
      <p:sp>
        <p:nvSpPr>
          <p:cNvPr id="34" name="Text 25"/>
          <p:cNvSpPr/>
          <p:nvPr/>
        </p:nvSpPr>
        <p:spPr>
          <a:xfrm>
            <a:off x="8692455" y="5645051"/>
            <a:ext cx="7849195" cy="7938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428625" indent="-428625">
              <a:lnSpc>
                <a:spcPts val="3125"/>
              </a:lnSpc>
              <a:buSzPct val="100000"/>
              <a:buChar char="•"/>
            </a:pPr>
            <a:r>
              <a:rPr lang="es-ES" sz="1938" noProof="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Fortalecimiento de interoperabilidad transfronteriza y refuerzo de capacidades de I+D+i en toda la Unión Europea</a:t>
            </a:r>
            <a:endParaRPr lang="es-ES" sz="1938" noProof="0" dirty="0"/>
          </a:p>
        </p:txBody>
      </p:sp>
      <p:pic>
        <p:nvPicPr>
          <p:cNvPr id="35" name="Imagen 34" descr="Logotipo, nombre de la empresa&#10;&#10;El contenido generado por IA puede ser incorrecto.">
            <a:extLst>
              <a:ext uri="{FF2B5EF4-FFF2-40B4-BE49-F238E27FC236}">
                <a16:creationId xmlns:a16="http://schemas.microsoft.com/office/drawing/2014/main" id="{C263774E-DD59-41C0-E95E-1A27F6D598BC}"/>
              </a:ext>
            </a:extLst>
          </p:cNvPr>
          <p:cNvPicPr>
            <a:picLocks noChangeAspect="1"/>
          </p:cNvPicPr>
          <p:nvPr/>
        </p:nvPicPr>
        <p:blipFill>
          <a:blip r:embed="rId17"/>
          <a:srcRect l="6666" t="7767" b="-1"/>
          <a:stretch>
            <a:fillRect/>
          </a:stretch>
        </p:blipFill>
        <p:spPr>
          <a:xfrm>
            <a:off x="233884" y="8210830"/>
            <a:ext cx="2209800" cy="75796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50950" y="1181100"/>
            <a:ext cx="987326" cy="466428"/>
          </a:xfrm>
          <a:prstGeom prst="roundRect">
            <a:avLst>
              <a:gd name="adj" fmla="val 17872"/>
            </a:avLst>
          </a:prstGeom>
          <a:solidFill>
            <a:srgbClr val="E1E1EA"/>
          </a:solidFill>
          <a:ln/>
        </p:spPr>
        <p:txBody>
          <a:bodyPr/>
          <a:lstStyle/>
          <a:p>
            <a:endParaRPr lang="es-ES" sz="2250" noProof="0" dirty="0"/>
          </a:p>
        </p:txBody>
      </p:sp>
      <p:sp>
        <p:nvSpPr>
          <p:cNvPr id="3" name="Text 1"/>
          <p:cNvSpPr/>
          <p:nvPr/>
        </p:nvSpPr>
        <p:spPr>
          <a:xfrm>
            <a:off x="599777" y="1255514"/>
            <a:ext cx="689670" cy="3175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500"/>
              </a:lnSpc>
            </a:pPr>
            <a:r>
              <a:rPr lang="es-ES" sz="1563" noProof="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5</a:t>
            </a:r>
            <a:endParaRPr lang="es-ES" sz="1563" noProof="0" dirty="0"/>
          </a:p>
        </p:txBody>
      </p:sp>
      <p:sp>
        <p:nvSpPr>
          <p:cNvPr id="4" name="Text 2"/>
          <p:cNvSpPr/>
          <p:nvPr/>
        </p:nvSpPr>
        <p:spPr>
          <a:xfrm>
            <a:off x="450950" y="1746647"/>
            <a:ext cx="7849195" cy="9301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625"/>
              </a:lnSpc>
            </a:pPr>
            <a:r>
              <a:rPr lang="es-ES" sz="3200" spc="-76" dirty="0">
                <a:solidFill>
                  <a:srgbClr val="31356E"/>
                </a:solidFill>
                <a:latin typeface="Montserrat Semi-Bold Bold"/>
              </a:rPr>
              <a:t>Transformación integral de la Atención Primaria</a:t>
            </a:r>
          </a:p>
        </p:txBody>
      </p:sp>
      <p:sp>
        <p:nvSpPr>
          <p:cNvPr id="5" name="Shape 3"/>
          <p:cNvSpPr/>
          <p:nvPr/>
        </p:nvSpPr>
        <p:spPr>
          <a:xfrm>
            <a:off x="450949" y="2955875"/>
            <a:ext cx="2513708" cy="485478"/>
          </a:xfrm>
          <a:prstGeom prst="roundRect">
            <a:avLst>
              <a:gd name="adj" fmla="val 17171"/>
            </a:avLst>
          </a:prstGeom>
          <a:noFill/>
          <a:ln w="7620">
            <a:solidFill>
              <a:srgbClr val="1B1B27"/>
            </a:solidFill>
            <a:prstDash val="solid"/>
          </a:ln>
        </p:spPr>
        <p:txBody>
          <a:bodyPr/>
          <a:lstStyle/>
          <a:p>
            <a:endParaRPr lang="es-ES" sz="2250" noProof="0" dirty="0"/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9302" y="3099345"/>
            <a:ext cx="198388" cy="198388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906810" y="3039814"/>
            <a:ext cx="1899494" cy="3175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500"/>
              </a:lnSpc>
            </a:pPr>
            <a:r>
              <a:rPr lang="es-ES" sz="1563" noProof="0" dirty="0">
                <a:solidFill>
                  <a:srgbClr val="1B1B27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INFRAESTRUCTURAS</a:t>
            </a:r>
            <a:endParaRPr lang="es-ES" sz="1563" noProof="0" dirty="0"/>
          </a:p>
        </p:txBody>
      </p:sp>
      <p:sp>
        <p:nvSpPr>
          <p:cNvPr id="8" name="Shape 5"/>
          <p:cNvSpPr/>
          <p:nvPr/>
        </p:nvSpPr>
        <p:spPr>
          <a:xfrm>
            <a:off x="3088630" y="2955875"/>
            <a:ext cx="2527250" cy="485478"/>
          </a:xfrm>
          <a:prstGeom prst="roundRect">
            <a:avLst>
              <a:gd name="adj" fmla="val 17171"/>
            </a:avLst>
          </a:prstGeom>
          <a:noFill/>
          <a:ln w="7620">
            <a:solidFill>
              <a:srgbClr val="1B1B27"/>
            </a:solidFill>
            <a:prstDash val="solid"/>
          </a:ln>
        </p:spPr>
        <p:txBody>
          <a:bodyPr/>
          <a:lstStyle/>
          <a:p>
            <a:endParaRPr lang="es-ES" sz="2250" noProof="0" dirty="0"/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246983" y="3099345"/>
            <a:ext cx="198388" cy="198388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3544492" y="3039814"/>
            <a:ext cx="1913036" cy="3175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500"/>
              </a:lnSpc>
            </a:pPr>
            <a:r>
              <a:rPr lang="es-ES" sz="1563" noProof="0" dirty="0">
                <a:solidFill>
                  <a:srgbClr val="1B1B27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ATENCIÓN PRIMARIA</a:t>
            </a:r>
            <a:endParaRPr lang="es-ES" sz="1563" noProof="0" dirty="0"/>
          </a:p>
        </p:txBody>
      </p:sp>
      <p:sp>
        <p:nvSpPr>
          <p:cNvPr id="11" name="Shape 7"/>
          <p:cNvSpPr/>
          <p:nvPr/>
        </p:nvSpPr>
        <p:spPr>
          <a:xfrm>
            <a:off x="450950" y="3565326"/>
            <a:ext cx="3143101" cy="485478"/>
          </a:xfrm>
          <a:prstGeom prst="roundRect">
            <a:avLst>
              <a:gd name="adj" fmla="val 17171"/>
            </a:avLst>
          </a:prstGeom>
          <a:noFill/>
          <a:ln w="7620">
            <a:solidFill>
              <a:srgbClr val="1B1B27"/>
            </a:solidFill>
            <a:prstDash val="solid"/>
          </a:ln>
        </p:spPr>
        <p:txBody>
          <a:bodyPr/>
          <a:lstStyle/>
          <a:p>
            <a:endParaRPr lang="es-ES" sz="2250" noProof="0" dirty="0"/>
          </a:p>
        </p:txBody>
      </p:sp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09302" y="3708796"/>
            <a:ext cx="198388" cy="198388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906809" y="3649266"/>
            <a:ext cx="2528888" cy="3175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500"/>
              </a:lnSpc>
            </a:pPr>
            <a:r>
              <a:rPr lang="es-ES" sz="1563" noProof="0" dirty="0">
                <a:solidFill>
                  <a:srgbClr val="1B1B27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TRANSFORMACIÓN DIGITAL</a:t>
            </a:r>
            <a:endParaRPr lang="es-ES" sz="1563" noProof="0" dirty="0"/>
          </a:p>
        </p:txBody>
      </p:sp>
      <p:sp>
        <p:nvSpPr>
          <p:cNvPr id="14" name="Text 9"/>
          <p:cNvSpPr/>
          <p:nvPr/>
        </p:nvSpPr>
        <p:spPr>
          <a:xfrm>
            <a:off x="450950" y="4329857"/>
            <a:ext cx="7849195" cy="7938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428625" indent="-428625">
              <a:lnSpc>
                <a:spcPts val="3125"/>
              </a:lnSpc>
              <a:buSzPct val="100000"/>
              <a:buChar char="•"/>
            </a:pPr>
            <a:r>
              <a:rPr lang="es-ES" sz="1938" noProof="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Modelo asistencial proactivo y digitalizado centrado en cronicidad compleja y atención a población mayor</a:t>
            </a:r>
            <a:endParaRPr lang="es-ES" sz="1938" noProof="0" dirty="0"/>
          </a:p>
        </p:txBody>
      </p:sp>
      <p:sp>
        <p:nvSpPr>
          <p:cNvPr id="15" name="Text 10"/>
          <p:cNvSpPr/>
          <p:nvPr/>
        </p:nvSpPr>
        <p:spPr>
          <a:xfrm>
            <a:off x="450950" y="5210473"/>
            <a:ext cx="7849195" cy="7938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428625" indent="-428625">
              <a:lnSpc>
                <a:spcPts val="3125"/>
              </a:lnSpc>
              <a:buSzPct val="100000"/>
              <a:buChar char="•"/>
            </a:pPr>
            <a:r>
              <a:rPr lang="es-ES" sz="1938" noProof="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Integración de datos clínicos, sociales y poblacionales para estratificación de riesgo y seguimiento personalizado</a:t>
            </a:r>
            <a:endParaRPr lang="es-ES" sz="1938" noProof="0" dirty="0"/>
          </a:p>
        </p:txBody>
      </p:sp>
      <p:sp>
        <p:nvSpPr>
          <p:cNvPr id="16" name="Text 11"/>
          <p:cNvSpPr/>
          <p:nvPr/>
        </p:nvSpPr>
        <p:spPr>
          <a:xfrm>
            <a:off x="450950" y="6091089"/>
            <a:ext cx="7849195" cy="7938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428625" indent="-428625">
              <a:lnSpc>
                <a:spcPts val="3125"/>
              </a:lnSpc>
              <a:buSzPct val="100000"/>
              <a:buChar char="•"/>
            </a:pPr>
            <a:r>
              <a:rPr lang="es-ES" sz="1938" noProof="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Nuevos estándares de trabajo multidisciplinar y ampliación de modalidades de atención no presencial mediante telemedicina</a:t>
            </a:r>
            <a:endParaRPr lang="es-ES" sz="1938" noProof="0" dirty="0"/>
          </a:p>
        </p:txBody>
      </p:sp>
      <p:sp>
        <p:nvSpPr>
          <p:cNvPr id="17" name="Shape 12"/>
          <p:cNvSpPr/>
          <p:nvPr/>
        </p:nvSpPr>
        <p:spPr>
          <a:xfrm>
            <a:off x="8914805" y="1181100"/>
            <a:ext cx="981521" cy="466428"/>
          </a:xfrm>
          <a:prstGeom prst="roundRect">
            <a:avLst>
              <a:gd name="adj" fmla="val 17872"/>
            </a:avLst>
          </a:prstGeom>
          <a:solidFill>
            <a:srgbClr val="E1E1EA"/>
          </a:solidFill>
          <a:ln/>
        </p:spPr>
        <p:txBody>
          <a:bodyPr/>
          <a:lstStyle/>
          <a:p>
            <a:endParaRPr lang="es-ES" sz="2250" noProof="0" dirty="0"/>
          </a:p>
        </p:txBody>
      </p:sp>
      <p:sp>
        <p:nvSpPr>
          <p:cNvPr id="18" name="Text 13"/>
          <p:cNvSpPr/>
          <p:nvPr/>
        </p:nvSpPr>
        <p:spPr>
          <a:xfrm>
            <a:off x="9063633" y="1255514"/>
            <a:ext cx="683865" cy="3175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500"/>
              </a:lnSpc>
            </a:pPr>
            <a:r>
              <a:rPr lang="es-ES" sz="1563" noProof="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6</a:t>
            </a:r>
            <a:endParaRPr lang="es-ES" sz="1563" noProof="0" dirty="0"/>
          </a:p>
        </p:txBody>
      </p:sp>
      <p:sp>
        <p:nvSpPr>
          <p:cNvPr id="19" name="Text 14"/>
          <p:cNvSpPr/>
          <p:nvPr/>
        </p:nvSpPr>
        <p:spPr>
          <a:xfrm>
            <a:off x="8914805" y="1746647"/>
            <a:ext cx="7849195" cy="9301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625"/>
              </a:lnSpc>
            </a:pPr>
            <a:r>
              <a:rPr lang="es-ES" sz="3200" spc="-76" dirty="0">
                <a:solidFill>
                  <a:srgbClr val="31356E"/>
                </a:solidFill>
                <a:latin typeface="Montserrat Semi-Bold Bold"/>
              </a:rPr>
              <a:t>Acelerador de Hospitales Inteligentes en el SNS</a:t>
            </a:r>
          </a:p>
        </p:txBody>
      </p:sp>
      <p:sp>
        <p:nvSpPr>
          <p:cNvPr id="20" name="Shape 15"/>
          <p:cNvSpPr/>
          <p:nvPr/>
        </p:nvSpPr>
        <p:spPr>
          <a:xfrm>
            <a:off x="8914805" y="2955875"/>
            <a:ext cx="3143101" cy="485478"/>
          </a:xfrm>
          <a:prstGeom prst="roundRect">
            <a:avLst>
              <a:gd name="adj" fmla="val 17171"/>
            </a:avLst>
          </a:prstGeom>
          <a:noFill/>
          <a:ln w="7620">
            <a:solidFill>
              <a:srgbClr val="1B1B27"/>
            </a:solidFill>
            <a:prstDash val="solid"/>
          </a:ln>
        </p:spPr>
        <p:txBody>
          <a:bodyPr/>
          <a:lstStyle/>
          <a:p>
            <a:endParaRPr lang="es-ES" sz="2250" noProof="0" dirty="0"/>
          </a:p>
        </p:txBody>
      </p:sp>
      <p:pic>
        <p:nvPicPr>
          <p:cNvPr id="21" name="Image 3" descr="preencoded.png"/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073158" y="3099345"/>
            <a:ext cx="198388" cy="198388"/>
          </a:xfrm>
          <a:prstGeom prst="rect">
            <a:avLst/>
          </a:prstGeom>
        </p:spPr>
      </p:pic>
      <p:sp>
        <p:nvSpPr>
          <p:cNvPr id="22" name="Text 16"/>
          <p:cNvSpPr/>
          <p:nvPr/>
        </p:nvSpPr>
        <p:spPr>
          <a:xfrm>
            <a:off x="9370666" y="3039814"/>
            <a:ext cx="2528888" cy="3175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500"/>
              </a:lnSpc>
            </a:pPr>
            <a:r>
              <a:rPr lang="es-ES" sz="1563" noProof="0" dirty="0">
                <a:solidFill>
                  <a:srgbClr val="1B1B27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TRANSFORMACIÓN DIGITAL</a:t>
            </a:r>
            <a:endParaRPr lang="es-ES" sz="1563" noProof="0" dirty="0"/>
          </a:p>
        </p:txBody>
      </p:sp>
      <p:sp>
        <p:nvSpPr>
          <p:cNvPr id="23" name="Shape 17"/>
          <p:cNvSpPr/>
          <p:nvPr/>
        </p:nvSpPr>
        <p:spPr>
          <a:xfrm>
            <a:off x="12181879" y="2955875"/>
            <a:ext cx="3668018" cy="485478"/>
          </a:xfrm>
          <a:prstGeom prst="roundRect">
            <a:avLst>
              <a:gd name="adj" fmla="val 17171"/>
            </a:avLst>
          </a:prstGeom>
          <a:noFill/>
          <a:ln w="7620">
            <a:solidFill>
              <a:srgbClr val="1B1B27"/>
            </a:solidFill>
            <a:prstDash val="solid"/>
          </a:ln>
        </p:spPr>
        <p:txBody>
          <a:bodyPr/>
          <a:lstStyle/>
          <a:p>
            <a:endParaRPr lang="es-ES" sz="2250" noProof="0" dirty="0"/>
          </a:p>
        </p:txBody>
      </p:sp>
      <p:pic>
        <p:nvPicPr>
          <p:cNvPr id="24" name="Image 4" descr="preencoded.png"/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2340233" y="3099345"/>
            <a:ext cx="198388" cy="198388"/>
          </a:xfrm>
          <a:prstGeom prst="rect">
            <a:avLst/>
          </a:prstGeom>
        </p:spPr>
      </p:pic>
      <p:sp>
        <p:nvSpPr>
          <p:cNvPr id="25" name="Text 18"/>
          <p:cNvSpPr/>
          <p:nvPr/>
        </p:nvSpPr>
        <p:spPr>
          <a:xfrm>
            <a:off x="12637741" y="3039814"/>
            <a:ext cx="3053804" cy="3175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500"/>
              </a:lnSpc>
            </a:pPr>
            <a:r>
              <a:rPr lang="es-ES" sz="1563" noProof="0" dirty="0">
                <a:solidFill>
                  <a:srgbClr val="1B1B27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INFRAESTRUCTURAS SANITARIAS</a:t>
            </a:r>
            <a:endParaRPr lang="es-ES" sz="1563" noProof="0" dirty="0"/>
          </a:p>
        </p:txBody>
      </p:sp>
      <p:sp>
        <p:nvSpPr>
          <p:cNvPr id="26" name="Text 19"/>
          <p:cNvSpPr/>
          <p:nvPr/>
        </p:nvSpPr>
        <p:spPr>
          <a:xfrm>
            <a:off x="8914805" y="3720406"/>
            <a:ext cx="7849195" cy="7938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428625" indent="-428625">
              <a:lnSpc>
                <a:spcPts val="3125"/>
              </a:lnSpc>
              <a:buSzPct val="100000"/>
              <a:buChar char="•"/>
            </a:pPr>
            <a:r>
              <a:rPr lang="es-ES" sz="1938" noProof="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Hoja de ruta común para desarrollo de "hospitales inteligentes" mediante IA, </a:t>
            </a:r>
            <a:r>
              <a:rPr lang="es-ES" sz="1938" noProof="0" dirty="0" err="1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IoT</a:t>
            </a:r>
            <a:r>
              <a:rPr lang="es-ES" sz="1938" noProof="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 médico y automatización de procesos</a:t>
            </a:r>
            <a:endParaRPr lang="es-ES" sz="1938" noProof="0" dirty="0"/>
          </a:p>
        </p:txBody>
      </p:sp>
      <p:sp>
        <p:nvSpPr>
          <p:cNvPr id="27" name="Text 20"/>
          <p:cNvSpPr/>
          <p:nvPr/>
        </p:nvSpPr>
        <p:spPr>
          <a:xfrm>
            <a:off x="8914805" y="4601022"/>
            <a:ext cx="7849195" cy="7938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428625" indent="-428625">
              <a:lnSpc>
                <a:spcPts val="3125"/>
              </a:lnSpc>
              <a:buSzPct val="100000"/>
              <a:buChar char="•"/>
            </a:pPr>
            <a:r>
              <a:rPr lang="es-ES" sz="1938" noProof="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Definición de estándares mínimos de madurez digital y programas estructurados de capacitación del personal sanitario</a:t>
            </a:r>
            <a:endParaRPr lang="es-ES" sz="1938" noProof="0" dirty="0"/>
          </a:p>
        </p:txBody>
      </p:sp>
      <p:sp>
        <p:nvSpPr>
          <p:cNvPr id="28" name="Text 21"/>
          <p:cNvSpPr/>
          <p:nvPr/>
        </p:nvSpPr>
        <p:spPr>
          <a:xfrm>
            <a:off x="8914805" y="5481638"/>
            <a:ext cx="7849195" cy="7938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428625" indent="-428625">
              <a:lnSpc>
                <a:spcPts val="3125"/>
              </a:lnSpc>
              <a:buSzPct val="100000"/>
              <a:buChar char="•"/>
            </a:pPr>
            <a:r>
              <a:rPr lang="es-ES" sz="1938" noProof="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Mejora significativa de eficiencia operativa, sostenibilidad ambiental y seguridad clínica hospitalaria</a:t>
            </a:r>
            <a:endParaRPr lang="es-ES" sz="1938" noProof="0" dirty="0"/>
          </a:p>
        </p:txBody>
      </p:sp>
      <p:pic>
        <p:nvPicPr>
          <p:cNvPr id="29" name="Imagen 28" descr="Logotipo, nombre de la empresa&#10;&#10;El contenido generado por IA puede ser incorrecto.">
            <a:extLst>
              <a:ext uri="{FF2B5EF4-FFF2-40B4-BE49-F238E27FC236}">
                <a16:creationId xmlns:a16="http://schemas.microsoft.com/office/drawing/2014/main" id="{BD0F8A88-AAA0-451D-5472-AECCA55C1502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 l="6666" t="7767" b="-1"/>
          <a:stretch>
            <a:fillRect/>
          </a:stretch>
        </p:blipFill>
        <p:spPr>
          <a:xfrm>
            <a:off x="233884" y="8210830"/>
            <a:ext cx="2209800" cy="75796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222350" y="1268313"/>
            <a:ext cx="987326" cy="466428"/>
          </a:xfrm>
          <a:prstGeom prst="roundRect">
            <a:avLst>
              <a:gd name="adj" fmla="val 17872"/>
            </a:avLst>
          </a:prstGeom>
          <a:solidFill>
            <a:srgbClr val="E1E1EA"/>
          </a:solidFill>
          <a:ln/>
        </p:spPr>
        <p:txBody>
          <a:bodyPr/>
          <a:lstStyle/>
          <a:p>
            <a:endParaRPr lang="es-ES" sz="2250" noProof="0" dirty="0"/>
          </a:p>
        </p:txBody>
      </p:sp>
      <p:sp>
        <p:nvSpPr>
          <p:cNvPr id="3" name="Text 1"/>
          <p:cNvSpPr/>
          <p:nvPr/>
        </p:nvSpPr>
        <p:spPr>
          <a:xfrm>
            <a:off x="371177" y="1342727"/>
            <a:ext cx="689670" cy="3175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500"/>
              </a:lnSpc>
            </a:pPr>
            <a:r>
              <a:rPr lang="es-ES" sz="1563" noProof="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7</a:t>
            </a:r>
            <a:endParaRPr lang="es-ES" sz="1563" noProof="0" dirty="0"/>
          </a:p>
        </p:txBody>
      </p:sp>
      <p:sp>
        <p:nvSpPr>
          <p:cNvPr id="4" name="Text 2"/>
          <p:cNvSpPr/>
          <p:nvPr/>
        </p:nvSpPr>
        <p:spPr>
          <a:xfrm>
            <a:off x="222350" y="1833860"/>
            <a:ext cx="7849195" cy="9301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625"/>
              </a:lnSpc>
            </a:pPr>
            <a:r>
              <a:rPr lang="es-ES" sz="3200" spc="-76" dirty="0">
                <a:solidFill>
                  <a:srgbClr val="31356E"/>
                </a:solidFill>
                <a:latin typeface="Montserrat Semi-Bold Bold"/>
              </a:rPr>
              <a:t>Modelo común de interoperabilidad de datos clínicos en el SNS</a:t>
            </a:r>
          </a:p>
        </p:txBody>
      </p:sp>
      <p:sp>
        <p:nvSpPr>
          <p:cNvPr id="5" name="Shape 3"/>
          <p:cNvSpPr/>
          <p:nvPr/>
        </p:nvSpPr>
        <p:spPr>
          <a:xfrm>
            <a:off x="222350" y="3043088"/>
            <a:ext cx="3975646" cy="485478"/>
          </a:xfrm>
          <a:prstGeom prst="roundRect">
            <a:avLst>
              <a:gd name="adj" fmla="val 17171"/>
            </a:avLst>
          </a:prstGeom>
          <a:noFill/>
          <a:ln w="7620">
            <a:solidFill>
              <a:srgbClr val="1B1B27"/>
            </a:solidFill>
            <a:prstDash val="solid"/>
          </a:ln>
        </p:spPr>
        <p:txBody>
          <a:bodyPr/>
          <a:lstStyle/>
          <a:p>
            <a:endParaRPr lang="es-ES" sz="2250" noProof="0" dirty="0"/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0702" y="3186558"/>
            <a:ext cx="198388" cy="198388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678209" y="3127027"/>
            <a:ext cx="3361433" cy="3175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500"/>
              </a:lnSpc>
            </a:pPr>
            <a:r>
              <a:rPr lang="es-ES" sz="1563" noProof="0" dirty="0">
                <a:solidFill>
                  <a:srgbClr val="1B1B27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TRANSFORMACIÓN DIGITAL Y DATOS</a:t>
            </a:r>
            <a:endParaRPr lang="es-ES" sz="1563" noProof="0" dirty="0"/>
          </a:p>
        </p:txBody>
      </p:sp>
      <p:sp>
        <p:nvSpPr>
          <p:cNvPr id="8" name="Text 5"/>
          <p:cNvSpPr/>
          <p:nvPr/>
        </p:nvSpPr>
        <p:spPr>
          <a:xfrm>
            <a:off x="222350" y="3807619"/>
            <a:ext cx="7849195" cy="7938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428625" indent="-428625">
              <a:lnSpc>
                <a:spcPts val="3125"/>
              </a:lnSpc>
              <a:buSzPct val="100000"/>
              <a:buChar char="•"/>
            </a:pPr>
            <a:r>
              <a:rPr lang="es-ES" sz="1938" noProof="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Integración interterritorial efectiva de historias clínicas electrónicas, receta electrónica, laboratorios y sistemas de salud pública</a:t>
            </a:r>
            <a:endParaRPr lang="es-ES" sz="1938" noProof="0" dirty="0"/>
          </a:p>
        </p:txBody>
      </p:sp>
      <p:sp>
        <p:nvSpPr>
          <p:cNvPr id="9" name="Text 6"/>
          <p:cNvSpPr/>
          <p:nvPr/>
        </p:nvSpPr>
        <p:spPr>
          <a:xfrm>
            <a:off x="222350" y="4688235"/>
            <a:ext cx="7849195" cy="7938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428625" indent="-428625">
              <a:lnSpc>
                <a:spcPts val="3125"/>
              </a:lnSpc>
              <a:buSzPct val="100000"/>
              <a:buChar char="•"/>
            </a:pPr>
            <a:r>
              <a:rPr lang="es-ES" sz="1938" noProof="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Estándares unificados de gobernanza del dato y protección rigurosa de datos personales de salud</a:t>
            </a:r>
            <a:endParaRPr lang="es-ES" sz="1938" noProof="0" dirty="0"/>
          </a:p>
        </p:txBody>
      </p:sp>
      <p:sp>
        <p:nvSpPr>
          <p:cNvPr id="10" name="Text 7"/>
          <p:cNvSpPr/>
          <p:nvPr/>
        </p:nvSpPr>
        <p:spPr>
          <a:xfrm>
            <a:off x="222350" y="5568851"/>
            <a:ext cx="7849195" cy="7938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428625" indent="-428625">
              <a:lnSpc>
                <a:spcPts val="3125"/>
              </a:lnSpc>
              <a:buSzPct val="100000"/>
              <a:buChar char="•"/>
            </a:pPr>
            <a:r>
              <a:rPr lang="es-ES" sz="1938" noProof="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Reducción drástica de la fragmentación digital territorial y avance hacia mayor equidad y eficiencia asistencial</a:t>
            </a:r>
            <a:endParaRPr lang="es-ES" sz="1938" noProof="0" dirty="0"/>
          </a:p>
        </p:txBody>
      </p:sp>
      <p:sp>
        <p:nvSpPr>
          <p:cNvPr id="11" name="Shape 8"/>
          <p:cNvSpPr/>
          <p:nvPr/>
        </p:nvSpPr>
        <p:spPr>
          <a:xfrm>
            <a:off x="8686205" y="1268313"/>
            <a:ext cx="981521" cy="466428"/>
          </a:xfrm>
          <a:prstGeom prst="roundRect">
            <a:avLst>
              <a:gd name="adj" fmla="val 17872"/>
            </a:avLst>
          </a:prstGeom>
          <a:solidFill>
            <a:srgbClr val="E1E1EA"/>
          </a:solidFill>
          <a:ln/>
        </p:spPr>
        <p:txBody>
          <a:bodyPr/>
          <a:lstStyle/>
          <a:p>
            <a:endParaRPr lang="es-ES" sz="2250" noProof="0" dirty="0"/>
          </a:p>
        </p:txBody>
      </p:sp>
      <p:sp>
        <p:nvSpPr>
          <p:cNvPr id="12" name="Text 9"/>
          <p:cNvSpPr/>
          <p:nvPr/>
        </p:nvSpPr>
        <p:spPr>
          <a:xfrm>
            <a:off x="8835033" y="1342727"/>
            <a:ext cx="683865" cy="3175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500"/>
              </a:lnSpc>
            </a:pPr>
            <a:r>
              <a:rPr lang="es-ES" sz="1563" noProof="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8</a:t>
            </a:r>
            <a:endParaRPr lang="es-ES" sz="1563" noProof="0" dirty="0"/>
          </a:p>
        </p:txBody>
      </p:sp>
      <p:sp>
        <p:nvSpPr>
          <p:cNvPr id="13" name="Text 10"/>
          <p:cNvSpPr/>
          <p:nvPr/>
        </p:nvSpPr>
        <p:spPr>
          <a:xfrm>
            <a:off x="8686205" y="1833860"/>
            <a:ext cx="7849195" cy="9301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625"/>
              </a:lnSpc>
            </a:pPr>
            <a:r>
              <a:rPr lang="es-ES" sz="3200" spc="-76" dirty="0">
                <a:solidFill>
                  <a:srgbClr val="31356E"/>
                </a:solidFill>
                <a:latin typeface="Montserrat Semi-Bold Bold"/>
              </a:rPr>
              <a:t>Marco de demanda y gobernanza para Compra Pública de Innovación</a:t>
            </a:r>
          </a:p>
        </p:txBody>
      </p:sp>
      <p:sp>
        <p:nvSpPr>
          <p:cNvPr id="14" name="Shape 11"/>
          <p:cNvSpPr/>
          <p:nvPr/>
        </p:nvSpPr>
        <p:spPr>
          <a:xfrm>
            <a:off x="8686205" y="3043088"/>
            <a:ext cx="3486745" cy="485478"/>
          </a:xfrm>
          <a:prstGeom prst="roundRect">
            <a:avLst>
              <a:gd name="adj" fmla="val 17171"/>
            </a:avLst>
          </a:prstGeom>
          <a:noFill/>
          <a:ln w="7620">
            <a:solidFill>
              <a:srgbClr val="1B1B27"/>
            </a:solidFill>
            <a:prstDash val="solid"/>
          </a:ln>
        </p:spPr>
        <p:txBody>
          <a:bodyPr/>
          <a:lstStyle/>
          <a:p>
            <a:endParaRPr lang="es-ES" sz="2250" noProof="0" dirty="0"/>
          </a:p>
        </p:txBody>
      </p:sp>
      <p:pic>
        <p:nvPicPr>
          <p:cNvPr id="15" name="Image 1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844558" y="3186558"/>
            <a:ext cx="198388" cy="198388"/>
          </a:xfrm>
          <a:prstGeom prst="rect">
            <a:avLst/>
          </a:prstGeom>
        </p:spPr>
      </p:pic>
      <p:sp>
        <p:nvSpPr>
          <p:cNvPr id="16" name="Text 12"/>
          <p:cNvSpPr/>
          <p:nvPr/>
        </p:nvSpPr>
        <p:spPr>
          <a:xfrm>
            <a:off x="9142067" y="3127027"/>
            <a:ext cx="2872531" cy="3175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500"/>
              </a:lnSpc>
            </a:pPr>
            <a:r>
              <a:rPr lang="es-ES" sz="1563" noProof="0" dirty="0">
                <a:solidFill>
                  <a:srgbClr val="1B1B27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GOBERNANZA DE INVERSIONES</a:t>
            </a:r>
            <a:endParaRPr lang="es-ES" sz="1563" noProof="0" dirty="0"/>
          </a:p>
        </p:txBody>
      </p:sp>
      <p:sp>
        <p:nvSpPr>
          <p:cNvPr id="17" name="Shape 13"/>
          <p:cNvSpPr/>
          <p:nvPr/>
        </p:nvSpPr>
        <p:spPr>
          <a:xfrm>
            <a:off x="12296924" y="3043088"/>
            <a:ext cx="3143101" cy="485478"/>
          </a:xfrm>
          <a:prstGeom prst="roundRect">
            <a:avLst>
              <a:gd name="adj" fmla="val 17171"/>
            </a:avLst>
          </a:prstGeom>
          <a:noFill/>
          <a:ln w="7620">
            <a:solidFill>
              <a:srgbClr val="1B1B27"/>
            </a:solidFill>
            <a:prstDash val="solid"/>
          </a:ln>
        </p:spPr>
        <p:txBody>
          <a:bodyPr/>
          <a:lstStyle/>
          <a:p>
            <a:endParaRPr lang="es-ES" sz="2250" noProof="0" dirty="0"/>
          </a:p>
        </p:txBody>
      </p:sp>
      <p:pic>
        <p:nvPicPr>
          <p:cNvPr id="18" name="Image 2" descr="preencoded.png"/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2455277" y="3186558"/>
            <a:ext cx="198388" cy="198388"/>
          </a:xfrm>
          <a:prstGeom prst="rect">
            <a:avLst/>
          </a:prstGeom>
        </p:spPr>
      </p:pic>
      <p:sp>
        <p:nvSpPr>
          <p:cNvPr id="19" name="Text 14"/>
          <p:cNvSpPr/>
          <p:nvPr/>
        </p:nvSpPr>
        <p:spPr>
          <a:xfrm>
            <a:off x="12752784" y="3127027"/>
            <a:ext cx="2528888" cy="3175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500"/>
              </a:lnSpc>
            </a:pPr>
            <a:r>
              <a:rPr lang="es-ES" sz="1563" noProof="0" dirty="0">
                <a:solidFill>
                  <a:srgbClr val="1B1B27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TRANSFORMACIÓN DIGITAL</a:t>
            </a:r>
            <a:endParaRPr lang="es-ES" sz="1563" noProof="0" dirty="0"/>
          </a:p>
        </p:txBody>
      </p:sp>
      <p:sp>
        <p:nvSpPr>
          <p:cNvPr id="20" name="Text 15"/>
          <p:cNvSpPr/>
          <p:nvPr/>
        </p:nvSpPr>
        <p:spPr>
          <a:xfrm>
            <a:off x="8686205" y="3807619"/>
            <a:ext cx="7849195" cy="7938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428625" indent="-428625">
              <a:lnSpc>
                <a:spcPts val="3125"/>
              </a:lnSpc>
              <a:buSzPct val="100000"/>
              <a:buChar char="•"/>
            </a:pPr>
            <a:r>
              <a:rPr lang="es-ES" sz="1938" noProof="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Priorización y agrupación sistemática de retos sanitarios comunes para iniciativas de CPI en el SNS</a:t>
            </a:r>
            <a:endParaRPr lang="es-ES" sz="1938" noProof="0" dirty="0"/>
          </a:p>
        </p:txBody>
      </p:sp>
      <p:sp>
        <p:nvSpPr>
          <p:cNvPr id="21" name="Text 16"/>
          <p:cNvSpPr/>
          <p:nvPr/>
        </p:nvSpPr>
        <p:spPr>
          <a:xfrm>
            <a:off x="8686205" y="4688235"/>
            <a:ext cx="7849195" cy="7938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428625" indent="-428625">
              <a:lnSpc>
                <a:spcPts val="3125"/>
              </a:lnSpc>
              <a:buSzPct val="100000"/>
              <a:buChar char="•"/>
            </a:pPr>
            <a:r>
              <a:rPr lang="es-ES" sz="1938" noProof="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Identificación exhaustiva de barreras normativas, organizativas y de coordinación multinivel que dificultan la innovación</a:t>
            </a:r>
            <a:endParaRPr lang="es-ES" sz="1938" noProof="0" dirty="0"/>
          </a:p>
        </p:txBody>
      </p:sp>
      <p:sp>
        <p:nvSpPr>
          <p:cNvPr id="22" name="Text 17"/>
          <p:cNvSpPr/>
          <p:nvPr/>
        </p:nvSpPr>
        <p:spPr>
          <a:xfrm>
            <a:off x="8686205" y="5568851"/>
            <a:ext cx="7849195" cy="7938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428625" indent="-428625">
              <a:lnSpc>
                <a:spcPts val="3125"/>
              </a:lnSpc>
              <a:buSzPct val="100000"/>
              <a:buChar char="•"/>
            </a:pPr>
            <a:r>
              <a:rPr lang="es-ES" sz="1938" noProof="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Mecanismos flexibles de CPI por fases y financiación en cascada para maximizar y escalar el impacto territorial</a:t>
            </a:r>
            <a:endParaRPr lang="es-ES" sz="1938" noProof="0" dirty="0"/>
          </a:p>
        </p:txBody>
      </p:sp>
      <p:pic>
        <p:nvPicPr>
          <p:cNvPr id="23" name="Imagen 22" descr="Logotipo, nombre de la empresa&#10;&#10;El contenido generado por IA puede ser incorrecto.">
            <a:extLst>
              <a:ext uri="{FF2B5EF4-FFF2-40B4-BE49-F238E27FC236}">
                <a16:creationId xmlns:a16="http://schemas.microsoft.com/office/drawing/2014/main" id="{DBA19C50-80F2-CC60-75C1-8BC991BBEDDF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6666" t="7767" b="-1"/>
          <a:stretch>
            <a:fillRect/>
          </a:stretch>
        </p:blipFill>
        <p:spPr>
          <a:xfrm>
            <a:off x="233884" y="8210830"/>
            <a:ext cx="2209800" cy="75796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228600" y="1638300"/>
            <a:ext cx="987326" cy="466428"/>
          </a:xfrm>
          <a:prstGeom prst="roundRect">
            <a:avLst>
              <a:gd name="adj" fmla="val 17872"/>
            </a:avLst>
          </a:prstGeom>
          <a:solidFill>
            <a:srgbClr val="E1E1EA"/>
          </a:solidFill>
          <a:ln/>
        </p:spPr>
        <p:txBody>
          <a:bodyPr/>
          <a:lstStyle/>
          <a:p>
            <a:endParaRPr lang="es-ES" sz="2250" noProof="0" dirty="0"/>
          </a:p>
        </p:txBody>
      </p:sp>
      <p:sp>
        <p:nvSpPr>
          <p:cNvPr id="3" name="Text 1"/>
          <p:cNvSpPr/>
          <p:nvPr/>
        </p:nvSpPr>
        <p:spPr>
          <a:xfrm>
            <a:off x="377427" y="1712716"/>
            <a:ext cx="689670" cy="3175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500"/>
              </a:lnSpc>
            </a:pPr>
            <a:r>
              <a:rPr lang="es-ES" sz="1563" noProof="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9</a:t>
            </a:r>
            <a:endParaRPr lang="es-ES" sz="1563" noProof="0" dirty="0"/>
          </a:p>
        </p:txBody>
      </p:sp>
      <p:sp>
        <p:nvSpPr>
          <p:cNvPr id="4" name="Text 2"/>
          <p:cNvSpPr/>
          <p:nvPr/>
        </p:nvSpPr>
        <p:spPr>
          <a:xfrm>
            <a:off x="228600" y="2203849"/>
            <a:ext cx="7849195" cy="9301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625"/>
              </a:lnSpc>
            </a:pPr>
            <a:r>
              <a:rPr lang="es-ES" sz="3200" spc="-76" dirty="0">
                <a:solidFill>
                  <a:srgbClr val="31356E"/>
                </a:solidFill>
                <a:latin typeface="Montserrat Semi-Bold Bold"/>
              </a:rPr>
              <a:t>Transformación institucional hacia el ENS y el Ecosistema Europeo</a:t>
            </a:r>
          </a:p>
        </p:txBody>
      </p:sp>
      <p:sp>
        <p:nvSpPr>
          <p:cNvPr id="5" name="Shape 3"/>
          <p:cNvSpPr/>
          <p:nvPr/>
        </p:nvSpPr>
        <p:spPr>
          <a:xfrm>
            <a:off x="228600" y="3413077"/>
            <a:ext cx="3975646" cy="485478"/>
          </a:xfrm>
          <a:prstGeom prst="roundRect">
            <a:avLst>
              <a:gd name="adj" fmla="val 17171"/>
            </a:avLst>
          </a:prstGeom>
          <a:noFill/>
          <a:ln w="7620">
            <a:solidFill>
              <a:srgbClr val="1B1B27"/>
            </a:solidFill>
            <a:prstDash val="solid"/>
          </a:ln>
        </p:spPr>
        <p:txBody>
          <a:bodyPr/>
          <a:lstStyle/>
          <a:p>
            <a:endParaRPr lang="es-ES" sz="2250" noProof="0" dirty="0"/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6952" y="3556547"/>
            <a:ext cx="198388" cy="198388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684459" y="3497016"/>
            <a:ext cx="3361433" cy="3175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500"/>
              </a:lnSpc>
            </a:pPr>
            <a:r>
              <a:rPr lang="es-ES" sz="1563" noProof="0" dirty="0">
                <a:solidFill>
                  <a:srgbClr val="1B1B27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TRANSFORMACIÓN DIGITAL Y DATOS</a:t>
            </a:r>
            <a:endParaRPr lang="es-ES" sz="1563" noProof="0" dirty="0"/>
          </a:p>
        </p:txBody>
      </p:sp>
      <p:sp>
        <p:nvSpPr>
          <p:cNvPr id="8" name="Text 5"/>
          <p:cNvSpPr/>
          <p:nvPr/>
        </p:nvSpPr>
        <p:spPr>
          <a:xfrm>
            <a:off x="228600" y="4177607"/>
            <a:ext cx="7849195" cy="7938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428625" indent="-428625">
              <a:lnSpc>
                <a:spcPts val="3125"/>
              </a:lnSpc>
              <a:buSzPct val="100000"/>
              <a:buChar char="•"/>
            </a:pPr>
            <a:r>
              <a:rPr lang="es-ES" sz="1938" noProof="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Adecuación progresiva al Esquema Nacional de Seguridad y despliegue de redes federadas de datos sanitarios</a:t>
            </a:r>
            <a:endParaRPr lang="es-ES" sz="1938" noProof="0" dirty="0"/>
          </a:p>
        </p:txBody>
      </p:sp>
      <p:sp>
        <p:nvSpPr>
          <p:cNvPr id="9" name="Text 6"/>
          <p:cNvSpPr/>
          <p:nvPr/>
        </p:nvSpPr>
        <p:spPr>
          <a:xfrm>
            <a:off x="228600" y="5058224"/>
            <a:ext cx="7849195" cy="7938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428625" indent="-428625">
              <a:lnSpc>
                <a:spcPts val="3125"/>
              </a:lnSpc>
              <a:buSzPct val="100000"/>
              <a:buChar char="•"/>
            </a:pPr>
            <a:r>
              <a:rPr lang="es-ES" sz="1938" noProof="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Garantía integral de calidad, seguridad informática, ética aplicada y gobernanza robusta del dato</a:t>
            </a:r>
            <a:endParaRPr lang="es-ES" sz="1938" noProof="0" dirty="0"/>
          </a:p>
        </p:txBody>
      </p:sp>
      <p:sp>
        <p:nvSpPr>
          <p:cNvPr id="10" name="Text 7"/>
          <p:cNvSpPr/>
          <p:nvPr/>
        </p:nvSpPr>
        <p:spPr>
          <a:xfrm>
            <a:off x="228600" y="5938839"/>
            <a:ext cx="7849195" cy="7938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428625" indent="-428625">
              <a:lnSpc>
                <a:spcPts val="3125"/>
              </a:lnSpc>
              <a:buSzPct val="100000"/>
              <a:buChar char="•"/>
            </a:pPr>
            <a:r>
              <a:rPr lang="es-ES" sz="1938" noProof="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Impulso decidido del uso secundario del dato para investigación biomédica y toma de decisiones basada en evidencia</a:t>
            </a:r>
            <a:endParaRPr lang="es-ES" sz="1938" noProof="0" dirty="0"/>
          </a:p>
        </p:txBody>
      </p:sp>
      <p:sp>
        <p:nvSpPr>
          <p:cNvPr id="11" name="Shape 8"/>
          <p:cNvSpPr/>
          <p:nvPr/>
        </p:nvSpPr>
        <p:spPr>
          <a:xfrm>
            <a:off x="8692455" y="1638300"/>
            <a:ext cx="981521" cy="466428"/>
          </a:xfrm>
          <a:prstGeom prst="roundRect">
            <a:avLst>
              <a:gd name="adj" fmla="val 17872"/>
            </a:avLst>
          </a:prstGeom>
          <a:solidFill>
            <a:srgbClr val="E1E1EA"/>
          </a:solidFill>
          <a:ln/>
        </p:spPr>
        <p:txBody>
          <a:bodyPr/>
          <a:lstStyle/>
          <a:p>
            <a:endParaRPr lang="es-ES" sz="2250" noProof="0" dirty="0"/>
          </a:p>
        </p:txBody>
      </p:sp>
      <p:sp>
        <p:nvSpPr>
          <p:cNvPr id="12" name="Text 9"/>
          <p:cNvSpPr/>
          <p:nvPr/>
        </p:nvSpPr>
        <p:spPr>
          <a:xfrm>
            <a:off x="8841283" y="1712716"/>
            <a:ext cx="683865" cy="3175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500"/>
              </a:lnSpc>
            </a:pPr>
            <a:r>
              <a:rPr lang="es-ES" sz="1563" noProof="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10</a:t>
            </a:r>
            <a:endParaRPr lang="es-ES" sz="1563" noProof="0" dirty="0"/>
          </a:p>
        </p:txBody>
      </p:sp>
      <p:sp>
        <p:nvSpPr>
          <p:cNvPr id="13" name="Text 10"/>
          <p:cNvSpPr/>
          <p:nvPr/>
        </p:nvSpPr>
        <p:spPr>
          <a:xfrm>
            <a:off x="8692455" y="2203849"/>
            <a:ext cx="7849195" cy="9301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625"/>
              </a:lnSpc>
            </a:pPr>
            <a:r>
              <a:rPr lang="es-ES" sz="3200" spc="-76" dirty="0">
                <a:solidFill>
                  <a:srgbClr val="31356E"/>
                </a:solidFill>
                <a:latin typeface="Montserrat Semi-Bold Bold"/>
              </a:rPr>
              <a:t>Patología digital impulsada por inteligencia artificial en Aragón</a:t>
            </a:r>
          </a:p>
        </p:txBody>
      </p:sp>
      <p:sp>
        <p:nvSpPr>
          <p:cNvPr id="14" name="Shape 11"/>
          <p:cNvSpPr/>
          <p:nvPr/>
        </p:nvSpPr>
        <p:spPr>
          <a:xfrm>
            <a:off x="8692455" y="3413077"/>
            <a:ext cx="3975646" cy="485478"/>
          </a:xfrm>
          <a:prstGeom prst="roundRect">
            <a:avLst>
              <a:gd name="adj" fmla="val 17171"/>
            </a:avLst>
          </a:prstGeom>
          <a:noFill/>
          <a:ln w="7620">
            <a:solidFill>
              <a:srgbClr val="1B1B27"/>
            </a:solidFill>
            <a:prstDash val="solid"/>
          </a:ln>
        </p:spPr>
        <p:txBody>
          <a:bodyPr/>
          <a:lstStyle/>
          <a:p>
            <a:endParaRPr lang="es-ES" sz="2250" noProof="0" dirty="0"/>
          </a:p>
        </p:txBody>
      </p:sp>
      <p:pic>
        <p:nvPicPr>
          <p:cNvPr id="15" name="Image 1" descr="preencoded.png"/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850808" y="3556547"/>
            <a:ext cx="198388" cy="198388"/>
          </a:xfrm>
          <a:prstGeom prst="rect">
            <a:avLst/>
          </a:prstGeom>
        </p:spPr>
      </p:pic>
      <p:sp>
        <p:nvSpPr>
          <p:cNvPr id="16" name="Text 12"/>
          <p:cNvSpPr/>
          <p:nvPr/>
        </p:nvSpPr>
        <p:spPr>
          <a:xfrm>
            <a:off x="9148316" y="3497016"/>
            <a:ext cx="3361433" cy="3175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500"/>
              </a:lnSpc>
            </a:pPr>
            <a:r>
              <a:rPr lang="es-ES" sz="1563" noProof="0" dirty="0">
                <a:solidFill>
                  <a:srgbClr val="1B1B27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TRANSFORMACIÓN DIGITAL Y DATOS</a:t>
            </a:r>
            <a:endParaRPr lang="es-ES" sz="1563" noProof="0" dirty="0"/>
          </a:p>
        </p:txBody>
      </p:sp>
      <p:sp>
        <p:nvSpPr>
          <p:cNvPr id="17" name="Text 13"/>
          <p:cNvSpPr/>
          <p:nvPr/>
        </p:nvSpPr>
        <p:spPr>
          <a:xfrm>
            <a:off x="8692455" y="4177607"/>
            <a:ext cx="7849195" cy="7938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428625" indent="-428625">
              <a:lnSpc>
                <a:spcPts val="3125"/>
              </a:lnSpc>
              <a:buSzPct val="100000"/>
              <a:buChar char="•"/>
            </a:pPr>
            <a:r>
              <a:rPr lang="es-ES" sz="1938" noProof="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Digitalización completa mediante WSI para </a:t>
            </a:r>
            <a:r>
              <a:rPr lang="es-ES" sz="1938" noProof="0" dirty="0" err="1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telepatología</a:t>
            </a:r>
            <a:r>
              <a:rPr lang="es-ES" sz="1938" noProof="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, colaboración interprofesional y almacenamiento avanzado</a:t>
            </a:r>
            <a:endParaRPr lang="es-ES" sz="1938" noProof="0" dirty="0"/>
          </a:p>
        </p:txBody>
      </p:sp>
      <p:sp>
        <p:nvSpPr>
          <p:cNvPr id="18" name="Text 14"/>
          <p:cNvSpPr/>
          <p:nvPr/>
        </p:nvSpPr>
        <p:spPr>
          <a:xfrm>
            <a:off x="8692455" y="5058224"/>
            <a:ext cx="7849195" cy="7938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428625" indent="-428625">
              <a:lnSpc>
                <a:spcPts val="3125"/>
              </a:lnSpc>
              <a:buSzPct val="100000"/>
              <a:buChar char="•"/>
            </a:pPr>
            <a:r>
              <a:rPr lang="es-ES" sz="1938" noProof="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Integración de sistemas de IA para identificación de biomarcadores y reducción significativa de errores humanos</a:t>
            </a:r>
            <a:endParaRPr lang="es-ES" sz="1938" noProof="0" dirty="0"/>
          </a:p>
        </p:txBody>
      </p:sp>
      <p:sp>
        <p:nvSpPr>
          <p:cNvPr id="19" name="Text 15"/>
          <p:cNvSpPr/>
          <p:nvPr/>
        </p:nvSpPr>
        <p:spPr>
          <a:xfrm>
            <a:off x="8692455" y="5938839"/>
            <a:ext cx="7849195" cy="119077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428625" indent="-428625">
              <a:lnSpc>
                <a:spcPts val="3125"/>
              </a:lnSpc>
              <a:buSzPct val="100000"/>
              <a:buChar char="•"/>
            </a:pPr>
            <a:r>
              <a:rPr lang="es-ES" sz="1938" noProof="0" dirty="0">
                <a:solidFill>
                  <a:srgbClr val="3C3939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Modernización de flujos de trabajo tras implementación de ANAPATH mediante incorporación de escáneres digitales adicionales</a:t>
            </a:r>
            <a:endParaRPr lang="es-ES" sz="1938" noProof="0" dirty="0"/>
          </a:p>
        </p:txBody>
      </p:sp>
      <p:pic>
        <p:nvPicPr>
          <p:cNvPr id="20" name="Imagen 19" descr="Logotipo, nombre de la empresa&#10;&#10;El contenido generado por IA puede ser incorrecto.">
            <a:extLst>
              <a:ext uri="{FF2B5EF4-FFF2-40B4-BE49-F238E27FC236}">
                <a16:creationId xmlns:a16="http://schemas.microsoft.com/office/drawing/2014/main" id="{05240170-36A6-2E98-7176-F4C23846C911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6666" t="7767" b="-1"/>
          <a:stretch>
            <a:fillRect/>
          </a:stretch>
        </p:blipFill>
        <p:spPr>
          <a:xfrm>
            <a:off x="233884" y="8210830"/>
            <a:ext cx="2209800" cy="75796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EB1A849740DB45B2C470181A9A13F0" ma:contentTypeVersion="20" ma:contentTypeDescription="Create a new document." ma:contentTypeScope="" ma:versionID="5dc26188adec3433e911135e2aa7d1f0">
  <xsd:schema xmlns:xsd="http://www.w3.org/2001/XMLSchema" xmlns:xs="http://www.w3.org/2001/XMLSchema" xmlns:p="http://schemas.microsoft.com/office/2006/metadata/properties" xmlns:ns2="07b6c2f8-ee70-4830-8b92-a4230f795871" xmlns:ns3="8068501e-bbac-48a0-a278-3de17cea83e8" targetNamespace="http://schemas.microsoft.com/office/2006/metadata/properties" ma:root="true" ma:fieldsID="85878ee44439163c3eb07dc7e3c92b1d" ns2:_="" ns3:_="">
    <xsd:import namespace="07b6c2f8-ee70-4830-8b92-a4230f795871"/>
    <xsd:import namespace="8068501e-bbac-48a0-a278-3de17cea83e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Cristhought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b6c2f8-ee70-4830-8b92-a4230f79587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aa4eac88-8ae6-4a96-90c7-97bc93c844e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Cristhought" ma:index="26" nillable="true" ma:displayName="Cris thought" ma:decimals="0" ma:description="mark out of 5  1 = good" ma:format="Dropdown" ma:internalName="Cristhought" ma:percentage="FALSE">
      <xsd:simpleType>
        <xsd:restriction base="dms:Number"/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68501e-bbac-48a0-a278-3de17cea83e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d69b5ec-cd8e-4152-aa0f-19a71fd7b404}" ma:internalName="TaxCatchAll" ma:showField="CatchAllData" ma:web="8068501e-bbac-48a0-a278-3de17cea83e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7b6c2f8-ee70-4830-8b92-a4230f795871">
      <Terms xmlns="http://schemas.microsoft.com/office/infopath/2007/PartnerControls"/>
    </lcf76f155ced4ddcb4097134ff3c332f>
    <Cristhought xmlns="07b6c2f8-ee70-4830-8b92-a4230f795871" xsi:nil="true"/>
    <TaxCatchAll xmlns="8068501e-bbac-48a0-a278-3de17cea83e8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DCE6507-00D7-4EB4-A516-2C9E377DC1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7b6c2f8-ee70-4830-8b92-a4230f795871"/>
    <ds:schemaRef ds:uri="8068501e-bbac-48a0-a278-3de17cea83e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BC4F3CC-6D16-40C7-95D2-9CAF694C0BD5}">
  <ds:schemaRefs>
    <ds:schemaRef ds:uri="http://purl.org/dc/terms/"/>
    <ds:schemaRef ds:uri="http://schemas.microsoft.com/office/2006/documentManagement/types"/>
    <ds:schemaRef ds:uri="http://schemas.openxmlformats.org/package/2006/metadata/core-properties"/>
    <ds:schemaRef ds:uri="8068501e-bbac-48a0-a278-3de17cea83e8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07b6c2f8-ee70-4830-8b92-a4230f795871"/>
    <ds:schemaRef ds:uri="http://purl.org/dc/elements/1.1/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C518B733-42E0-4251-ACC7-CCB5D22BC2C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417</TotalTime>
  <Words>1663</Words>
  <Application>Microsoft Office PowerPoint</Application>
  <PresentationFormat>Personalizado</PresentationFormat>
  <Paragraphs>220</Paragraphs>
  <Slides>21</Slides>
  <Notes>14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30" baseType="lpstr">
      <vt:lpstr>Montserrat Extra-Bold Bold</vt:lpstr>
      <vt:lpstr>Aptos</vt:lpstr>
      <vt:lpstr>Montserrat Semi-Bold</vt:lpstr>
      <vt:lpstr>Roboto</vt:lpstr>
      <vt:lpstr>Montserrat</vt:lpstr>
      <vt:lpstr>Arial</vt:lpstr>
      <vt:lpstr>Montserrat Semi-Bold Bold</vt:lpstr>
      <vt:lpstr>Calibri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DG REFORM template</dc:title>
  <dc:creator>SROUR, Ramy</dc:creator>
  <cp:lastModifiedBy>PEDRO CAMPUZANO CUADRADO</cp:lastModifiedBy>
  <cp:revision>17</cp:revision>
  <dcterms:created xsi:type="dcterms:W3CDTF">2006-08-16T00:00:00Z</dcterms:created>
  <dcterms:modified xsi:type="dcterms:W3CDTF">2026-01-30T08:34:22Z</dcterms:modified>
  <dc:identifier>DAGq4waGd3s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0x010100E1EB1A849740DB45B2C470181A9A13F0</vt:lpwstr>
  </property>
  <property fmtid="{D5CDD505-2E9C-101B-9397-08002B2CF9AE}" pid="3" name="MediaServiceImageTags">
    <vt:lpwstr/>
  </property>
</Properties>
</file>