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Play"/>
      <p:regular r:id="rId22"/>
      <p:bold r:id="rId23"/>
    </p:embeddedFont>
    <p:embeddedFont>
      <p:font typeface="Noto Sans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P++eCIzR6neJYMOvn07YwOYZY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811BF3-6A7F-4AA0-90AB-9C5F185BEB65}">
  <a:tblStyle styleId="{5C811BF3-6A7F-4AA0-90AB-9C5F185BEB65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-regular.fntdata"/><Relationship Id="rId21" Type="http://schemas.openxmlformats.org/officeDocument/2006/relationships/slide" Target="slides/slide16.xml"/><Relationship Id="rId24" Type="http://schemas.openxmlformats.org/officeDocument/2006/relationships/font" Target="fonts/NotoSans-regular.fntdata"/><Relationship Id="rId23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otoSans-italic.fntdata"/><Relationship Id="rId25" Type="http://schemas.openxmlformats.org/officeDocument/2006/relationships/font" Target="fonts/NotoSans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No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8.jp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with white text&#10;&#10;AI-generated content may be incorrect." id="16" name="Google Shape;16;p18"/>
          <p:cNvPicPr preferRelativeResize="0"/>
          <p:nvPr/>
        </p:nvPicPr>
        <p:blipFill rotWithShape="1">
          <a:blip r:embed="rId2">
            <a:alphaModFix/>
          </a:blip>
          <a:srcRect b="2244" l="0" r="0" t="0"/>
          <a:stretch/>
        </p:blipFill>
        <p:spPr>
          <a:xfrm>
            <a:off x="5011919" y="0"/>
            <a:ext cx="74656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/>
          <p:nvPr>
            <p:ph type="title"/>
          </p:nvPr>
        </p:nvSpPr>
        <p:spPr>
          <a:xfrm>
            <a:off x="831850" y="868363"/>
            <a:ext cx="5044294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0" y="4229897"/>
            <a:ext cx="5225143" cy="671018"/>
          </a:xfrm>
          <a:prstGeom prst="rect">
            <a:avLst/>
          </a:prstGeom>
          <a:solidFill>
            <a:srgbClr val="E734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background with triangles&#10;&#10;AI-generated content may be incorrect." id="79" name="Google Shape;7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- light blue">
  <p:cSld name="Default - light blue">
    <p:bg>
      <p:bgPr>
        <a:solidFill>
          <a:srgbClr val="D8F2C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33"/>
          <p:cNvSpPr txBox="1"/>
          <p:nvPr>
            <p:ph type="title"/>
          </p:nvPr>
        </p:nvSpPr>
        <p:spPr>
          <a:xfrm>
            <a:off x="457199" y="685801"/>
            <a:ext cx="7798904" cy="105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E8C"/>
              </a:buClr>
              <a:buSzPts val="4000"/>
              <a:buFont typeface="Noto Sans"/>
              <a:buNone/>
              <a:defRPr b="0" sz="4000">
                <a:solidFill>
                  <a:srgbClr val="284E8C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11" type="ftr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1" type="body"/>
          </p:nvPr>
        </p:nvSpPr>
        <p:spPr>
          <a:xfrm>
            <a:off x="457199" y="1878013"/>
            <a:ext cx="11066891" cy="36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5" name="Google Shape;115;p33"/>
          <p:cNvCxnSpPr/>
          <p:nvPr/>
        </p:nvCxnSpPr>
        <p:spPr>
          <a:xfrm>
            <a:off x="457200" y="457200"/>
            <a:ext cx="7798904" cy="0"/>
          </a:xfrm>
          <a:prstGeom prst="straightConnector1">
            <a:avLst/>
          </a:prstGeom>
          <a:noFill/>
          <a:ln cap="flat" cmpd="sng" w="19050">
            <a:solidFill>
              <a:srgbClr val="284E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33"/>
          <p:cNvSpPr txBox="1"/>
          <p:nvPr/>
        </p:nvSpPr>
        <p:spPr>
          <a:xfrm>
            <a:off x="5010696" y="341784"/>
            <a:ext cx="63774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84E8C"/>
                </a:solidFill>
                <a:latin typeface="Arial"/>
                <a:ea typeface="Arial"/>
                <a:cs typeface="Arial"/>
                <a:sym typeface="Arial"/>
              </a:rPr>
              <a:t>75th session of the WHO Regional Committee for Europe</a:t>
            </a:r>
            <a:endParaRPr/>
          </a:p>
        </p:txBody>
      </p:sp>
      <p:pic>
        <p:nvPicPr>
          <p:cNvPr descr="A blue and black logo&#10;&#10;AI-generated content may be incorrect." id="117" name="Google Shape;11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15695" y="0"/>
            <a:ext cx="676305" cy="96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18" name="Google Shape;11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1" y="6033845"/>
            <a:ext cx="1170708" cy="63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- light">
  <p:cSld name="Section - light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/>
          <p:nvPr>
            <p:ph type="title"/>
          </p:nvPr>
        </p:nvSpPr>
        <p:spPr>
          <a:xfrm>
            <a:off x="457200" y="685801"/>
            <a:ext cx="6062870" cy="194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E8C"/>
              </a:buClr>
              <a:buSzPts val="6000"/>
              <a:buFont typeface="Noto Sans"/>
              <a:buNone/>
              <a:defRPr sz="6000">
                <a:solidFill>
                  <a:srgbClr val="284E8C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34"/>
          <p:cNvCxnSpPr/>
          <p:nvPr/>
        </p:nvCxnSpPr>
        <p:spPr>
          <a:xfrm>
            <a:off x="457200" y="457200"/>
            <a:ext cx="7798904" cy="0"/>
          </a:xfrm>
          <a:prstGeom prst="straightConnector1">
            <a:avLst/>
          </a:prstGeom>
          <a:noFill/>
          <a:ln cap="flat" cmpd="sng" w="19050">
            <a:solidFill>
              <a:srgbClr val="284E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34"/>
          <p:cNvSpPr txBox="1"/>
          <p:nvPr/>
        </p:nvSpPr>
        <p:spPr>
          <a:xfrm>
            <a:off x="5010696" y="341784"/>
            <a:ext cx="63774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84E8C"/>
                </a:solidFill>
                <a:latin typeface="Arial"/>
                <a:ea typeface="Arial"/>
                <a:cs typeface="Arial"/>
                <a:sym typeface="Arial"/>
              </a:rPr>
              <a:t>75th session of the WHO Regional Committee for Europe</a:t>
            </a:r>
            <a:endParaRPr/>
          </a:p>
        </p:txBody>
      </p:sp>
      <p:pic>
        <p:nvPicPr>
          <p:cNvPr descr="A blue and black logo&#10;&#10;AI-generated content may be incorrect." id="125" name="Google Shape;12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15695" y="0"/>
            <a:ext cx="676305" cy="96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AI-generated content may be incorrect." id="21" name="Google Shape;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794" y="1348755"/>
            <a:ext cx="11377381" cy="1416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ue triangle&#10;&#10;AI-generated content may be incorrect." id="22" name="Google Shape;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470" y="-36134"/>
            <a:ext cx="17145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triangle&#10;&#10;AI-generated content may be incorrect." id="23" name="Google Shape;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650707"/>
            <a:ext cx="1562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logo&#10;&#10;AI-generated content may be incorrect." id="24" name="Google Shape;2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4375" y="3354369"/>
            <a:ext cx="1733550" cy="980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ribbon with text&#10;&#10;AI-generated content may be incorrect." id="25" name="Google Shape;2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5050" y="3157943"/>
            <a:ext cx="2933969" cy="141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66144" y="3136107"/>
            <a:ext cx="1382486" cy="1228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page - Europa=Noi" id="27" name="Google Shape;2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88345" y="4735529"/>
            <a:ext cx="3447140" cy="103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pean Observatory on Health Systems and Policies - TU Berlin" id="28" name="Google Shape;28;p19"/>
          <p:cNvPicPr preferRelativeResize="0"/>
          <p:nvPr/>
        </p:nvPicPr>
        <p:blipFill rotWithShape="1">
          <a:blip r:embed="rId9">
            <a:alphaModFix/>
          </a:blip>
          <a:srcRect b="13637" l="0" r="0" t="0"/>
          <a:stretch/>
        </p:blipFill>
        <p:spPr>
          <a:xfrm>
            <a:off x="7029528" y="4757365"/>
            <a:ext cx="2902100" cy="103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bg>
      <p:bgPr>
        <a:solidFill>
          <a:srgbClr val="31356E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pattern with white background&#10;&#10;AI-generated content may be incorrect." id="30" name="Google Shape;3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23300" y="2070100"/>
            <a:ext cx="3568700" cy="4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white background with logos&#10;&#10;AI-generated content may be incorrect." id="33" name="Google Shape;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932" y="630055"/>
            <a:ext cx="10315034" cy="62279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/>
          <p:nvPr/>
        </p:nvSpPr>
        <p:spPr>
          <a:xfrm rot="-5400000">
            <a:off x="5806143" y="431178"/>
            <a:ext cx="2351314" cy="1050233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0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pattern with white background&#10;&#10;AI-generated content may be incorrect." id="38" name="Google Shape;3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013200" cy="63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/>
          <p:nvPr>
            <p:ph type="ctrTitle"/>
          </p:nvPr>
        </p:nvSpPr>
        <p:spPr>
          <a:xfrm>
            <a:off x="3320716" y="1009520"/>
            <a:ext cx="734728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3320714" y="3602038"/>
            <a:ext cx="734728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838200" y="1825625"/>
            <a:ext cx="51816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6172200" y="1825625"/>
            <a:ext cx="5181600" cy="4102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een and blue triangle&#10;&#10;AI-generated content may be incorrect." id="48" name="Google Shape;4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22470" y="-36134"/>
            <a:ext cx="17145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triangle&#10;&#10;AI-generated content may be incorrect." id="49" name="Google Shape;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50707"/>
            <a:ext cx="1562100" cy="1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1322318" y="268360"/>
            <a:ext cx="7288282" cy="2121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  <a:defRPr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1322388" y="2763078"/>
            <a:ext cx="7288212" cy="340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3" name="Google Shape;53;p23"/>
          <p:cNvGrpSpPr/>
          <p:nvPr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54" name="Google Shape;54;p23"/>
            <p:cNvCxnSpPr/>
            <p:nvPr/>
          </p:nvCxnSpPr>
          <p:spPr>
            <a:xfrm>
              <a:off x="9096375" y="1497012"/>
              <a:ext cx="3095625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23"/>
            <p:cNvCxnSpPr/>
            <p:nvPr/>
          </p:nvCxnSpPr>
          <p:spPr>
            <a:xfrm flipH="1">
              <a:off x="9381744" y="-25401"/>
              <a:ext cx="2810256" cy="688340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56" name="Google Shape;56;p23"/>
          <p:cNvCxnSpPr/>
          <p:nvPr/>
        </p:nvCxnSpPr>
        <p:spPr>
          <a:xfrm flipH="1" rot="10800000">
            <a:off x="-1" y="-25403"/>
            <a:ext cx="1210573" cy="204816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1333500" y="6356349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10373350" y="6356349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pattern with white background&#10;&#10;AI-generated content may be incorrect." id="60" name="Google Shape;6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23300" y="2070100"/>
            <a:ext cx="3568700" cy="4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4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background with triangles&#10;&#10;AI-generated content may be incorrect." id="76" name="Google Shape;7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6"/>
          <p:cNvSpPr/>
          <p:nvPr/>
        </p:nvSpPr>
        <p:spPr>
          <a:xfrm rot="-5400000">
            <a:off x="5784371" y="409406"/>
            <a:ext cx="2394857" cy="1050233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/>
          <p:nvPr>
            <p:ph type="title"/>
          </p:nvPr>
        </p:nvSpPr>
        <p:spPr>
          <a:xfrm>
            <a:off x="614136" y="859293"/>
            <a:ext cx="5044294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19F"/>
              </a:buClr>
              <a:buSzPts val="3600"/>
              <a:buFont typeface="Play"/>
              <a:buNone/>
            </a:pPr>
            <a:r>
              <a:rPr b="1" lang="en-US" sz="3600">
                <a:solidFill>
                  <a:srgbClr val="3E819F"/>
                </a:solidFill>
              </a:rPr>
              <a:t>Strategic Workforce Enhancement &amp; Investment: </a:t>
            </a:r>
            <a:r>
              <a:rPr b="1" lang="en-US" sz="3200">
                <a:solidFill>
                  <a:srgbClr val="31356E"/>
                </a:solidFill>
              </a:rPr>
              <a:t>Technical Support Instrument: </a:t>
            </a:r>
            <a:br>
              <a:rPr lang="en-US" sz="3200">
                <a:solidFill>
                  <a:srgbClr val="31356E"/>
                </a:solidFill>
              </a:rPr>
            </a:br>
            <a:r>
              <a:rPr lang="en-US" sz="2000">
                <a:solidFill>
                  <a:srgbClr val="31356E"/>
                </a:solidFill>
              </a:rPr>
              <a:t>The Italian EU Resources Hub for sustainable investing in health: a case study on health workforce and smart programming tool using AI</a:t>
            </a:r>
            <a:br>
              <a:rPr lang="en-US" sz="2800">
                <a:solidFill>
                  <a:srgbClr val="31356E"/>
                </a:solidFill>
              </a:rPr>
            </a:br>
            <a:endParaRPr sz="1400">
              <a:solidFill>
                <a:srgbClr val="31356E"/>
              </a:solidFill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940708" y="4332514"/>
            <a:ext cx="4044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Madrid 29 -30 January 2026 </a:t>
            </a:r>
            <a:endParaRPr/>
          </a:p>
        </p:txBody>
      </p:sp>
      <p:pic>
        <p:nvPicPr>
          <p:cNvPr descr="A blue flag with yellow stars&#10;&#10;AI-generated content may be incorrect." id="132" name="Google Shape;1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683" y="5270500"/>
            <a:ext cx="52832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 and yellow stars&#10;&#10;AI-generated content may be incorrect." id="133" name="Google Shape;1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430" y="5219700"/>
            <a:ext cx="23368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728270" y="783017"/>
            <a:ext cx="95936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Common themes and critical enablers</a:t>
            </a:r>
            <a:endParaRPr/>
          </a:p>
        </p:txBody>
      </p:sp>
      <p:sp>
        <p:nvSpPr>
          <p:cNvPr id="196" name="Google Shape;196;p10"/>
          <p:cNvSpPr txBox="1"/>
          <p:nvPr>
            <p:ph idx="1" type="body"/>
          </p:nvPr>
        </p:nvSpPr>
        <p:spPr>
          <a:xfrm>
            <a:off x="875762" y="1723645"/>
            <a:ext cx="45258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19F"/>
              </a:buClr>
              <a:buSzPts val="2400"/>
              <a:buChar char="•"/>
            </a:pPr>
            <a:r>
              <a:rPr b="1" lang="en-US" sz="2400">
                <a:solidFill>
                  <a:srgbClr val="3E819F"/>
                </a:solidFill>
              </a:rPr>
              <a:t>Strong, multi-level governance alignment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Both initiatives strengthen coordination across EU, national, and regional levels to ensure coherent policy and implementation.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819F"/>
              </a:buClr>
              <a:buSzPts val="2400"/>
              <a:buChar char="•"/>
            </a:pPr>
            <a:r>
              <a:rPr b="1" lang="en-US" sz="2400">
                <a:solidFill>
                  <a:srgbClr val="3E819F"/>
                </a:solidFill>
              </a:rPr>
              <a:t>Shared resilience and workforce goals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Each prioritizes building a more resilient health system by investing in a sustainable, capable, and well-planned workforce.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5401613" y="1723645"/>
            <a:ext cx="477269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19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E819F"/>
                </a:solidFill>
                <a:latin typeface="Arial"/>
                <a:ea typeface="Arial"/>
                <a:cs typeface="Arial"/>
                <a:sym typeface="Arial"/>
              </a:rPr>
              <a:t>Strong EU strategic coherence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National Plan and TSI Hub both align closely with European strategies, frameworks, and joint initiatives.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819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3E819F"/>
                </a:solidFill>
                <a:latin typeface="Arial"/>
                <a:ea typeface="Arial"/>
                <a:cs typeface="Arial"/>
                <a:sym typeface="Arial"/>
              </a:rPr>
              <a:t>Coordinated investment and planning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Emphasis on better use of national and EU funds through structured planning and investment alignment.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lang="en-US"/>
              <a:t>Vision of the Healthcare Investment Hub</a:t>
            </a:r>
            <a:br>
              <a:rPr b="1" lang="en-US"/>
            </a:br>
            <a:endParaRPr/>
          </a:p>
        </p:txBody>
      </p:sp>
      <p:sp>
        <p:nvSpPr>
          <p:cNvPr id="203" name="Google Shape;203;p11"/>
          <p:cNvSpPr txBox="1"/>
          <p:nvPr>
            <p:ph idx="1" type="body"/>
          </p:nvPr>
        </p:nvSpPr>
        <p:spPr>
          <a:xfrm>
            <a:off x="838200" y="1690688"/>
            <a:ext cx="10515600" cy="4891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600"/>
              <a:t>A strategic national platform that strengthens how Italy invests in health and the health workforce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Align investments with national priorities</a:t>
            </a:r>
            <a:r>
              <a:rPr lang="en-US"/>
              <a:t> by connecting reforms, funding, and long-term workforce needs.</a:t>
            </a:r>
            <a:endParaRPr/>
          </a:p>
          <a:p>
            <a:pPr indent="-1111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Coordinate national, regional, and autonomous provinces’ efforts</a:t>
            </a:r>
            <a:r>
              <a:rPr lang="en-US"/>
              <a:t> to ensure coherent and equitable resource allocation.</a:t>
            </a:r>
            <a:endParaRPr/>
          </a:p>
          <a:p>
            <a:pPr indent="-1111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Enable strategic access to EU funds</a:t>
            </a:r>
            <a:r>
              <a:rPr lang="en-US"/>
              <a:t> through a unified structure that improves planning, application, and utilisation.</a:t>
            </a:r>
            <a:endParaRPr/>
          </a:p>
          <a:p>
            <a:pPr indent="-1111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Promote transparency and good governance</a:t>
            </a:r>
            <a:r>
              <a:rPr lang="en-US"/>
              <a:t> across institutions responsible for spending and managing health-related financing.</a:t>
            </a:r>
            <a:endParaRPr/>
          </a:p>
          <a:p>
            <a:pPr indent="-1111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Support sustainable workforce reform</a:t>
            </a:r>
            <a:r>
              <a:rPr lang="en-US"/>
              <a:t> by linking financial decisions to workforce planning, skills development, and service needs.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What the Healthcare Investment Hub Will Achieve</a:t>
            </a:r>
            <a:endParaRPr/>
          </a:p>
        </p:txBody>
      </p:sp>
      <p:sp>
        <p:nvSpPr>
          <p:cNvPr id="209" name="Google Shape;209;p12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800"/>
              <a:t>A unified engine for smarter, more sustainable investment in Italy’s health system</a:t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Strengthen system capacity</a:t>
            </a:r>
            <a:r>
              <a:rPr lang="en-US"/>
              <a:t> to design, manage, and coordinate major health investments, including EU and national funds.</a:t>
            </a:r>
            <a:endParaRPr/>
          </a:p>
          <a:p>
            <a:pPr indent="-1447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Improve efficiency and reduce fragmentation</a:t>
            </a:r>
            <a:r>
              <a:rPr lang="en-US"/>
              <a:t> in the way regions plan and use health workforce financing.</a:t>
            </a:r>
            <a:endParaRPr/>
          </a:p>
          <a:p>
            <a:pPr indent="-1447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Create a national network of contact points</a:t>
            </a:r>
            <a:r>
              <a:rPr lang="en-US"/>
              <a:t> to support consistent collaboration, communication, and implementation.</a:t>
            </a:r>
            <a:endParaRPr/>
          </a:p>
          <a:p>
            <a:pPr indent="-1447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Provide evidence for decision-making</a:t>
            </a:r>
            <a:r>
              <a:rPr lang="en-US"/>
              <a:t> through baseline assessments, data analysis, and shared tools.</a:t>
            </a:r>
            <a:endParaRPr/>
          </a:p>
          <a:p>
            <a:pPr indent="-1447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/>
              <a:t>Enable scalable, long-term reform</a:t>
            </a:r>
            <a:r>
              <a:rPr lang="en-US"/>
              <a:t> by testing the Hub, refining the model, and institutionalising it for nationwide use.</a:t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722376" y="365125"/>
            <a:ext cx="108996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The TSI nested in the National Plan for Governance &amp; Italian Participation in European Global Health Initiatives (2026–2030)</a:t>
            </a:r>
            <a:endParaRPr/>
          </a:p>
        </p:txBody>
      </p:sp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838200" y="1690689"/>
            <a:ext cx="5181600" cy="448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 u="sng"/>
              <a:t>Purpose &amp; Vision</a:t>
            </a:r>
            <a:r>
              <a:rPr b="1" lang="en-US" sz="1600"/>
              <a:t>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Positions Italy as a proactive European/global health actor using a One Health, cross-sectoral, resilience-focused approach.</a:t>
            </a:r>
            <a:endParaRPr/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 u="sng"/>
              <a:t>Core Objectives</a:t>
            </a:r>
            <a:r>
              <a:rPr b="1" lang="en-US" sz="1600"/>
              <a:t>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Strengthen national governance and policy coherence.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Coordinate Italy’s role in EU initiatives.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Enhance contributions to EU and international organisations.</a:t>
            </a:r>
            <a:endParaRPr/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u="sng"/>
              <a:t>Strategic Priorities</a:t>
            </a:r>
            <a:r>
              <a:rPr lang="en-US" sz="1600"/>
              <a:t>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Improve population health and equity.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Strengthen health systems, skills, and digitalisation.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Reinforce preparedness, response, and AMR action.</a:t>
            </a:r>
            <a:endParaRPr/>
          </a:p>
        </p:txBody>
      </p:sp>
      <p:sp>
        <p:nvSpPr>
          <p:cNvPr id="216" name="Google Shape;216;p13"/>
          <p:cNvSpPr txBox="1"/>
          <p:nvPr>
            <p:ph idx="2" type="body"/>
          </p:nvPr>
        </p:nvSpPr>
        <p:spPr>
          <a:xfrm>
            <a:off x="6172200" y="1690688"/>
            <a:ext cx="5181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 u="sng"/>
              <a:t>How the Plan Works</a:t>
            </a:r>
            <a:endParaRPr sz="16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Governance mechanisms: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Establishes structured processes for planning, coordination, and oversight across institutions.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Co-programming actions: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Aligns national and EU strategies through joint analysis, shared priorities, and regular synergy checks.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Technical liaison tools: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Uses dynamic mapping, communication platforms, and thematic working tables to link actors and opportunities.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Operational support: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ProMIS provides technical coordination, develops shared tools, and ensures consistent implementation across regions.</a:t>
            </a:r>
            <a:endParaRPr/>
          </a:p>
        </p:txBody>
      </p:sp>
      <p:sp>
        <p:nvSpPr>
          <p:cNvPr id="217" name="Google Shape;21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838200" y="1825625"/>
            <a:ext cx="51816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Strong, multi-level governance alignment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Both initiatives strengthen coordination across EU, national, and regional levels to ensure coherent policy and implementation.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Shared resilience and workforce goals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Each prioritizes building a more resilient health system by investing in a sustainable, capable, and well-planned workforce.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 txBox="1"/>
          <p:nvPr>
            <p:ph idx="2" type="body"/>
          </p:nvPr>
        </p:nvSpPr>
        <p:spPr>
          <a:xfrm>
            <a:off x="6172200" y="1825625"/>
            <a:ext cx="5181600" cy="4102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Strong EU strategic coherence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National Plan and TSI Hub both align closely with European strategies, frameworks, and joint initiatives.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Coordinated investment and planning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Both agendas emphasise better use of national and EU funds through structured planning and investment alignment.</a:t>
            </a:r>
            <a:endParaRPr/>
          </a:p>
        </p:txBody>
      </p:sp>
      <p:sp>
        <p:nvSpPr>
          <p:cNvPr id="224" name="Google Shape;22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447800" y="347472"/>
            <a:ext cx="9144000" cy="1042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Strategic Synergies Between the National Plan &amp; the TSI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1524000" y="2189872"/>
            <a:ext cx="9144000" cy="64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idx="1" type="body"/>
          </p:nvPr>
        </p:nvSpPr>
        <p:spPr>
          <a:xfrm>
            <a:off x="838200" y="1825625"/>
            <a:ext cx="51816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One Health, systems thinking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Both frameworks apply holistic, cross-sectoral principles to address complex health and workforce challenges.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Shared reform priorities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They converge on key priorities such as preparedness, system strengthening, and digital innovation.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Data-driven governance tools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Each relies on monitoring, indicators, and evidence-based processes to guide decision-making and track progress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 txBox="1"/>
          <p:nvPr>
            <p:ph idx="2" type="body"/>
          </p:nvPr>
        </p:nvSpPr>
        <p:spPr>
          <a:xfrm>
            <a:off x="6172200" y="1825625"/>
            <a:ext cx="5181600" cy="4102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Broad stakeholder engagement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Both depend on active participation from ministries, regions, agencies, EU institutions, and WHO.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Aligned national–EU investments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They aim to integrate and harmonise national policies with European funding mechanisms for greater impact.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3" name="Google Shape;23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1447800" y="278581"/>
            <a:ext cx="9144000" cy="804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Common Threads Driving Both Agendas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1524000" y="2189872"/>
            <a:ext cx="9144000" cy="64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/>
          <p:nvPr>
            <p:ph type="title"/>
          </p:nvPr>
        </p:nvSpPr>
        <p:spPr>
          <a:xfrm>
            <a:off x="816428" y="2520496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b="1" lang="en-US"/>
              <a:t>Grazie Mille! </a:t>
            </a:r>
            <a:br>
              <a:rPr b="1" lang="en-US"/>
            </a:br>
            <a:r>
              <a:rPr b="1" lang="en-US"/>
              <a:t>Muchas Gracias!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816428" y="2520496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b="1" lang="en-US"/>
              <a:t>Buongiorno tuti! </a:t>
            </a:r>
            <a:br>
              <a:rPr b="1" lang="en-US"/>
            </a:br>
            <a:r>
              <a:rPr b="1" lang="en-US"/>
              <a:t>Buenos dias a todas!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816428" y="2520496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b="1" lang="en-US"/>
              <a:t>TSI: </a:t>
            </a:r>
            <a:r>
              <a:rPr lang="en-US"/>
              <a:t>The Italian EU Resources Hub for sustainable investing in health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5"/>
          <p:cNvGraphicFramePr/>
          <p:nvPr/>
        </p:nvGraphicFramePr>
        <p:xfrm>
          <a:off x="3548743" y="19388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{5C811BF3-6A7F-4AA0-90AB-9C5F185BEB65}</a:tableStyleId>
              </a:tblPr>
              <a:tblGrid>
                <a:gridCol w="1872350"/>
                <a:gridCol w="5725875"/>
              </a:tblGrid>
              <a:tr h="577075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Support the implementation of the framework for workforce reform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82E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Finalisation of a comprehensive Framework for Italian Health Workforce Reform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of the Italian Workforce Reform Framework and capacity building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Evaluation, institutionalisation, and sustainability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7075"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</a:rPr>
                        <a:t>Support the development of a ‘hub’ for health workforce investment in Italy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35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Development of an Italian Health Hub to align strategic investment in health</a:t>
                      </a:r>
                      <a:r>
                        <a:rPr b="1" lang="en-US" sz="1800"/>
                        <a:t> . Including: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77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Implementation of the </a:t>
                      </a:r>
                      <a:r>
                        <a:rPr b="1" i="0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Plan for Governance and Italian participation in European Global Health Initiatives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7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Project(s) involving selected regional authorities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7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Evaluation, institutionalisation, and sustainability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3" name="Google Shape;153;p5"/>
          <p:cNvSpPr txBox="1"/>
          <p:nvPr/>
        </p:nvSpPr>
        <p:spPr>
          <a:xfrm>
            <a:off x="3548743" y="1040595"/>
            <a:ext cx="95936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objectives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795845" y="2194351"/>
            <a:ext cx="10955905" cy="1685523"/>
            <a:chOff x="4818" y="1388809"/>
            <a:chExt cx="10955905" cy="1685523"/>
          </a:xfrm>
        </p:grpSpPr>
        <p:sp>
          <p:nvSpPr>
            <p:cNvPr id="159" name="Google Shape;159;p6"/>
            <p:cNvSpPr/>
            <p:nvPr/>
          </p:nvSpPr>
          <p:spPr>
            <a:xfrm>
              <a:off x="4818" y="1388809"/>
              <a:ext cx="4213809" cy="1685523"/>
            </a:xfrm>
            <a:prstGeom prst="homePlate">
              <a:avLst>
                <a:gd fmla="val 50000" name="adj"/>
              </a:avLst>
            </a:prstGeom>
            <a:solidFill>
              <a:srgbClr val="313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4818" y="1388809"/>
              <a:ext cx="3792428" cy="1685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Scoping and </a:t>
              </a:r>
              <a:r>
                <a:rPr lang="en-US" sz="25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implementation options</a:t>
              </a:r>
              <a:r>
                <a:rPr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appraisal</a:t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375866" y="1388809"/>
              <a:ext cx="4213809" cy="1685523"/>
            </a:xfrm>
            <a:prstGeom prst="chevron">
              <a:avLst>
                <a:gd fmla="val 50000" name="adj"/>
              </a:avLst>
            </a:prstGeom>
            <a:solidFill>
              <a:srgbClr val="2DC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4218628" y="1388809"/>
              <a:ext cx="2528286" cy="1685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Play"/>
                <a:buNone/>
              </a:pPr>
              <a:r>
                <a:rPr lang="en-US" sz="25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Early adoption and iteration</a:t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746914" y="1388809"/>
              <a:ext cx="4213809" cy="1685523"/>
            </a:xfrm>
            <a:prstGeom prst="chevron">
              <a:avLst>
                <a:gd fmla="val 50000" name="adj"/>
              </a:avLst>
            </a:prstGeom>
            <a:solidFill>
              <a:srgbClr val="B82E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7589676" y="1388809"/>
              <a:ext cx="2528286" cy="1685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Play"/>
                <a:buNone/>
              </a:pPr>
              <a:r>
                <a:rPr lang="en-US" sz="25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Institutionalisation</a:t>
              </a: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6"/>
          <p:cNvSpPr txBox="1"/>
          <p:nvPr>
            <p:ph type="title"/>
          </p:nvPr>
        </p:nvSpPr>
        <p:spPr>
          <a:xfrm>
            <a:off x="791027" y="1001485"/>
            <a:ext cx="8225064" cy="783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19F"/>
              </a:buClr>
              <a:buSzPts val="3600"/>
              <a:buFont typeface="Play"/>
              <a:buNone/>
            </a:pPr>
            <a:r>
              <a:rPr b="1" lang="en-US" sz="3600">
                <a:solidFill>
                  <a:srgbClr val="3E819F"/>
                </a:solidFill>
              </a:rPr>
              <a:t>Project Phasing</a:t>
            </a:r>
            <a:endParaRPr sz="3600">
              <a:solidFill>
                <a:srgbClr val="31356E"/>
              </a:solidFill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791027" y="4031087"/>
            <a:ext cx="5055981" cy="39924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1: 2025/26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5950039" y="4031087"/>
            <a:ext cx="4932610" cy="39924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2: 2026/27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title"/>
          </p:nvPr>
        </p:nvSpPr>
        <p:spPr>
          <a:xfrm>
            <a:off x="234879" y="343265"/>
            <a:ext cx="4177633" cy="76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/>
              <a:t>Description of the Needs</a:t>
            </a:r>
            <a:endParaRPr/>
          </a:p>
        </p:txBody>
      </p:sp>
      <p:sp>
        <p:nvSpPr>
          <p:cNvPr id="173" name="Google Shape;173;p7"/>
          <p:cNvSpPr txBox="1"/>
          <p:nvPr>
            <p:ph idx="1" type="body"/>
          </p:nvPr>
        </p:nvSpPr>
        <p:spPr>
          <a:xfrm>
            <a:off x="4412512" y="1806861"/>
            <a:ext cx="7792572" cy="5297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Six Strategic Areas for Reform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b="0" lang="en-US"/>
              <a:t>Reorganisation of the health professions’ regulatory framework.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b="0" lang="en-US"/>
              <a:t>Digital transformation and integration of AI.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b="0" lang="en-US"/>
              <a:t>Recruitment of foreign-qualified professionals.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b="0" lang="en-US"/>
              <a:t>Policies to enhance the attractiveness of healthcare professions.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b="0" lang="en-US"/>
              <a:t>Initiatives to improve retention within the SSN.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b="0" lang="en-US"/>
              <a:t>Certification of healthcare professionals’ competencies.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Cross-Cutting Needs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0" lang="en-US" sz="1600"/>
              <a:t>Stronger vertical coordination (State–Regions).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0" lang="en-US" sz="1600"/>
              <a:t>Integration across education, labour, and health sectors.</a:t>
            </a:r>
            <a:endParaRPr/>
          </a:p>
          <a:p>
            <a:pPr indent="-285750" lvl="2" marL="56692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0" lang="en-US" sz="1600"/>
              <a:t>Evidence-based policymaking and peer learning (esp. with Spain).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7"/>
          <p:cNvSpPr txBox="1"/>
          <p:nvPr>
            <p:ph idx="12" type="sldNum"/>
          </p:nvPr>
        </p:nvSpPr>
        <p:spPr>
          <a:xfrm>
            <a:off x="10373350" y="6356349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7"/>
          <p:cNvSpPr txBox="1"/>
          <p:nvPr>
            <p:ph idx="4294967295" type="body"/>
          </p:nvPr>
        </p:nvSpPr>
        <p:spPr>
          <a:xfrm>
            <a:off x="351092" y="1382233"/>
            <a:ext cx="3217238" cy="4974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This framework serves as a mechanism for renovating a complex structure.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six critical areas, focusing 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legal foundations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(regulatory framework) 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tools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(digitalisation/AI) 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improving the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intake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retention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necessary to sustain the Italian health system.</a:t>
            </a:r>
            <a:endParaRPr sz="2000"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1637" y="283414"/>
            <a:ext cx="7973447" cy="447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/>
        </p:nvSpPr>
        <p:spPr>
          <a:xfrm>
            <a:off x="535087" y="422409"/>
            <a:ext cx="1091423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Priorities: National Plan for Governance </a:t>
            </a:r>
            <a:br>
              <a:rPr lang="en-US" sz="3600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US" sz="3600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and Italian Participation in European Global Health Initiatives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35087" y="2286279"/>
            <a:ext cx="5560913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E819F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Strengthening governance and policy synergy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coordinated national actions as part European Health initiatives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Italian Contributions to European and international organisations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6096000" y="2234646"/>
            <a:ext cx="5560913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E819F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 better health outcomes across a citizen's life course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health systems and advance universal health coverage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Fighting health threats including pandemics and anti-microbial resistance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2132067" y="409530"/>
            <a:ext cx="95936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Priorities: Italian Framework for Workforce Reform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3908853" y="1839555"/>
            <a:ext cx="60401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19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3E819F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3E819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the attractiveness of health careers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Reorganising health professional profiles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of </a:t>
            </a:r>
            <a:r>
              <a:rPr lang="en-US" sz="2400">
                <a:solidFill>
                  <a:schemeClr val="dk1"/>
                </a:solidFill>
              </a:rPr>
              <a:t>competencies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Retaining health workers in the NHS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 of International Health Workers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Digitalisation and AI tools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2025-06-15T07:29:54Z</dcterms:created>
  <dc:creator>Thomas Hughes-Waage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