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6"/>
  </p:notesMasterIdLst>
  <p:handoutMasterIdLst>
    <p:handoutMasterId r:id="rId27"/>
  </p:handoutMasterIdLst>
  <p:sldIdLst>
    <p:sldId id="259" r:id="rId2"/>
    <p:sldId id="266" r:id="rId3"/>
    <p:sldId id="267" r:id="rId4"/>
    <p:sldId id="268" r:id="rId5"/>
    <p:sldId id="279" r:id="rId6"/>
    <p:sldId id="273" r:id="rId7"/>
    <p:sldId id="286" r:id="rId8"/>
    <p:sldId id="263" r:id="rId9"/>
    <p:sldId id="650" r:id="rId10"/>
    <p:sldId id="285" r:id="rId11"/>
    <p:sldId id="652" r:id="rId12"/>
    <p:sldId id="274" r:id="rId13"/>
    <p:sldId id="277" r:id="rId14"/>
    <p:sldId id="272" r:id="rId15"/>
    <p:sldId id="278" r:id="rId16"/>
    <p:sldId id="269" r:id="rId17"/>
    <p:sldId id="275" r:id="rId18"/>
    <p:sldId id="276" r:id="rId19"/>
    <p:sldId id="280" r:id="rId20"/>
    <p:sldId id="284" r:id="rId21"/>
    <p:sldId id="281" r:id="rId22"/>
    <p:sldId id="282" r:id="rId23"/>
    <p:sldId id="283" r:id="rId24"/>
    <p:sldId id="265" r:id="rId25"/>
  </p:sldIdLst>
  <p:sldSz cx="10688638" cy="7562850"/>
  <p:notesSz cx="6858000" cy="9144000"/>
  <p:defaultTextStyle>
    <a:defPPr>
      <a:defRPr lang="en-US"/>
    </a:defPPr>
    <a:lvl1pPr marL="0" algn="l" defTabSz="584015" rtl="0" eaLnBrk="1" latinLnBrk="0" hangingPunct="1">
      <a:defRPr sz="2300" kern="1200">
        <a:solidFill>
          <a:schemeClr val="tx1"/>
        </a:solidFill>
        <a:latin typeface="+mn-lt"/>
        <a:ea typeface="+mn-ea"/>
        <a:cs typeface="+mn-cs"/>
      </a:defRPr>
    </a:lvl1pPr>
    <a:lvl2pPr marL="584015" algn="l" defTabSz="584015" rtl="0" eaLnBrk="1" latinLnBrk="0" hangingPunct="1">
      <a:defRPr sz="2300" kern="1200">
        <a:solidFill>
          <a:schemeClr val="tx1"/>
        </a:solidFill>
        <a:latin typeface="+mn-lt"/>
        <a:ea typeface="+mn-ea"/>
        <a:cs typeface="+mn-cs"/>
      </a:defRPr>
    </a:lvl2pPr>
    <a:lvl3pPr marL="1168029" algn="l" defTabSz="584015" rtl="0" eaLnBrk="1" latinLnBrk="0" hangingPunct="1">
      <a:defRPr sz="2300" kern="1200">
        <a:solidFill>
          <a:schemeClr val="tx1"/>
        </a:solidFill>
        <a:latin typeface="+mn-lt"/>
        <a:ea typeface="+mn-ea"/>
        <a:cs typeface="+mn-cs"/>
      </a:defRPr>
    </a:lvl3pPr>
    <a:lvl4pPr marL="1752043" algn="l" defTabSz="584015" rtl="0" eaLnBrk="1" latinLnBrk="0" hangingPunct="1">
      <a:defRPr sz="2300" kern="1200">
        <a:solidFill>
          <a:schemeClr val="tx1"/>
        </a:solidFill>
        <a:latin typeface="+mn-lt"/>
        <a:ea typeface="+mn-ea"/>
        <a:cs typeface="+mn-cs"/>
      </a:defRPr>
    </a:lvl4pPr>
    <a:lvl5pPr marL="2336057" algn="l" defTabSz="584015" rtl="0" eaLnBrk="1" latinLnBrk="0" hangingPunct="1">
      <a:defRPr sz="2300" kern="1200">
        <a:solidFill>
          <a:schemeClr val="tx1"/>
        </a:solidFill>
        <a:latin typeface="+mn-lt"/>
        <a:ea typeface="+mn-ea"/>
        <a:cs typeface="+mn-cs"/>
      </a:defRPr>
    </a:lvl5pPr>
    <a:lvl6pPr marL="2920072" algn="l" defTabSz="584015" rtl="0" eaLnBrk="1" latinLnBrk="0" hangingPunct="1">
      <a:defRPr sz="2300" kern="1200">
        <a:solidFill>
          <a:schemeClr val="tx1"/>
        </a:solidFill>
        <a:latin typeface="+mn-lt"/>
        <a:ea typeface="+mn-ea"/>
        <a:cs typeface="+mn-cs"/>
      </a:defRPr>
    </a:lvl6pPr>
    <a:lvl7pPr marL="3504087" algn="l" defTabSz="584015" rtl="0" eaLnBrk="1" latinLnBrk="0" hangingPunct="1">
      <a:defRPr sz="2300" kern="1200">
        <a:solidFill>
          <a:schemeClr val="tx1"/>
        </a:solidFill>
        <a:latin typeface="+mn-lt"/>
        <a:ea typeface="+mn-ea"/>
        <a:cs typeface="+mn-cs"/>
      </a:defRPr>
    </a:lvl7pPr>
    <a:lvl8pPr marL="4088100" algn="l" defTabSz="584015" rtl="0" eaLnBrk="1" latinLnBrk="0" hangingPunct="1">
      <a:defRPr sz="2300" kern="1200">
        <a:solidFill>
          <a:schemeClr val="tx1"/>
        </a:solidFill>
        <a:latin typeface="+mn-lt"/>
        <a:ea typeface="+mn-ea"/>
        <a:cs typeface="+mn-cs"/>
      </a:defRPr>
    </a:lvl8pPr>
    <a:lvl9pPr marL="4672115" algn="l" defTabSz="5840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D9B"/>
    <a:srgbClr val="FFFFFF"/>
    <a:srgbClr val="074085"/>
    <a:srgbClr val="0D6AAF"/>
    <a:srgbClr val="07407F"/>
    <a:srgbClr val="84BF41"/>
    <a:srgbClr val="79B70A"/>
    <a:srgbClr val="074080"/>
    <a:srgbClr val="EF8008"/>
    <a:srgbClr val="129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9F172-423D-4A13-B51B-A3B2AE2589FC}" v="37" dt="2026-01-28T10:10:07.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776" autoAdjust="0"/>
  </p:normalViewPr>
  <p:slideViewPr>
    <p:cSldViewPr snapToGrid="0" snapToObjects="1">
      <p:cViewPr varScale="1">
        <p:scale>
          <a:sx n="58" d="100"/>
          <a:sy n="58" d="100"/>
        </p:scale>
        <p:origin x="444" y="66"/>
      </p:cViewPr>
      <p:guideLst>
        <p:guide orient="horz" pos="2382"/>
        <p:guide pos="336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84" d="100"/>
          <a:sy n="184" d="100"/>
        </p:scale>
        <p:origin x="476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50FDE-2CA5-4491-9851-DD022C05B87E}" type="doc">
      <dgm:prSet loTypeId="urn:microsoft.com/office/officeart/2005/8/layout/pyramid2" loCatId="pyramid" qsTypeId="urn:microsoft.com/office/officeart/2005/8/quickstyle/simple1" qsCatId="simple" csTypeId="urn:microsoft.com/office/officeart/2005/8/colors/accent0_2" csCatId="mainScheme" phldr="1"/>
      <dgm:spPr/>
    </dgm:pt>
    <dgm:pt modelId="{CE9FB790-54AD-40D7-8A88-A535705FDA0D}">
      <dgm:prSet phldrT="[Texte]"/>
      <dgm:spPr/>
      <dgm:t>
        <a:bodyPr/>
        <a:lstStyle/>
        <a:p>
          <a:r>
            <a:rPr lang="en-US" b="1" dirty="0"/>
            <a:t>Macro = political level</a:t>
          </a:r>
        </a:p>
      </dgm:t>
    </dgm:pt>
    <dgm:pt modelId="{2303893E-8A4F-4695-A655-227FF21DAFDF}" type="parTrans" cxnId="{D27373B0-C0CD-41FD-A0DA-CA570700D752}">
      <dgm:prSet/>
      <dgm:spPr/>
      <dgm:t>
        <a:bodyPr/>
        <a:lstStyle/>
        <a:p>
          <a:endParaRPr lang="en-US"/>
        </a:p>
      </dgm:t>
    </dgm:pt>
    <dgm:pt modelId="{3DF620FF-5233-4FF4-803F-7DD6EA6E01C8}" type="sibTrans" cxnId="{D27373B0-C0CD-41FD-A0DA-CA570700D752}">
      <dgm:prSet/>
      <dgm:spPr/>
      <dgm:t>
        <a:bodyPr/>
        <a:lstStyle/>
        <a:p>
          <a:endParaRPr lang="en-US"/>
        </a:p>
      </dgm:t>
    </dgm:pt>
    <dgm:pt modelId="{B685C015-6FF7-42E4-987C-67264C91D263}">
      <dgm:prSet phldrT="[Texte]"/>
      <dgm:spPr>
        <a:solidFill>
          <a:schemeClr val="accent4">
            <a:lumMod val="60000"/>
            <a:lumOff val="40000"/>
            <a:alpha val="90000"/>
          </a:schemeClr>
        </a:solidFill>
      </dgm:spPr>
      <dgm:t>
        <a:bodyPr/>
        <a:lstStyle/>
        <a:p>
          <a:r>
            <a:rPr lang="en-US" b="1" dirty="0"/>
            <a:t>Meso</a:t>
          </a:r>
          <a:r>
            <a:rPr lang="en-US" dirty="0"/>
            <a:t> = </a:t>
          </a:r>
          <a:r>
            <a:rPr lang="en-US" b="1" dirty="0"/>
            <a:t>governance of partnerships set up at local level</a:t>
          </a:r>
        </a:p>
      </dgm:t>
    </dgm:pt>
    <dgm:pt modelId="{FB554E68-47E0-4BF0-B85B-2EFB22280988}" type="parTrans" cxnId="{608DAEEB-AD71-4E33-8980-748D38D630D2}">
      <dgm:prSet/>
      <dgm:spPr/>
      <dgm:t>
        <a:bodyPr/>
        <a:lstStyle/>
        <a:p>
          <a:endParaRPr lang="en-US"/>
        </a:p>
      </dgm:t>
    </dgm:pt>
    <dgm:pt modelId="{D25AA9B1-E012-449F-AE8A-0136A9AF5C62}" type="sibTrans" cxnId="{608DAEEB-AD71-4E33-8980-748D38D630D2}">
      <dgm:prSet/>
      <dgm:spPr/>
      <dgm:t>
        <a:bodyPr/>
        <a:lstStyle/>
        <a:p>
          <a:endParaRPr lang="en-US"/>
        </a:p>
      </dgm:t>
    </dgm:pt>
    <dgm:pt modelId="{D12B8F4D-D17F-4EAA-A18A-22F89896189F}">
      <dgm:prSet phldrT="[Texte]"/>
      <dgm:spPr/>
      <dgm:t>
        <a:bodyPr/>
        <a:lstStyle/>
        <a:p>
          <a:r>
            <a:rPr lang="en-US" b="1" dirty="0"/>
            <a:t>Micro = patients or healthcare providers' level</a:t>
          </a:r>
        </a:p>
      </dgm:t>
    </dgm:pt>
    <dgm:pt modelId="{9A313982-E9E0-4E8E-B17E-3FA89B6EA715}" type="parTrans" cxnId="{6BCF7A41-9EBA-48E1-8488-9D7353A39726}">
      <dgm:prSet/>
      <dgm:spPr/>
      <dgm:t>
        <a:bodyPr/>
        <a:lstStyle/>
        <a:p>
          <a:endParaRPr lang="en-US"/>
        </a:p>
      </dgm:t>
    </dgm:pt>
    <dgm:pt modelId="{9F383277-1FAB-430A-AF8D-22967C791960}" type="sibTrans" cxnId="{6BCF7A41-9EBA-48E1-8488-9D7353A39726}">
      <dgm:prSet/>
      <dgm:spPr/>
      <dgm:t>
        <a:bodyPr/>
        <a:lstStyle/>
        <a:p>
          <a:endParaRPr lang="en-US"/>
        </a:p>
      </dgm:t>
    </dgm:pt>
    <dgm:pt modelId="{02162D88-2498-4789-82B7-A372233BC245}" type="pres">
      <dgm:prSet presAssocID="{1D550FDE-2CA5-4491-9851-DD022C05B87E}" presName="compositeShape" presStyleCnt="0">
        <dgm:presLayoutVars>
          <dgm:dir/>
          <dgm:resizeHandles/>
        </dgm:presLayoutVars>
      </dgm:prSet>
      <dgm:spPr/>
    </dgm:pt>
    <dgm:pt modelId="{C4BDAF5A-DC8A-4916-A210-64AB7A129704}" type="pres">
      <dgm:prSet presAssocID="{1D550FDE-2CA5-4491-9851-DD022C05B87E}" presName="pyramid" presStyleLbl="node1" presStyleIdx="0" presStyleCnt="1"/>
      <dgm:spPr/>
    </dgm:pt>
    <dgm:pt modelId="{3093D8FD-F31F-466D-A98E-124EB0FF792E}" type="pres">
      <dgm:prSet presAssocID="{1D550FDE-2CA5-4491-9851-DD022C05B87E}" presName="theList" presStyleCnt="0"/>
      <dgm:spPr/>
    </dgm:pt>
    <dgm:pt modelId="{1C3E9684-B1E6-47D6-A685-D181FDA1CC20}" type="pres">
      <dgm:prSet presAssocID="{CE9FB790-54AD-40D7-8A88-A535705FDA0D}" presName="aNode" presStyleLbl="fgAcc1" presStyleIdx="0" presStyleCnt="3">
        <dgm:presLayoutVars>
          <dgm:bulletEnabled val="1"/>
        </dgm:presLayoutVars>
      </dgm:prSet>
      <dgm:spPr/>
    </dgm:pt>
    <dgm:pt modelId="{6BE035BD-30AB-4B98-B336-5BFF2EA8EFCD}" type="pres">
      <dgm:prSet presAssocID="{CE9FB790-54AD-40D7-8A88-A535705FDA0D}" presName="aSpace" presStyleCnt="0"/>
      <dgm:spPr/>
    </dgm:pt>
    <dgm:pt modelId="{997EC3EB-ECE4-4432-941F-467748454C89}" type="pres">
      <dgm:prSet presAssocID="{B685C015-6FF7-42E4-987C-67264C91D263}" presName="aNode" presStyleLbl="fgAcc1" presStyleIdx="1" presStyleCnt="3">
        <dgm:presLayoutVars>
          <dgm:bulletEnabled val="1"/>
        </dgm:presLayoutVars>
      </dgm:prSet>
      <dgm:spPr/>
    </dgm:pt>
    <dgm:pt modelId="{65523F41-9AD7-4D5E-B9E3-E7F3B11A87D3}" type="pres">
      <dgm:prSet presAssocID="{B685C015-6FF7-42E4-987C-67264C91D263}" presName="aSpace" presStyleCnt="0"/>
      <dgm:spPr/>
    </dgm:pt>
    <dgm:pt modelId="{8D925D48-F50F-41EE-8AEB-A7D494E8142D}" type="pres">
      <dgm:prSet presAssocID="{D12B8F4D-D17F-4EAA-A18A-22F89896189F}" presName="aNode" presStyleLbl="fgAcc1" presStyleIdx="2" presStyleCnt="3">
        <dgm:presLayoutVars>
          <dgm:bulletEnabled val="1"/>
        </dgm:presLayoutVars>
      </dgm:prSet>
      <dgm:spPr/>
    </dgm:pt>
    <dgm:pt modelId="{EB321E8D-CC19-4C17-92EF-D2AA518C56F4}" type="pres">
      <dgm:prSet presAssocID="{D12B8F4D-D17F-4EAA-A18A-22F89896189F}" presName="aSpace" presStyleCnt="0"/>
      <dgm:spPr/>
    </dgm:pt>
  </dgm:ptLst>
  <dgm:cxnLst>
    <dgm:cxn modelId="{6BCF7A41-9EBA-48E1-8488-9D7353A39726}" srcId="{1D550FDE-2CA5-4491-9851-DD022C05B87E}" destId="{D12B8F4D-D17F-4EAA-A18A-22F89896189F}" srcOrd="2" destOrd="0" parTransId="{9A313982-E9E0-4E8E-B17E-3FA89B6EA715}" sibTransId="{9F383277-1FAB-430A-AF8D-22967C791960}"/>
    <dgm:cxn modelId="{33200642-4605-4E7D-B148-7AC9EAB4D2D6}" type="presOf" srcId="{CE9FB790-54AD-40D7-8A88-A535705FDA0D}" destId="{1C3E9684-B1E6-47D6-A685-D181FDA1CC20}" srcOrd="0" destOrd="0" presId="urn:microsoft.com/office/officeart/2005/8/layout/pyramid2"/>
    <dgm:cxn modelId="{046BA946-8A40-438A-9527-F3F86B29C54F}" type="presOf" srcId="{1D550FDE-2CA5-4491-9851-DD022C05B87E}" destId="{02162D88-2498-4789-82B7-A372233BC245}" srcOrd="0" destOrd="0" presId="urn:microsoft.com/office/officeart/2005/8/layout/pyramid2"/>
    <dgm:cxn modelId="{56A884A6-701C-460C-8792-65E510D1FD74}" type="presOf" srcId="{D12B8F4D-D17F-4EAA-A18A-22F89896189F}" destId="{8D925D48-F50F-41EE-8AEB-A7D494E8142D}" srcOrd="0" destOrd="0" presId="urn:microsoft.com/office/officeart/2005/8/layout/pyramid2"/>
    <dgm:cxn modelId="{D27373B0-C0CD-41FD-A0DA-CA570700D752}" srcId="{1D550FDE-2CA5-4491-9851-DD022C05B87E}" destId="{CE9FB790-54AD-40D7-8A88-A535705FDA0D}" srcOrd="0" destOrd="0" parTransId="{2303893E-8A4F-4695-A655-227FF21DAFDF}" sibTransId="{3DF620FF-5233-4FF4-803F-7DD6EA6E01C8}"/>
    <dgm:cxn modelId="{2B0018B5-4A5C-4DD8-8E7A-57D2C8FEC55A}" type="presOf" srcId="{B685C015-6FF7-42E4-987C-67264C91D263}" destId="{997EC3EB-ECE4-4432-941F-467748454C89}" srcOrd="0" destOrd="0" presId="urn:microsoft.com/office/officeart/2005/8/layout/pyramid2"/>
    <dgm:cxn modelId="{608DAEEB-AD71-4E33-8980-748D38D630D2}" srcId="{1D550FDE-2CA5-4491-9851-DD022C05B87E}" destId="{B685C015-6FF7-42E4-987C-67264C91D263}" srcOrd="1" destOrd="0" parTransId="{FB554E68-47E0-4BF0-B85B-2EFB22280988}" sibTransId="{D25AA9B1-E012-449F-AE8A-0136A9AF5C62}"/>
    <dgm:cxn modelId="{7A0114B7-EE4E-4BC4-8DA6-C88D4C9D8964}" type="presParOf" srcId="{02162D88-2498-4789-82B7-A372233BC245}" destId="{C4BDAF5A-DC8A-4916-A210-64AB7A129704}" srcOrd="0" destOrd="0" presId="urn:microsoft.com/office/officeart/2005/8/layout/pyramid2"/>
    <dgm:cxn modelId="{C1E9596F-E5C2-424B-9B99-D08E90B24DED}" type="presParOf" srcId="{02162D88-2498-4789-82B7-A372233BC245}" destId="{3093D8FD-F31F-466D-A98E-124EB0FF792E}" srcOrd="1" destOrd="0" presId="urn:microsoft.com/office/officeart/2005/8/layout/pyramid2"/>
    <dgm:cxn modelId="{F13748E7-37F6-41D8-99CC-1B8143EF7F75}" type="presParOf" srcId="{3093D8FD-F31F-466D-A98E-124EB0FF792E}" destId="{1C3E9684-B1E6-47D6-A685-D181FDA1CC20}" srcOrd="0" destOrd="0" presId="urn:microsoft.com/office/officeart/2005/8/layout/pyramid2"/>
    <dgm:cxn modelId="{4169867A-EE2A-4BE4-A2A7-DB4F92F4AE18}" type="presParOf" srcId="{3093D8FD-F31F-466D-A98E-124EB0FF792E}" destId="{6BE035BD-30AB-4B98-B336-5BFF2EA8EFCD}" srcOrd="1" destOrd="0" presId="urn:microsoft.com/office/officeart/2005/8/layout/pyramid2"/>
    <dgm:cxn modelId="{B03EE607-75B1-484F-9F7C-36D4CCF00BD5}" type="presParOf" srcId="{3093D8FD-F31F-466D-A98E-124EB0FF792E}" destId="{997EC3EB-ECE4-4432-941F-467748454C89}" srcOrd="2" destOrd="0" presId="urn:microsoft.com/office/officeart/2005/8/layout/pyramid2"/>
    <dgm:cxn modelId="{B208E7EF-EDAC-4B5A-BF2B-540323A2EA89}" type="presParOf" srcId="{3093D8FD-F31F-466D-A98E-124EB0FF792E}" destId="{65523F41-9AD7-4D5E-B9E3-E7F3B11A87D3}" srcOrd="3" destOrd="0" presId="urn:microsoft.com/office/officeart/2005/8/layout/pyramid2"/>
    <dgm:cxn modelId="{FA8EDA94-720A-438F-A6D3-F22696725366}" type="presParOf" srcId="{3093D8FD-F31F-466D-A98E-124EB0FF792E}" destId="{8D925D48-F50F-41EE-8AEB-A7D494E8142D}" srcOrd="4" destOrd="0" presId="urn:microsoft.com/office/officeart/2005/8/layout/pyramid2"/>
    <dgm:cxn modelId="{892A25B5-C248-4F0A-AA79-39F943811071}" type="presParOf" srcId="{3093D8FD-F31F-466D-A98E-124EB0FF792E}" destId="{EB321E8D-CC19-4C17-92EF-D2AA518C56F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7C074-48B3-40BD-A146-667DF690BCF4}"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88BD2E91-9572-4FF5-9716-1F35EF1933F2}">
      <dgm:prSet custT="1"/>
      <dgm:spPr/>
      <dgm:t>
        <a:bodyPr/>
        <a:lstStyle/>
        <a:p>
          <a:pPr>
            <a:lnSpc>
              <a:spcPct val="100000"/>
            </a:lnSpc>
          </a:pPr>
          <a:r>
            <a:rPr lang="en-US" sz="1800" dirty="0"/>
            <a:t>Population Health Management (PHM) is central to the success of implementing integrated care in Belgium  </a:t>
          </a:r>
        </a:p>
      </dgm:t>
    </dgm:pt>
    <dgm:pt modelId="{B27D8084-9A3B-4F78-942C-93FAFE858631}" type="parTrans" cxnId="{CE28F3F3-D152-4856-8ED7-EE3038F0B083}">
      <dgm:prSet/>
      <dgm:spPr/>
      <dgm:t>
        <a:bodyPr/>
        <a:lstStyle/>
        <a:p>
          <a:endParaRPr lang="en-US"/>
        </a:p>
      </dgm:t>
    </dgm:pt>
    <dgm:pt modelId="{DD181650-1651-4D04-B24E-09F871F89268}" type="sibTrans" cxnId="{CE28F3F3-D152-4856-8ED7-EE3038F0B083}">
      <dgm:prSet/>
      <dgm:spPr/>
      <dgm:t>
        <a:bodyPr/>
        <a:lstStyle/>
        <a:p>
          <a:endParaRPr lang="en-US"/>
        </a:p>
      </dgm:t>
    </dgm:pt>
    <dgm:pt modelId="{EF57E3C6-2CDD-4859-8600-194ED4E9096F}">
      <dgm:prSet custT="1"/>
      <dgm:spPr/>
      <dgm:t>
        <a:bodyPr/>
        <a:lstStyle/>
        <a:p>
          <a:pPr>
            <a:lnSpc>
              <a:spcPct val="100000"/>
            </a:lnSpc>
          </a:pPr>
          <a:r>
            <a:rPr lang="en-US" sz="1800" dirty="0"/>
            <a:t>Preparation of a new inter-federal Integrated Care plan in collaboration between federal and regional authorities to fully embed integrated care at all levels in Belgium.</a:t>
          </a:r>
        </a:p>
      </dgm:t>
    </dgm:pt>
    <dgm:pt modelId="{5EDF8783-6161-498B-A0A4-41E0E1DCD79C}" type="parTrans" cxnId="{C31F2503-25C6-4B62-BB45-FF9C3BF53D3A}">
      <dgm:prSet/>
      <dgm:spPr/>
      <dgm:t>
        <a:bodyPr/>
        <a:lstStyle/>
        <a:p>
          <a:endParaRPr lang="en-US"/>
        </a:p>
      </dgm:t>
    </dgm:pt>
    <dgm:pt modelId="{07E3F09F-A4FD-4139-85B9-CDD193D1643D}" type="sibTrans" cxnId="{C31F2503-25C6-4B62-BB45-FF9C3BF53D3A}">
      <dgm:prSet/>
      <dgm:spPr/>
      <dgm:t>
        <a:bodyPr/>
        <a:lstStyle/>
        <a:p>
          <a:endParaRPr lang="en-US"/>
        </a:p>
      </dgm:t>
    </dgm:pt>
    <dgm:pt modelId="{B865FAA8-B748-445D-9637-B739998C2EAE}">
      <dgm:prSet custT="1"/>
      <dgm:spPr/>
      <dgm:t>
        <a:bodyPr/>
        <a:lstStyle/>
        <a:p>
          <a:pPr>
            <a:lnSpc>
              <a:spcPct val="100000"/>
            </a:lnSpc>
          </a:pPr>
          <a:r>
            <a:rPr lang="en-US" sz="1800" dirty="0"/>
            <a:t>Belgium’s evolution to a health and wellbeing system and population-centered </a:t>
          </a:r>
          <a:r>
            <a:rPr lang="en-GB" sz="1800" dirty="0"/>
            <a:t>organisation</a:t>
          </a:r>
          <a:r>
            <a:rPr lang="en-US" sz="1800" dirty="0"/>
            <a:t> of care </a:t>
          </a:r>
        </a:p>
      </dgm:t>
    </dgm:pt>
    <dgm:pt modelId="{28B3CFDB-3FA5-454D-89B5-9DF16019FDE6}" type="parTrans" cxnId="{41FD490D-FB1D-409F-B0B6-566A9B1BF30A}">
      <dgm:prSet/>
      <dgm:spPr/>
      <dgm:t>
        <a:bodyPr/>
        <a:lstStyle/>
        <a:p>
          <a:endParaRPr lang="en-US"/>
        </a:p>
      </dgm:t>
    </dgm:pt>
    <dgm:pt modelId="{9AA5DC79-B6EA-4618-BD1A-C27DBB586050}" type="sibTrans" cxnId="{41FD490D-FB1D-409F-B0B6-566A9B1BF30A}">
      <dgm:prSet/>
      <dgm:spPr/>
      <dgm:t>
        <a:bodyPr/>
        <a:lstStyle/>
        <a:p>
          <a:endParaRPr lang="en-US"/>
        </a:p>
      </dgm:t>
    </dgm:pt>
    <dgm:pt modelId="{1E0A5D9E-AB06-473E-B5A7-52639CD61762}">
      <dgm:prSet custT="1"/>
      <dgm:spPr/>
      <dgm:t>
        <a:bodyPr/>
        <a:lstStyle/>
        <a:p>
          <a:pPr>
            <a:lnSpc>
              <a:spcPct val="100000"/>
            </a:lnSpc>
          </a:pPr>
          <a:r>
            <a:rPr lang="en-US" sz="1800" dirty="0"/>
            <a:t>Data integration and digital solutions as key enablers for implementing a PHM strategy</a:t>
          </a:r>
        </a:p>
      </dgm:t>
    </dgm:pt>
    <dgm:pt modelId="{C7FADD5D-BB1A-4A46-A385-02C67AC773E5}" type="parTrans" cxnId="{FEE70A35-2E08-4B0A-87ED-C6B4EB955002}">
      <dgm:prSet/>
      <dgm:spPr/>
      <dgm:t>
        <a:bodyPr/>
        <a:lstStyle/>
        <a:p>
          <a:endParaRPr lang="en-US"/>
        </a:p>
      </dgm:t>
    </dgm:pt>
    <dgm:pt modelId="{78DAA4A7-1E0A-404E-B534-CA9968580972}" type="sibTrans" cxnId="{FEE70A35-2E08-4B0A-87ED-C6B4EB955002}">
      <dgm:prSet/>
      <dgm:spPr/>
      <dgm:t>
        <a:bodyPr/>
        <a:lstStyle/>
        <a:p>
          <a:endParaRPr lang="en-US"/>
        </a:p>
      </dgm:t>
    </dgm:pt>
    <dgm:pt modelId="{DE4FB5AA-5920-458C-A770-7B78C3777B87}" type="pres">
      <dgm:prSet presAssocID="{C8B7C074-48B3-40BD-A146-667DF690BCF4}" presName="root" presStyleCnt="0">
        <dgm:presLayoutVars>
          <dgm:dir/>
          <dgm:resizeHandles val="exact"/>
        </dgm:presLayoutVars>
      </dgm:prSet>
      <dgm:spPr/>
    </dgm:pt>
    <dgm:pt modelId="{534504EF-D7EF-45B6-B478-D3CD68F50BD2}" type="pres">
      <dgm:prSet presAssocID="{88BD2E91-9572-4FF5-9716-1F35EF1933F2}" presName="compNode" presStyleCnt="0"/>
      <dgm:spPr/>
    </dgm:pt>
    <dgm:pt modelId="{95691F03-F8A3-4783-B967-1F66B2918618}" type="pres">
      <dgm:prSet presAssocID="{88BD2E91-9572-4FF5-9716-1F35EF1933F2}" presName="iconRect" presStyleLbl="node1" presStyleIdx="0" presStyleCnt="4" custScaleX="138416" custScaleY="121843" custLinFactNeighborX="7415" custLinFactNeighborY="429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0F95BAB9-4842-4580-BB73-67B7DF774A39}" type="pres">
      <dgm:prSet presAssocID="{88BD2E91-9572-4FF5-9716-1F35EF1933F2}" presName="spaceRect" presStyleCnt="0"/>
      <dgm:spPr/>
    </dgm:pt>
    <dgm:pt modelId="{AAAF8853-CCB0-42F4-AFB3-4C3F27E5A824}" type="pres">
      <dgm:prSet presAssocID="{88BD2E91-9572-4FF5-9716-1F35EF1933F2}" presName="textRect" presStyleLbl="revTx" presStyleIdx="0" presStyleCnt="4" custLinFactX="37793" custLinFactNeighborX="100000" custLinFactNeighborY="1459">
        <dgm:presLayoutVars>
          <dgm:chMax val="1"/>
          <dgm:chPref val="1"/>
        </dgm:presLayoutVars>
      </dgm:prSet>
      <dgm:spPr/>
    </dgm:pt>
    <dgm:pt modelId="{DFEF22BE-98A7-48FC-8952-F02BD1C2A658}" type="pres">
      <dgm:prSet presAssocID="{DD181650-1651-4D04-B24E-09F871F89268}" presName="sibTrans" presStyleCnt="0"/>
      <dgm:spPr/>
    </dgm:pt>
    <dgm:pt modelId="{EFB8F565-7994-4846-A82B-DF9D923B1904}" type="pres">
      <dgm:prSet presAssocID="{EF57E3C6-2CDD-4859-8600-194ED4E9096F}" presName="compNode" presStyleCnt="0"/>
      <dgm:spPr/>
    </dgm:pt>
    <dgm:pt modelId="{E7126259-AC0D-441F-AC13-787E9FA61766}" type="pres">
      <dgm:prSet presAssocID="{EF57E3C6-2CDD-4859-8600-194ED4E9096F}" presName="iconRect" presStyleLbl="node1" presStyleIdx="1" presStyleCnt="4" custLinFactNeighborX="1978" custLinFactNeighborY="496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84D3FF0D-FE98-49B8-8ED3-232589D57B84}" type="pres">
      <dgm:prSet presAssocID="{EF57E3C6-2CDD-4859-8600-194ED4E9096F}" presName="spaceRect" presStyleCnt="0"/>
      <dgm:spPr/>
    </dgm:pt>
    <dgm:pt modelId="{3E916A0B-AD6F-49C8-9F72-B93F4A628859}" type="pres">
      <dgm:prSet presAssocID="{EF57E3C6-2CDD-4859-8600-194ED4E9096F}" presName="textRect" presStyleLbl="revTx" presStyleIdx="1" presStyleCnt="4" custScaleX="127889" custLinFactX="36699" custLinFactNeighborX="100000" custLinFactNeighborY="3432">
        <dgm:presLayoutVars>
          <dgm:chMax val="1"/>
          <dgm:chPref val="1"/>
        </dgm:presLayoutVars>
      </dgm:prSet>
      <dgm:spPr/>
    </dgm:pt>
    <dgm:pt modelId="{9DD3D198-A1D6-449F-A553-7F5BA5AB5C3A}" type="pres">
      <dgm:prSet presAssocID="{07E3F09F-A4FD-4139-85B9-CDD193D1643D}" presName="sibTrans" presStyleCnt="0"/>
      <dgm:spPr/>
    </dgm:pt>
    <dgm:pt modelId="{17EA0B79-BEDB-4DD7-AE7A-2E6E9A4E3EC3}" type="pres">
      <dgm:prSet presAssocID="{B865FAA8-B748-445D-9637-B739998C2EAE}" presName="compNode" presStyleCnt="0"/>
      <dgm:spPr/>
    </dgm:pt>
    <dgm:pt modelId="{3A42997B-6A86-4237-9A99-E58135D17511}" type="pres">
      <dgm:prSet presAssocID="{B865FAA8-B748-445D-9637-B739998C2EAE}" presName="iconRect" presStyleLbl="node1" presStyleIdx="2" presStyleCnt="4" custLinFactNeighborX="12042" custLinFactNeighborY="5683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AF8CE561-06C4-48BC-A3BE-146AD1AE6111}" type="pres">
      <dgm:prSet presAssocID="{B865FAA8-B748-445D-9637-B739998C2EAE}" presName="spaceRect" presStyleCnt="0"/>
      <dgm:spPr/>
    </dgm:pt>
    <dgm:pt modelId="{D2D33F20-C045-467E-87BE-8BEE9D2000C6}" type="pres">
      <dgm:prSet presAssocID="{B865FAA8-B748-445D-9637-B739998C2EAE}" presName="textRect" presStyleLbl="revTx" presStyleIdx="2" presStyleCnt="4" custLinFactX="-100000" custLinFactNeighborX="-153175" custLinFactNeighborY="2500">
        <dgm:presLayoutVars>
          <dgm:chMax val="1"/>
          <dgm:chPref val="1"/>
        </dgm:presLayoutVars>
      </dgm:prSet>
      <dgm:spPr/>
    </dgm:pt>
    <dgm:pt modelId="{1C1044CE-6256-4078-89B0-632CB3BFDB0A}" type="pres">
      <dgm:prSet presAssocID="{9AA5DC79-B6EA-4618-BD1A-C27DBB586050}" presName="sibTrans" presStyleCnt="0"/>
      <dgm:spPr/>
    </dgm:pt>
    <dgm:pt modelId="{431A1661-06A3-4375-9458-F7AD80B57F21}" type="pres">
      <dgm:prSet presAssocID="{1E0A5D9E-AB06-473E-B5A7-52639CD61762}" presName="compNode" presStyleCnt="0"/>
      <dgm:spPr/>
    </dgm:pt>
    <dgm:pt modelId="{D6FE4D24-BF72-446F-9B06-80A555627AC7}" type="pres">
      <dgm:prSet presAssocID="{1E0A5D9E-AB06-473E-B5A7-52639CD61762}" presName="iconRect" presStyleLbl="node1" presStyleIdx="3" presStyleCnt="4" custLinFactNeighborX="18003" custLinFactNeighborY="538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twork"/>
        </a:ext>
      </dgm:extLst>
    </dgm:pt>
    <dgm:pt modelId="{0D102D64-9D9E-49E2-8364-E62F01A4954F}" type="pres">
      <dgm:prSet presAssocID="{1E0A5D9E-AB06-473E-B5A7-52639CD61762}" presName="spaceRect" presStyleCnt="0"/>
      <dgm:spPr/>
    </dgm:pt>
    <dgm:pt modelId="{75188017-C9ED-4C7A-AFCB-FC6C3C6BB629}" type="pres">
      <dgm:prSet presAssocID="{1E0A5D9E-AB06-473E-B5A7-52639CD61762}" presName="textRect" presStyleLbl="revTx" presStyleIdx="3" presStyleCnt="4" custScaleX="114171" custLinFactNeighborX="12914" custLinFactNeighborY="3432">
        <dgm:presLayoutVars>
          <dgm:chMax val="1"/>
          <dgm:chPref val="1"/>
        </dgm:presLayoutVars>
      </dgm:prSet>
      <dgm:spPr/>
    </dgm:pt>
  </dgm:ptLst>
  <dgm:cxnLst>
    <dgm:cxn modelId="{C31F2503-25C6-4B62-BB45-FF9C3BF53D3A}" srcId="{C8B7C074-48B3-40BD-A146-667DF690BCF4}" destId="{EF57E3C6-2CDD-4859-8600-194ED4E9096F}" srcOrd="1" destOrd="0" parTransId="{5EDF8783-6161-498B-A0A4-41E0E1DCD79C}" sibTransId="{07E3F09F-A4FD-4139-85B9-CDD193D1643D}"/>
    <dgm:cxn modelId="{41FD490D-FB1D-409F-B0B6-566A9B1BF30A}" srcId="{C8B7C074-48B3-40BD-A146-667DF690BCF4}" destId="{B865FAA8-B748-445D-9637-B739998C2EAE}" srcOrd="2" destOrd="0" parTransId="{28B3CFDB-3FA5-454D-89B5-9DF16019FDE6}" sibTransId="{9AA5DC79-B6EA-4618-BD1A-C27DBB586050}"/>
    <dgm:cxn modelId="{0E3C111D-9AFD-44F7-990A-CC1B75CA6174}" type="presOf" srcId="{B865FAA8-B748-445D-9637-B739998C2EAE}" destId="{D2D33F20-C045-467E-87BE-8BEE9D2000C6}" srcOrd="0" destOrd="0" presId="urn:microsoft.com/office/officeart/2018/2/layout/IconLabelList"/>
    <dgm:cxn modelId="{60C10534-57D9-43FD-BB33-DAB452BECF3C}" type="presOf" srcId="{1E0A5D9E-AB06-473E-B5A7-52639CD61762}" destId="{75188017-C9ED-4C7A-AFCB-FC6C3C6BB629}" srcOrd="0" destOrd="0" presId="urn:microsoft.com/office/officeart/2018/2/layout/IconLabelList"/>
    <dgm:cxn modelId="{FEE70A35-2E08-4B0A-87ED-C6B4EB955002}" srcId="{C8B7C074-48B3-40BD-A146-667DF690BCF4}" destId="{1E0A5D9E-AB06-473E-B5A7-52639CD61762}" srcOrd="3" destOrd="0" parTransId="{C7FADD5D-BB1A-4A46-A385-02C67AC773E5}" sibTransId="{78DAA4A7-1E0A-404E-B534-CA9968580972}"/>
    <dgm:cxn modelId="{7F4BB035-BF57-4A48-BFEB-4B66EB18A2B2}" type="presOf" srcId="{EF57E3C6-2CDD-4859-8600-194ED4E9096F}" destId="{3E916A0B-AD6F-49C8-9F72-B93F4A628859}" srcOrd="0" destOrd="0" presId="urn:microsoft.com/office/officeart/2018/2/layout/IconLabelList"/>
    <dgm:cxn modelId="{566BE34B-8877-46E2-8669-814CDE84A7CB}" type="presOf" srcId="{88BD2E91-9572-4FF5-9716-1F35EF1933F2}" destId="{AAAF8853-CCB0-42F4-AFB3-4C3F27E5A824}" srcOrd="0" destOrd="0" presId="urn:microsoft.com/office/officeart/2018/2/layout/IconLabelList"/>
    <dgm:cxn modelId="{9964878C-ECFB-4503-97AC-BC6B9AB14E92}" type="presOf" srcId="{C8B7C074-48B3-40BD-A146-667DF690BCF4}" destId="{DE4FB5AA-5920-458C-A770-7B78C3777B87}" srcOrd="0" destOrd="0" presId="urn:microsoft.com/office/officeart/2018/2/layout/IconLabelList"/>
    <dgm:cxn modelId="{CE28F3F3-D152-4856-8ED7-EE3038F0B083}" srcId="{C8B7C074-48B3-40BD-A146-667DF690BCF4}" destId="{88BD2E91-9572-4FF5-9716-1F35EF1933F2}" srcOrd="0" destOrd="0" parTransId="{B27D8084-9A3B-4F78-942C-93FAFE858631}" sibTransId="{DD181650-1651-4D04-B24E-09F871F89268}"/>
    <dgm:cxn modelId="{407A0B63-86FA-4876-821B-6D0A0E8F3E40}" type="presParOf" srcId="{DE4FB5AA-5920-458C-A770-7B78C3777B87}" destId="{534504EF-D7EF-45B6-B478-D3CD68F50BD2}" srcOrd="0" destOrd="0" presId="urn:microsoft.com/office/officeart/2018/2/layout/IconLabelList"/>
    <dgm:cxn modelId="{0B1EA46C-89FA-4F3A-A889-8F88CA0CD2C8}" type="presParOf" srcId="{534504EF-D7EF-45B6-B478-D3CD68F50BD2}" destId="{95691F03-F8A3-4783-B967-1F66B2918618}" srcOrd="0" destOrd="0" presId="urn:microsoft.com/office/officeart/2018/2/layout/IconLabelList"/>
    <dgm:cxn modelId="{3DC82575-D264-4A54-A07A-65011BAFD43A}" type="presParOf" srcId="{534504EF-D7EF-45B6-B478-D3CD68F50BD2}" destId="{0F95BAB9-4842-4580-BB73-67B7DF774A39}" srcOrd="1" destOrd="0" presId="urn:microsoft.com/office/officeart/2018/2/layout/IconLabelList"/>
    <dgm:cxn modelId="{83538141-46B2-47A5-BB8C-E6BC34E624D0}" type="presParOf" srcId="{534504EF-D7EF-45B6-B478-D3CD68F50BD2}" destId="{AAAF8853-CCB0-42F4-AFB3-4C3F27E5A824}" srcOrd="2" destOrd="0" presId="urn:microsoft.com/office/officeart/2018/2/layout/IconLabelList"/>
    <dgm:cxn modelId="{FB8637C5-2074-4AA2-91DC-E26BBADD2043}" type="presParOf" srcId="{DE4FB5AA-5920-458C-A770-7B78C3777B87}" destId="{DFEF22BE-98A7-48FC-8952-F02BD1C2A658}" srcOrd="1" destOrd="0" presId="urn:microsoft.com/office/officeart/2018/2/layout/IconLabelList"/>
    <dgm:cxn modelId="{A8093D2D-801E-4C6C-B809-264DE5AB6456}" type="presParOf" srcId="{DE4FB5AA-5920-458C-A770-7B78C3777B87}" destId="{EFB8F565-7994-4846-A82B-DF9D923B1904}" srcOrd="2" destOrd="0" presId="urn:microsoft.com/office/officeart/2018/2/layout/IconLabelList"/>
    <dgm:cxn modelId="{B3410D35-3B84-461E-8AC2-FB0A60503CD5}" type="presParOf" srcId="{EFB8F565-7994-4846-A82B-DF9D923B1904}" destId="{E7126259-AC0D-441F-AC13-787E9FA61766}" srcOrd="0" destOrd="0" presId="urn:microsoft.com/office/officeart/2018/2/layout/IconLabelList"/>
    <dgm:cxn modelId="{EF758DD9-35FF-4D9E-86E2-A22350E8C273}" type="presParOf" srcId="{EFB8F565-7994-4846-A82B-DF9D923B1904}" destId="{84D3FF0D-FE98-49B8-8ED3-232589D57B84}" srcOrd="1" destOrd="0" presId="urn:microsoft.com/office/officeart/2018/2/layout/IconLabelList"/>
    <dgm:cxn modelId="{3F7C6962-603D-4826-9255-9F641FEE3095}" type="presParOf" srcId="{EFB8F565-7994-4846-A82B-DF9D923B1904}" destId="{3E916A0B-AD6F-49C8-9F72-B93F4A628859}" srcOrd="2" destOrd="0" presId="urn:microsoft.com/office/officeart/2018/2/layout/IconLabelList"/>
    <dgm:cxn modelId="{878D8473-C806-4318-B1B9-5F3541BD3026}" type="presParOf" srcId="{DE4FB5AA-5920-458C-A770-7B78C3777B87}" destId="{9DD3D198-A1D6-449F-A553-7F5BA5AB5C3A}" srcOrd="3" destOrd="0" presId="urn:microsoft.com/office/officeart/2018/2/layout/IconLabelList"/>
    <dgm:cxn modelId="{F6BDD662-E17C-4A3E-8FE1-3CB830264903}" type="presParOf" srcId="{DE4FB5AA-5920-458C-A770-7B78C3777B87}" destId="{17EA0B79-BEDB-4DD7-AE7A-2E6E9A4E3EC3}" srcOrd="4" destOrd="0" presId="urn:microsoft.com/office/officeart/2018/2/layout/IconLabelList"/>
    <dgm:cxn modelId="{262D0122-DDB3-497A-A401-3FCB7975CD19}" type="presParOf" srcId="{17EA0B79-BEDB-4DD7-AE7A-2E6E9A4E3EC3}" destId="{3A42997B-6A86-4237-9A99-E58135D17511}" srcOrd="0" destOrd="0" presId="urn:microsoft.com/office/officeart/2018/2/layout/IconLabelList"/>
    <dgm:cxn modelId="{28ED8976-2748-4481-B465-39D9E560E5DE}" type="presParOf" srcId="{17EA0B79-BEDB-4DD7-AE7A-2E6E9A4E3EC3}" destId="{AF8CE561-06C4-48BC-A3BE-146AD1AE6111}" srcOrd="1" destOrd="0" presId="urn:microsoft.com/office/officeart/2018/2/layout/IconLabelList"/>
    <dgm:cxn modelId="{3CC8AF4A-CE8B-4074-9427-90506177462D}" type="presParOf" srcId="{17EA0B79-BEDB-4DD7-AE7A-2E6E9A4E3EC3}" destId="{D2D33F20-C045-467E-87BE-8BEE9D2000C6}" srcOrd="2" destOrd="0" presId="urn:microsoft.com/office/officeart/2018/2/layout/IconLabelList"/>
    <dgm:cxn modelId="{04CC2A5B-B170-40B3-8942-ACCA67EAC54B}" type="presParOf" srcId="{DE4FB5AA-5920-458C-A770-7B78C3777B87}" destId="{1C1044CE-6256-4078-89B0-632CB3BFDB0A}" srcOrd="5" destOrd="0" presId="urn:microsoft.com/office/officeart/2018/2/layout/IconLabelList"/>
    <dgm:cxn modelId="{01B7CEA9-328E-494C-B7C2-5C3940388896}" type="presParOf" srcId="{DE4FB5AA-5920-458C-A770-7B78C3777B87}" destId="{431A1661-06A3-4375-9458-F7AD80B57F21}" srcOrd="6" destOrd="0" presId="urn:microsoft.com/office/officeart/2018/2/layout/IconLabelList"/>
    <dgm:cxn modelId="{17A2C128-533B-49A0-BB86-5C8A38C9721A}" type="presParOf" srcId="{431A1661-06A3-4375-9458-F7AD80B57F21}" destId="{D6FE4D24-BF72-446F-9B06-80A555627AC7}" srcOrd="0" destOrd="0" presId="urn:microsoft.com/office/officeart/2018/2/layout/IconLabelList"/>
    <dgm:cxn modelId="{02EC17C5-8422-4980-BE69-06D18C11AD29}" type="presParOf" srcId="{431A1661-06A3-4375-9458-F7AD80B57F21}" destId="{0D102D64-9D9E-49E2-8364-E62F01A4954F}" srcOrd="1" destOrd="0" presId="urn:microsoft.com/office/officeart/2018/2/layout/IconLabelList"/>
    <dgm:cxn modelId="{807703E2-CA36-4CA3-8E11-FFA2C18F3CA5}" type="presParOf" srcId="{431A1661-06A3-4375-9458-F7AD80B57F21}" destId="{75188017-C9ED-4C7A-AFCB-FC6C3C6BB62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60048-0B27-4EA6-8250-EAB70E3CCA49}"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nl-BE"/>
        </a:p>
      </dgm:t>
    </dgm:pt>
    <dgm:pt modelId="{85425A3A-7DE2-45CB-AF62-8D9B21A34581}">
      <dgm:prSet phldrT="[Text]"/>
      <dgm:spPr/>
      <dgm:t>
        <a:bodyPr/>
        <a:lstStyle/>
        <a:p>
          <a:pPr algn="ctr">
            <a:lnSpc>
              <a:spcPct val="100000"/>
            </a:lnSpc>
            <a:defRPr b="1"/>
          </a:pPr>
          <a:r>
            <a:rPr lang="en-US" dirty="0">
              <a:solidFill>
                <a:schemeClr val="tx1">
                  <a:lumMod val="65000"/>
                  <a:lumOff val="35000"/>
                </a:schemeClr>
              </a:solidFill>
            </a:rPr>
            <a:t>FOUNDATIONS </a:t>
          </a:r>
          <a:endParaRPr lang="nl-BE" dirty="0">
            <a:solidFill>
              <a:schemeClr val="tx1">
                <a:lumMod val="65000"/>
                <a:lumOff val="35000"/>
              </a:schemeClr>
            </a:solidFill>
          </a:endParaRPr>
        </a:p>
      </dgm:t>
    </dgm:pt>
    <dgm:pt modelId="{F6CCE23D-DA0B-465F-8803-D30E245CB2FD}" type="parTrans" cxnId="{9FE1C50B-9F6D-4A33-8625-845964D44E6A}">
      <dgm:prSet/>
      <dgm:spPr/>
      <dgm:t>
        <a:bodyPr/>
        <a:lstStyle/>
        <a:p>
          <a:endParaRPr lang="nl-BE"/>
        </a:p>
      </dgm:t>
    </dgm:pt>
    <dgm:pt modelId="{2F74869B-B015-4DCD-B9AE-6FB9F96A2434}" type="sibTrans" cxnId="{9FE1C50B-9F6D-4A33-8625-845964D44E6A}">
      <dgm:prSet/>
      <dgm:spPr/>
      <dgm:t>
        <a:bodyPr/>
        <a:lstStyle/>
        <a:p>
          <a:endParaRPr lang="nl-BE"/>
        </a:p>
      </dgm:t>
    </dgm:pt>
    <dgm:pt modelId="{7D63FCC9-5FBE-426E-9FF6-E83E0121140A}">
      <dgm:prSet phldrT="[Text]" custT="1"/>
      <dgm:spPr>
        <a:ln>
          <a:prstDash val="sysDot"/>
        </a:ln>
      </dgm:spPr>
      <dgm:t>
        <a:bodyPr/>
        <a:lstStyle/>
        <a:p>
          <a:pPr>
            <a:lnSpc>
              <a:spcPct val="100000"/>
            </a:lnSpc>
          </a:pPr>
          <a:endParaRPr lang="nl-BE" sz="1400" dirty="0"/>
        </a:p>
      </dgm:t>
    </dgm:pt>
    <dgm:pt modelId="{71072E38-66EB-4A7D-95A9-117DD41FD56E}" type="parTrans" cxnId="{0309BB9B-F91D-49A8-AC9D-57A95649A0B0}">
      <dgm:prSet/>
      <dgm:spPr/>
      <dgm:t>
        <a:bodyPr/>
        <a:lstStyle/>
        <a:p>
          <a:endParaRPr lang="nl-BE"/>
        </a:p>
      </dgm:t>
    </dgm:pt>
    <dgm:pt modelId="{672F06E3-5B8B-4FC9-AC9A-70508843B923}" type="sibTrans" cxnId="{0309BB9B-F91D-49A8-AC9D-57A95649A0B0}">
      <dgm:prSet/>
      <dgm:spPr/>
      <dgm:t>
        <a:bodyPr/>
        <a:lstStyle/>
        <a:p>
          <a:endParaRPr lang="nl-BE"/>
        </a:p>
      </dgm:t>
    </dgm:pt>
    <dgm:pt modelId="{37301B04-CBFF-458D-87C4-3CF9A09523FB}">
      <dgm:prSet phldrT="[Text]"/>
      <dgm:spPr/>
      <dgm:t>
        <a:bodyPr/>
        <a:lstStyle/>
        <a:p>
          <a:pPr algn="ctr">
            <a:lnSpc>
              <a:spcPct val="100000"/>
            </a:lnSpc>
            <a:defRPr b="1"/>
          </a:pPr>
          <a:r>
            <a:rPr lang="en-US" dirty="0">
              <a:solidFill>
                <a:schemeClr val="tx1">
                  <a:lumMod val="65000"/>
                  <a:lumOff val="35000"/>
                </a:schemeClr>
              </a:solidFill>
            </a:rPr>
            <a:t>DASHBOARD</a:t>
          </a:r>
          <a:endParaRPr lang="nl-BE" dirty="0">
            <a:solidFill>
              <a:schemeClr val="tx1">
                <a:lumMod val="65000"/>
                <a:lumOff val="35000"/>
              </a:schemeClr>
            </a:solidFill>
          </a:endParaRPr>
        </a:p>
      </dgm:t>
    </dgm:pt>
    <dgm:pt modelId="{BB79E70A-6BB7-4103-BB7B-613252DD365A}" type="parTrans" cxnId="{EA8B793C-C70D-42B0-8109-2B74DA2CC3EA}">
      <dgm:prSet/>
      <dgm:spPr/>
      <dgm:t>
        <a:bodyPr/>
        <a:lstStyle/>
        <a:p>
          <a:endParaRPr lang="nl-BE"/>
        </a:p>
      </dgm:t>
    </dgm:pt>
    <dgm:pt modelId="{7A8F690E-0A74-4262-9F76-2A90BB592221}" type="sibTrans" cxnId="{EA8B793C-C70D-42B0-8109-2B74DA2CC3EA}">
      <dgm:prSet/>
      <dgm:spPr/>
      <dgm:t>
        <a:bodyPr/>
        <a:lstStyle/>
        <a:p>
          <a:endParaRPr lang="nl-BE"/>
        </a:p>
      </dgm:t>
    </dgm:pt>
    <dgm:pt modelId="{9E8EBF78-F150-49F2-92B9-B9F0B831B623}" type="pres">
      <dgm:prSet presAssocID="{F9A60048-0B27-4EA6-8250-EAB70E3CCA49}" presName="root" presStyleCnt="0">
        <dgm:presLayoutVars>
          <dgm:dir/>
          <dgm:resizeHandles val="exact"/>
        </dgm:presLayoutVars>
      </dgm:prSet>
      <dgm:spPr/>
    </dgm:pt>
    <dgm:pt modelId="{42AD646E-5217-4010-B3DD-6AE9FDDEDC37}" type="pres">
      <dgm:prSet presAssocID="{85425A3A-7DE2-45CB-AF62-8D9B21A34581}" presName="compNode" presStyleCnt="0"/>
      <dgm:spPr/>
    </dgm:pt>
    <dgm:pt modelId="{0318346A-1F85-4BAA-B379-EA030708134C}" type="pres">
      <dgm:prSet presAssocID="{85425A3A-7DE2-45CB-AF62-8D9B21A34581}" presName="iconRect" presStyleLbl="node1" presStyleIdx="0" presStyleCnt="2" custFlipHor="1" custScaleX="20858" custScaleY="20247" custLinFactX="450532" custLinFactNeighborX="500000" custLinFactNeighborY="-8880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EB6620B3-90FD-4119-A44D-306691F11322}" type="pres">
      <dgm:prSet presAssocID="{85425A3A-7DE2-45CB-AF62-8D9B21A34581}" presName="iconSpace" presStyleCnt="0"/>
      <dgm:spPr/>
    </dgm:pt>
    <dgm:pt modelId="{2368329E-8801-4367-8C3F-96A9CC3B9C36}" type="pres">
      <dgm:prSet presAssocID="{85425A3A-7DE2-45CB-AF62-8D9B21A34581}" presName="parTx" presStyleLbl="revTx" presStyleIdx="0" presStyleCnt="4" custLinFactNeighborX="-1317" custLinFactNeighborY="-6982">
        <dgm:presLayoutVars>
          <dgm:chMax val="0"/>
          <dgm:chPref val="0"/>
        </dgm:presLayoutVars>
      </dgm:prSet>
      <dgm:spPr/>
    </dgm:pt>
    <dgm:pt modelId="{5CA3C029-A3EB-46DF-94DF-ADCCDE42353E}" type="pres">
      <dgm:prSet presAssocID="{85425A3A-7DE2-45CB-AF62-8D9B21A34581}" presName="txSpace" presStyleCnt="0"/>
      <dgm:spPr/>
    </dgm:pt>
    <dgm:pt modelId="{6B53F325-9541-4DE2-ACEA-3D9386E7275E}" type="pres">
      <dgm:prSet presAssocID="{85425A3A-7DE2-45CB-AF62-8D9B21A34581}" presName="desTx" presStyleLbl="revTx" presStyleIdx="1" presStyleCnt="4">
        <dgm:presLayoutVars/>
      </dgm:prSet>
      <dgm:spPr/>
    </dgm:pt>
    <dgm:pt modelId="{ACEDD105-F2CC-4321-BF00-5090E0E63078}" type="pres">
      <dgm:prSet presAssocID="{2F74869B-B015-4DCD-B9AE-6FB9F96A2434}" presName="sibTrans" presStyleCnt="0"/>
      <dgm:spPr/>
    </dgm:pt>
    <dgm:pt modelId="{40A8E309-DA1F-45CA-A5D8-8D1D33BEAD5D}" type="pres">
      <dgm:prSet presAssocID="{37301B04-CBFF-458D-87C4-3CF9A09523FB}" presName="compNode" presStyleCnt="0"/>
      <dgm:spPr/>
    </dgm:pt>
    <dgm:pt modelId="{7E364946-17F3-4EF7-AC82-AC887F4A340E}" type="pres">
      <dgm:prSet presAssocID="{37301B04-CBFF-458D-87C4-3CF9A09523FB}" presName="iconRect" presStyleLbl="node1" presStyleIdx="1" presStyleCnt="2" custScaleX="83117" custScaleY="70974" custLinFactNeighborX="93677" custLinFactNeighborY="-317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726C340B-3389-48AC-80DF-C4CB9CBD761A}" type="pres">
      <dgm:prSet presAssocID="{37301B04-CBFF-458D-87C4-3CF9A09523FB}" presName="iconSpace" presStyleCnt="0"/>
      <dgm:spPr/>
    </dgm:pt>
    <dgm:pt modelId="{A6D07670-6FCE-4852-A416-9C9E41DFA681}" type="pres">
      <dgm:prSet presAssocID="{37301B04-CBFF-458D-87C4-3CF9A09523FB}" presName="parTx" presStyleLbl="revTx" presStyleIdx="2" presStyleCnt="4" custLinFactY="-42656" custLinFactNeighborX="83" custLinFactNeighborY="-100000">
        <dgm:presLayoutVars>
          <dgm:chMax val="0"/>
          <dgm:chPref val="0"/>
        </dgm:presLayoutVars>
      </dgm:prSet>
      <dgm:spPr/>
    </dgm:pt>
    <dgm:pt modelId="{EEF90EAE-AAC7-4F80-86F9-89E1EED4200E}" type="pres">
      <dgm:prSet presAssocID="{37301B04-CBFF-458D-87C4-3CF9A09523FB}" presName="txSpace" presStyleCnt="0"/>
      <dgm:spPr/>
    </dgm:pt>
    <dgm:pt modelId="{812FFFD6-6937-4B28-91C0-855D8C9B208B}" type="pres">
      <dgm:prSet presAssocID="{37301B04-CBFF-458D-87C4-3CF9A09523FB}" presName="desTx" presStyleLbl="revTx" presStyleIdx="3" presStyleCnt="4">
        <dgm:presLayoutVars/>
      </dgm:prSet>
      <dgm:spPr/>
    </dgm:pt>
  </dgm:ptLst>
  <dgm:cxnLst>
    <dgm:cxn modelId="{9FE1C50B-9F6D-4A33-8625-845964D44E6A}" srcId="{F9A60048-0B27-4EA6-8250-EAB70E3CCA49}" destId="{85425A3A-7DE2-45CB-AF62-8D9B21A34581}" srcOrd="0" destOrd="0" parTransId="{F6CCE23D-DA0B-465F-8803-D30E245CB2FD}" sibTransId="{2F74869B-B015-4DCD-B9AE-6FB9F96A2434}"/>
    <dgm:cxn modelId="{EA8B793C-C70D-42B0-8109-2B74DA2CC3EA}" srcId="{F9A60048-0B27-4EA6-8250-EAB70E3CCA49}" destId="{37301B04-CBFF-458D-87C4-3CF9A09523FB}" srcOrd="1" destOrd="0" parTransId="{BB79E70A-6BB7-4103-BB7B-613252DD365A}" sibTransId="{7A8F690E-0A74-4262-9F76-2A90BB592221}"/>
    <dgm:cxn modelId="{A6ED5840-AA39-4C44-B09B-696D6AEEB255}" type="presOf" srcId="{F9A60048-0B27-4EA6-8250-EAB70E3CCA49}" destId="{9E8EBF78-F150-49F2-92B9-B9F0B831B623}" srcOrd="0" destOrd="0" presId="urn:microsoft.com/office/officeart/2018/2/layout/IconLabelDescriptionList"/>
    <dgm:cxn modelId="{2CD30A74-006A-430B-89B8-555C4CC5EAA4}" type="presOf" srcId="{7D63FCC9-5FBE-426E-9FF6-E83E0121140A}" destId="{6B53F325-9541-4DE2-ACEA-3D9386E7275E}" srcOrd="0" destOrd="0" presId="urn:microsoft.com/office/officeart/2018/2/layout/IconLabelDescriptionList"/>
    <dgm:cxn modelId="{0309BB9B-F91D-49A8-AC9D-57A95649A0B0}" srcId="{85425A3A-7DE2-45CB-AF62-8D9B21A34581}" destId="{7D63FCC9-5FBE-426E-9FF6-E83E0121140A}" srcOrd="0" destOrd="0" parTransId="{71072E38-66EB-4A7D-95A9-117DD41FD56E}" sibTransId="{672F06E3-5B8B-4FC9-AC9A-70508843B923}"/>
    <dgm:cxn modelId="{1B05EFC3-6A0D-4478-832C-889811BCD66F}" type="presOf" srcId="{85425A3A-7DE2-45CB-AF62-8D9B21A34581}" destId="{2368329E-8801-4367-8C3F-96A9CC3B9C36}" srcOrd="0" destOrd="0" presId="urn:microsoft.com/office/officeart/2018/2/layout/IconLabelDescriptionList"/>
    <dgm:cxn modelId="{CF3B8CD4-0F7F-4AE7-ACD6-6464AA8F7A69}" type="presOf" srcId="{37301B04-CBFF-458D-87C4-3CF9A09523FB}" destId="{A6D07670-6FCE-4852-A416-9C9E41DFA681}" srcOrd="0" destOrd="0" presId="urn:microsoft.com/office/officeart/2018/2/layout/IconLabelDescriptionList"/>
    <dgm:cxn modelId="{8F27AF7C-33E2-45FB-897A-AA9FA403F5F1}" type="presParOf" srcId="{9E8EBF78-F150-49F2-92B9-B9F0B831B623}" destId="{42AD646E-5217-4010-B3DD-6AE9FDDEDC37}" srcOrd="0" destOrd="0" presId="urn:microsoft.com/office/officeart/2018/2/layout/IconLabelDescriptionList"/>
    <dgm:cxn modelId="{926B5361-F0EC-45E7-981C-849899D9E771}" type="presParOf" srcId="{42AD646E-5217-4010-B3DD-6AE9FDDEDC37}" destId="{0318346A-1F85-4BAA-B379-EA030708134C}" srcOrd="0" destOrd="0" presId="urn:microsoft.com/office/officeart/2018/2/layout/IconLabelDescriptionList"/>
    <dgm:cxn modelId="{EEC7E32D-FE45-430C-8B21-12E163DB9F72}" type="presParOf" srcId="{42AD646E-5217-4010-B3DD-6AE9FDDEDC37}" destId="{EB6620B3-90FD-4119-A44D-306691F11322}" srcOrd="1" destOrd="0" presId="urn:microsoft.com/office/officeart/2018/2/layout/IconLabelDescriptionList"/>
    <dgm:cxn modelId="{FBC6397F-F0B4-4B41-8B72-D977521E4EB8}" type="presParOf" srcId="{42AD646E-5217-4010-B3DD-6AE9FDDEDC37}" destId="{2368329E-8801-4367-8C3F-96A9CC3B9C36}" srcOrd="2" destOrd="0" presId="urn:microsoft.com/office/officeart/2018/2/layout/IconLabelDescriptionList"/>
    <dgm:cxn modelId="{B21A118A-FC37-4619-9CB2-10182EE47443}" type="presParOf" srcId="{42AD646E-5217-4010-B3DD-6AE9FDDEDC37}" destId="{5CA3C029-A3EB-46DF-94DF-ADCCDE42353E}" srcOrd="3" destOrd="0" presId="urn:microsoft.com/office/officeart/2018/2/layout/IconLabelDescriptionList"/>
    <dgm:cxn modelId="{F76A2AF7-6D73-471F-A29F-6DD6AD705446}" type="presParOf" srcId="{42AD646E-5217-4010-B3DD-6AE9FDDEDC37}" destId="{6B53F325-9541-4DE2-ACEA-3D9386E7275E}" srcOrd="4" destOrd="0" presId="urn:microsoft.com/office/officeart/2018/2/layout/IconLabelDescriptionList"/>
    <dgm:cxn modelId="{C74A7303-691E-4708-B1AD-5EE2F5829F94}" type="presParOf" srcId="{9E8EBF78-F150-49F2-92B9-B9F0B831B623}" destId="{ACEDD105-F2CC-4321-BF00-5090E0E63078}" srcOrd="1" destOrd="0" presId="urn:microsoft.com/office/officeart/2018/2/layout/IconLabelDescriptionList"/>
    <dgm:cxn modelId="{0A685E01-E4E3-4E31-8E63-F38039806DF4}" type="presParOf" srcId="{9E8EBF78-F150-49F2-92B9-B9F0B831B623}" destId="{40A8E309-DA1F-45CA-A5D8-8D1D33BEAD5D}" srcOrd="2" destOrd="0" presId="urn:microsoft.com/office/officeart/2018/2/layout/IconLabelDescriptionList"/>
    <dgm:cxn modelId="{151FB210-BBCF-4DAC-85F7-2430A3517DFB}" type="presParOf" srcId="{40A8E309-DA1F-45CA-A5D8-8D1D33BEAD5D}" destId="{7E364946-17F3-4EF7-AC82-AC887F4A340E}" srcOrd="0" destOrd="0" presId="urn:microsoft.com/office/officeart/2018/2/layout/IconLabelDescriptionList"/>
    <dgm:cxn modelId="{356566F9-8EE0-40B3-A6A4-82C85690C7FC}" type="presParOf" srcId="{40A8E309-DA1F-45CA-A5D8-8D1D33BEAD5D}" destId="{726C340B-3389-48AC-80DF-C4CB9CBD761A}" srcOrd="1" destOrd="0" presId="urn:microsoft.com/office/officeart/2018/2/layout/IconLabelDescriptionList"/>
    <dgm:cxn modelId="{3A853AB7-667C-4E0E-96F4-B5410633FA69}" type="presParOf" srcId="{40A8E309-DA1F-45CA-A5D8-8D1D33BEAD5D}" destId="{A6D07670-6FCE-4852-A416-9C9E41DFA681}" srcOrd="2" destOrd="0" presId="urn:microsoft.com/office/officeart/2018/2/layout/IconLabelDescriptionList"/>
    <dgm:cxn modelId="{5EFFF0BE-CE55-4414-AFE7-577EDE092682}" type="presParOf" srcId="{40A8E309-DA1F-45CA-A5D8-8D1D33BEAD5D}" destId="{EEF90EAE-AAC7-4F80-86F9-89E1EED4200E}" srcOrd="3" destOrd="0" presId="urn:microsoft.com/office/officeart/2018/2/layout/IconLabelDescriptionList"/>
    <dgm:cxn modelId="{C4A947A7-B616-467B-BBF8-94C5FA20BF8C}" type="presParOf" srcId="{40A8E309-DA1F-45CA-A5D8-8D1D33BEAD5D}" destId="{812FFFD6-6937-4B28-91C0-855D8C9B208B}" srcOrd="4" destOrd="0" presId="urn:microsoft.com/office/officeart/2018/2/layout/IconLabelDescri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DAF5A-DC8A-4916-A210-64AB7A129704}">
      <dsp:nvSpPr>
        <dsp:cNvPr id="0" name=""/>
        <dsp:cNvSpPr/>
      </dsp:nvSpPr>
      <dsp:spPr>
        <a:xfrm>
          <a:off x="2415973" y="0"/>
          <a:ext cx="3814786" cy="3814786"/>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E9684-B1E6-47D6-A685-D181FDA1CC20}">
      <dsp:nvSpPr>
        <dsp:cNvPr id="0" name=""/>
        <dsp:cNvSpPr/>
      </dsp:nvSpPr>
      <dsp:spPr>
        <a:xfrm>
          <a:off x="4323366" y="383527"/>
          <a:ext cx="2479610" cy="903031"/>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Macro = political level</a:t>
          </a:r>
        </a:p>
      </dsp:txBody>
      <dsp:txXfrm>
        <a:off x="4367448" y="427609"/>
        <a:ext cx="2391446" cy="814867"/>
      </dsp:txXfrm>
    </dsp:sp>
    <dsp:sp modelId="{997EC3EB-ECE4-4432-941F-467748454C89}">
      <dsp:nvSpPr>
        <dsp:cNvPr id="0" name=""/>
        <dsp:cNvSpPr/>
      </dsp:nvSpPr>
      <dsp:spPr>
        <a:xfrm>
          <a:off x="4323366" y="1399437"/>
          <a:ext cx="2479610" cy="903031"/>
        </a:xfrm>
        <a:prstGeom prst="roundRect">
          <a:avLst/>
        </a:prstGeom>
        <a:solidFill>
          <a:schemeClr val="accent4">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Meso</a:t>
          </a:r>
          <a:r>
            <a:rPr lang="en-US" sz="1600" kern="1200" dirty="0"/>
            <a:t> = </a:t>
          </a:r>
          <a:r>
            <a:rPr lang="en-US" sz="1600" b="1" kern="1200" dirty="0"/>
            <a:t>governance of partnerships set up at local level</a:t>
          </a:r>
        </a:p>
      </dsp:txBody>
      <dsp:txXfrm>
        <a:off x="4367448" y="1443519"/>
        <a:ext cx="2391446" cy="814867"/>
      </dsp:txXfrm>
    </dsp:sp>
    <dsp:sp modelId="{8D925D48-F50F-41EE-8AEB-A7D494E8142D}">
      <dsp:nvSpPr>
        <dsp:cNvPr id="0" name=""/>
        <dsp:cNvSpPr/>
      </dsp:nvSpPr>
      <dsp:spPr>
        <a:xfrm>
          <a:off x="4323366" y="2415348"/>
          <a:ext cx="2479610" cy="903031"/>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Micro = patients or healthcare providers' level</a:t>
          </a:r>
        </a:p>
      </dsp:txBody>
      <dsp:txXfrm>
        <a:off x="4367448" y="2459430"/>
        <a:ext cx="2391446" cy="814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91F03-F8A3-4783-B967-1F66B2918618}">
      <dsp:nvSpPr>
        <dsp:cNvPr id="0" name=""/>
        <dsp:cNvSpPr/>
      </dsp:nvSpPr>
      <dsp:spPr>
        <a:xfrm>
          <a:off x="981509" y="741923"/>
          <a:ext cx="1121169" cy="9869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F8853-CCB0-42F4-AFB3-4C3F27E5A824}">
      <dsp:nvSpPr>
        <dsp:cNvPr id="0" name=""/>
        <dsp:cNvSpPr/>
      </dsp:nvSpPr>
      <dsp:spPr>
        <a:xfrm>
          <a:off x="3062306" y="1864363"/>
          <a:ext cx="1800000" cy="224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Population Health Management (PHM) is central to the success of implementing integrated care in Belgium  </a:t>
          </a:r>
        </a:p>
      </dsp:txBody>
      <dsp:txXfrm>
        <a:off x="3062306" y="1864363"/>
        <a:ext cx="1800000" cy="2242545"/>
      </dsp:txXfrm>
    </dsp:sp>
    <dsp:sp modelId="{E7126259-AC0D-441F-AC13-787E9FA61766}">
      <dsp:nvSpPr>
        <dsp:cNvPr id="0" name=""/>
        <dsp:cNvSpPr/>
      </dsp:nvSpPr>
      <dsp:spPr>
        <a:xfrm>
          <a:off x="3459055" y="84100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16A0B-AD6F-49C8-9F72-B93F4A628859}">
      <dsp:nvSpPr>
        <dsp:cNvPr id="0" name=""/>
        <dsp:cNvSpPr/>
      </dsp:nvSpPr>
      <dsp:spPr>
        <a:xfrm>
          <a:off x="5157614" y="1864376"/>
          <a:ext cx="2302001" cy="224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Preparation of a new inter-federal Integrated Care plan in collaboration between federal and regional authorities to fully embed integrated care at all levels in Belgium.</a:t>
          </a:r>
        </a:p>
      </dsp:txBody>
      <dsp:txXfrm>
        <a:off x="5157614" y="1864376"/>
        <a:ext cx="2302001" cy="2242545"/>
      </dsp:txXfrm>
    </dsp:sp>
    <dsp:sp modelId="{3A42997B-6A86-4237-9A99-E58135D17511}">
      <dsp:nvSpPr>
        <dsp:cNvPr id="0" name=""/>
        <dsp:cNvSpPr/>
      </dsp:nvSpPr>
      <dsp:spPr>
        <a:xfrm>
          <a:off x="5906574" y="89903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33F20-C045-467E-87BE-8BEE9D2000C6}">
      <dsp:nvSpPr>
        <dsp:cNvPr id="0" name=""/>
        <dsp:cNvSpPr/>
      </dsp:nvSpPr>
      <dsp:spPr>
        <a:xfrm>
          <a:off x="756884" y="1843476"/>
          <a:ext cx="1800000" cy="224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Belgium’s evolution to a health and wellbeing system and population-centered </a:t>
          </a:r>
          <a:r>
            <a:rPr lang="en-GB" sz="1800" kern="1200" dirty="0"/>
            <a:t>organisation</a:t>
          </a:r>
          <a:r>
            <a:rPr lang="en-US" sz="1800" kern="1200" dirty="0"/>
            <a:t> of care </a:t>
          </a:r>
        </a:p>
      </dsp:txBody>
      <dsp:txXfrm>
        <a:off x="756884" y="1843476"/>
        <a:ext cx="1800000" cy="2242545"/>
      </dsp:txXfrm>
    </dsp:sp>
    <dsp:sp modelId="{D6FE4D24-BF72-446F-9B06-80A555627AC7}">
      <dsp:nvSpPr>
        <dsp:cNvPr id="0" name=""/>
        <dsp:cNvSpPr/>
      </dsp:nvSpPr>
      <dsp:spPr>
        <a:xfrm>
          <a:off x="8197397" y="87501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88017-C9ED-4C7A-AFCB-FC6C3C6BB629}">
      <dsp:nvSpPr>
        <dsp:cNvPr id="0" name=""/>
        <dsp:cNvSpPr/>
      </dsp:nvSpPr>
      <dsp:spPr>
        <a:xfrm>
          <a:off x="7661486" y="1864376"/>
          <a:ext cx="2055078" cy="224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Data integration and digital solutions as key enablers for implementing a PHM strategy</a:t>
          </a:r>
        </a:p>
      </dsp:txBody>
      <dsp:txXfrm>
        <a:off x="7661486" y="1864376"/>
        <a:ext cx="2055078" cy="2242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8346A-1F85-4BAA-B379-EA030708134C}">
      <dsp:nvSpPr>
        <dsp:cNvPr id="0" name=""/>
        <dsp:cNvSpPr/>
      </dsp:nvSpPr>
      <dsp:spPr>
        <a:xfrm flipH="1">
          <a:off x="2533848" y="640997"/>
          <a:ext cx="53318" cy="50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68329E-8801-4367-8C3F-96A9CC3B9C36}">
      <dsp:nvSpPr>
        <dsp:cNvPr id="0" name=""/>
        <dsp:cNvSpPr/>
      </dsp:nvSpPr>
      <dsp:spPr>
        <a:xfrm>
          <a:off x="0" y="1054228"/>
          <a:ext cx="3501562"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solidFill>
                <a:schemeClr val="tx1">
                  <a:lumMod val="65000"/>
                  <a:lumOff val="35000"/>
                </a:schemeClr>
              </a:solidFill>
            </a:rPr>
            <a:t>FOUNDATIONS </a:t>
          </a:r>
          <a:endParaRPr lang="nl-BE" sz="3300" kern="1200" dirty="0">
            <a:solidFill>
              <a:schemeClr val="tx1">
                <a:lumMod val="65000"/>
                <a:lumOff val="35000"/>
              </a:schemeClr>
            </a:solidFill>
          </a:endParaRPr>
        </a:p>
      </dsp:txBody>
      <dsp:txXfrm>
        <a:off x="0" y="1054228"/>
        <a:ext cx="3501562" cy="525234"/>
      </dsp:txXfrm>
    </dsp:sp>
    <dsp:sp modelId="{6B53F325-9541-4DE2-ACEA-3D9386E7275E}">
      <dsp:nvSpPr>
        <dsp:cNvPr id="0" name=""/>
        <dsp:cNvSpPr/>
      </dsp:nvSpPr>
      <dsp:spPr>
        <a:xfrm>
          <a:off x="2902" y="1653505"/>
          <a:ext cx="3501562" cy="409435"/>
        </a:xfrm>
        <a:prstGeom prst="rect">
          <a:avLst/>
        </a:prstGeom>
        <a:noFill/>
        <a:ln>
          <a:noFill/>
          <a:prstDash val="sysDot"/>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nl-BE" sz="1400" kern="1200" dirty="0"/>
        </a:p>
      </dsp:txBody>
      <dsp:txXfrm>
        <a:off x="2902" y="1653505"/>
        <a:ext cx="3501562" cy="409435"/>
      </dsp:txXfrm>
    </dsp:sp>
    <dsp:sp modelId="{7E364946-17F3-4EF7-AC82-AC887F4A340E}">
      <dsp:nvSpPr>
        <dsp:cNvPr id="0" name=""/>
        <dsp:cNvSpPr/>
      </dsp:nvSpPr>
      <dsp:spPr>
        <a:xfrm>
          <a:off x="5368748" y="228224"/>
          <a:ext cx="1018637" cy="8698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D07670-6FCE-4852-A416-9C9E41DFA681}">
      <dsp:nvSpPr>
        <dsp:cNvPr id="0" name=""/>
        <dsp:cNvSpPr/>
      </dsp:nvSpPr>
      <dsp:spPr>
        <a:xfrm>
          <a:off x="4120140" y="995572"/>
          <a:ext cx="3501562"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solidFill>
                <a:schemeClr val="tx1">
                  <a:lumMod val="65000"/>
                  <a:lumOff val="35000"/>
                </a:schemeClr>
              </a:solidFill>
            </a:rPr>
            <a:t>DASHBOARD</a:t>
          </a:r>
          <a:endParaRPr lang="nl-BE" sz="3300" kern="1200" dirty="0">
            <a:solidFill>
              <a:schemeClr val="tx1">
                <a:lumMod val="65000"/>
                <a:lumOff val="35000"/>
              </a:schemeClr>
            </a:solidFill>
          </a:endParaRPr>
        </a:p>
      </dsp:txBody>
      <dsp:txXfrm>
        <a:off x="4120140" y="995572"/>
        <a:ext cx="3501562" cy="525234"/>
      </dsp:txXfrm>
    </dsp:sp>
    <dsp:sp modelId="{812FFFD6-6937-4B28-91C0-855D8C9B208B}">
      <dsp:nvSpPr>
        <dsp:cNvPr id="0" name=""/>
        <dsp:cNvSpPr/>
      </dsp:nvSpPr>
      <dsp:spPr>
        <a:xfrm>
          <a:off x="4117238" y="2307455"/>
          <a:ext cx="3501562" cy="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D86582-2EDA-7043-8526-C877ECA1CBC4}" type="datetime1">
              <a:rPr lang="fr-FR" smtClean="0"/>
              <a:t>28/01/2026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16E8F5-CF60-9642-A4A2-13C98074C550}" type="slidenum">
              <a:rPr lang="en-US" smtClean="0"/>
              <a:t>‹#›</a:t>
            </a:fld>
            <a:endParaRPr lang="en-US"/>
          </a:p>
        </p:txBody>
      </p:sp>
    </p:spTree>
    <p:extLst>
      <p:ext uri="{BB962C8B-B14F-4D97-AF65-F5344CB8AC3E}">
        <p14:creationId xmlns:p14="http://schemas.microsoft.com/office/powerpoint/2010/main" val="2603244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210DF-82D8-734B-A6C4-93EB783D084C}" type="datetime1">
              <a:rPr lang="fr-FR" smtClean="0"/>
              <a:t>28/01/2026</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3AE1F-89AE-1146-AD5A-AF32620DF8E0}" type="slidenum">
              <a:rPr lang="en-US" smtClean="0"/>
              <a:t>‹#›</a:t>
            </a:fld>
            <a:endParaRPr lang="en-US"/>
          </a:p>
        </p:txBody>
      </p:sp>
    </p:spTree>
    <p:extLst>
      <p:ext uri="{BB962C8B-B14F-4D97-AF65-F5344CB8AC3E}">
        <p14:creationId xmlns:p14="http://schemas.microsoft.com/office/powerpoint/2010/main" val="2462343740"/>
      </p:ext>
    </p:extLst>
  </p:cSld>
  <p:clrMap bg1="lt1" tx1="dk1" bg2="lt2" tx2="dk2" accent1="accent1" accent2="accent2" accent3="accent3" accent4="accent4" accent5="accent5" accent6="accent6" hlink="hlink" folHlink="folHlink"/>
  <p:hf hdr="0" ftr="0" dt="0"/>
  <p:notesStyle>
    <a:lvl1pPr marL="0" algn="l" defTabSz="584015" rtl="0" eaLnBrk="1" latinLnBrk="0" hangingPunct="1">
      <a:defRPr sz="1500" kern="1200">
        <a:solidFill>
          <a:schemeClr val="tx1"/>
        </a:solidFill>
        <a:latin typeface="+mn-lt"/>
        <a:ea typeface="+mn-ea"/>
        <a:cs typeface="+mn-cs"/>
      </a:defRPr>
    </a:lvl1pPr>
    <a:lvl2pPr marL="584015" algn="l" defTabSz="584015" rtl="0" eaLnBrk="1" latinLnBrk="0" hangingPunct="1">
      <a:defRPr sz="1500" kern="1200">
        <a:solidFill>
          <a:schemeClr val="tx1"/>
        </a:solidFill>
        <a:latin typeface="+mn-lt"/>
        <a:ea typeface="+mn-ea"/>
        <a:cs typeface="+mn-cs"/>
      </a:defRPr>
    </a:lvl2pPr>
    <a:lvl3pPr marL="1168029" algn="l" defTabSz="584015" rtl="0" eaLnBrk="1" latinLnBrk="0" hangingPunct="1">
      <a:defRPr sz="1500" kern="1200">
        <a:solidFill>
          <a:schemeClr val="tx1"/>
        </a:solidFill>
        <a:latin typeface="+mn-lt"/>
        <a:ea typeface="+mn-ea"/>
        <a:cs typeface="+mn-cs"/>
      </a:defRPr>
    </a:lvl3pPr>
    <a:lvl4pPr marL="1752043" algn="l" defTabSz="584015" rtl="0" eaLnBrk="1" latinLnBrk="0" hangingPunct="1">
      <a:defRPr sz="1500" kern="1200">
        <a:solidFill>
          <a:schemeClr val="tx1"/>
        </a:solidFill>
        <a:latin typeface="+mn-lt"/>
        <a:ea typeface="+mn-ea"/>
        <a:cs typeface="+mn-cs"/>
      </a:defRPr>
    </a:lvl4pPr>
    <a:lvl5pPr marL="2336057" algn="l" defTabSz="584015" rtl="0" eaLnBrk="1" latinLnBrk="0" hangingPunct="1">
      <a:defRPr sz="1500" kern="1200">
        <a:solidFill>
          <a:schemeClr val="tx1"/>
        </a:solidFill>
        <a:latin typeface="+mn-lt"/>
        <a:ea typeface="+mn-ea"/>
        <a:cs typeface="+mn-cs"/>
      </a:defRPr>
    </a:lvl5pPr>
    <a:lvl6pPr marL="2920072" algn="l" defTabSz="584015" rtl="0" eaLnBrk="1" latinLnBrk="0" hangingPunct="1">
      <a:defRPr sz="1500" kern="1200">
        <a:solidFill>
          <a:schemeClr val="tx1"/>
        </a:solidFill>
        <a:latin typeface="+mn-lt"/>
        <a:ea typeface="+mn-ea"/>
        <a:cs typeface="+mn-cs"/>
      </a:defRPr>
    </a:lvl6pPr>
    <a:lvl7pPr marL="3504087" algn="l" defTabSz="584015" rtl="0" eaLnBrk="1" latinLnBrk="0" hangingPunct="1">
      <a:defRPr sz="1500" kern="1200">
        <a:solidFill>
          <a:schemeClr val="tx1"/>
        </a:solidFill>
        <a:latin typeface="+mn-lt"/>
        <a:ea typeface="+mn-ea"/>
        <a:cs typeface="+mn-cs"/>
      </a:defRPr>
    </a:lvl7pPr>
    <a:lvl8pPr marL="4088100" algn="l" defTabSz="584015" rtl="0" eaLnBrk="1" latinLnBrk="0" hangingPunct="1">
      <a:defRPr sz="1500" kern="1200">
        <a:solidFill>
          <a:schemeClr val="tx1"/>
        </a:solidFill>
        <a:latin typeface="+mn-lt"/>
        <a:ea typeface="+mn-ea"/>
        <a:cs typeface="+mn-cs"/>
      </a:defRPr>
    </a:lvl8pPr>
    <a:lvl9pPr marL="4672115" algn="l" defTabSz="5840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03AE1F-89AE-1146-AD5A-AF32620DF8E0}" type="slidenum">
              <a:rPr lang="en-US" smtClean="0"/>
              <a:t>1</a:t>
            </a:fld>
            <a:endParaRPr lang="en-US"/>
          </a:p>
        </p:txBody>
      </p:sp>
    </p:spTree>
    <p:extLst>
      <p:ext uri="{BB962C8B-B14F-4D97-AF65-F5344CB8AC3E}">
        <p14:creationId xmlns:p14="http://schemas.microsoft.com/office/powerpoint/2010/main" val="75689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en-US" dirty="0">
                <a:effectLst/>
                <a:latin typeface="-apple-system"/>
              </a:rPr>
              <a:t>The European project “CSSI Médecins du Monde” is providing social and healthcare in Brussels, Belgium. The </a:t>
            </a:r>
            <a:r>
              <a:rPr lang="en-US" dirty="0" err="1">
                <a:effectLst/>
                <a:latin typeface="-apple-system"/>
              </a:rPr>
              <a:t>centre</a:t>
            </a:r>
            <a:r>
              <a:rPr lang="en-US" dirty="0">
                <a:effectLst/>
                <a:latin typeface="-apple-system"/>
              </a:rPr>
              <a:t> provides an offer of medical care, social services, debt management advice and psychological support. The project includes two health and social </a:t>
            </a:r>
            <a:r>
              <a:rPr lang="en-US" dirty="0" err="1">
                <a:effectLst/>
                <a:latin typeface="-apple-system"/>
              </a:rPr>
              <a:t>centres</a:t>
            </a:r>
            <a:r>
              <a:rPr lang="en-US" dirty="0">
                <a:effectLst/>
                <a:latin typeface="-apple-system"/>
              </a:rPr>
              <a:t>. The second one is still being built in </a:t>
            </a:r>
            <a:r>
              <a:rPr lang="en-US" dirty="0" err="1">
                <a:effectLst/>
                <a:latin typeface="-apple-system"/>
              </a:rPr>
              <a:t>Cureghem</a:t>
            </a:r>
            <a:r>
              <a:rPr lang="en-US" dirty="0">
                <a:effectLst/>
                <a:latin typeface="-apple-system"/>
              </a:rPr>
              <a:t>, Anderlecht, one of the more deprived districts in the Brussels region. The project addresses the problem that, according the NGO Médecins du Monde, 30% of residents in and around Brussels are not registered with a GP so far. Have look at the latest episode of Smart Regions setting an example for social inclusion!</a:t>
            </a:r>
          </a:p>
          <a:p>
            <a:pPr rtl="0"/>
            <a:endParaRPr lang="en-US" dirty="0">
              <a:latin typeface="-apple-system"/>
            </a:endParaRPr>
          </a:p>
          <a:p>
            <a:pPr rtl="0"/>
            <a:r>
              <a:rPr lang="en-US" i="0" dirty="0">
                <a:solidFill>
                  <a:srgbClr val="404040"/>
                </a:solidFill>
                <a:effectLst/>
              </a:rPr>
              <a:t>European Regional Development Fund (ERDF)</a:t>
            </a:r>
            <a:r>
              <a:rPr lang="en-US" dirty="0">
                <a:effectLst/>
              </a:rPr>
              <a:t>: </a:t>
            </a:r>
            <a:r>
              <a:rPr lang="en-US" dirty="0">
                <a:effectLst/>
                <a:latin typeface="-apple-system"/>
              </a:rPr>
              <a:t>3,72 millions €</a:t>
            </a:r>
          </a:p>
          <a:p>
            <a:pPr rtl="0"/>
            <a:r>
              <a:rPr lang="en-US" dirty="0">
                <a:latin typeface="-apple-system"/>
              </a:rPr>
              <a:t>50% co-funded</a:t>
            </a:r>
            <a:endParaRPr lang="en-US" dirty="0">
              <a:effectLst/>
              <a:latin typeface="-apple-system"/>
            </a:endParaRPr>
          </a:p>
          <a:p>
            <a:endParaRPr lang="en-US" dirty="0"/>
          </a:p>
        </p:txBody>
      </p:sp>
      <p:sp>
        <p:nvSpPr>
          <p:cNvPr id="4" name="Espace réservé du numéro de diapositive 3"/>
          <p:cNvSpPr>
            <a:spLocks noGrp="1"/>
          </p:cNvSpPr>
          <p:nvPr>
            <p:ph type="sldNum" sz="quarter" idx="5"/>
          </p:nvPr>
        </p:nvSpPr>
        <p:spPr/>
        <p:txBody>
          <a:bodyPr/>
          <a:lstStyle/>
          <a:p>
            <a:fld id="{787D56A9-3882-4C3E-BFDF-4E00ABB61AB9}" type="slidenum">
              <a:rPr lang="en-US" smtClean="0"/>
              <a:t>8</a:t>
            </a:fld>
            <a:endParaRPr lang="en-US"/>
          </a:p>
        </p:txBody>
      </p:sp>
    </p:spTree>
    <p:extLst>
      <p:ext uri="{BB962C8B-B14F-4D97-AF65-F5344CB8AC3E}">
        <p14:creationId xmlns:p14="http://schemas.microsoft.com/office/powerpoint/2010/main" val="314447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PHM is considered a</a:t>
            </a:r>
            <a:r>
              <a:rPr lang="en-US" sz="1200" b="0" i="0" dirty="0">
                <a:effectLst/>
              </a:rPr>
              <a:t> critical building block for integrated care systems.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Population health begins with the patient, enable us to learn about different population “cohorts” within and between regions, study trends, adapt policies accordingly for improved care outcomes. </a:t>
            </a:r>
            <a:r>
              <a:rPr lang="en-US" sz="1200" dirty="0"/>
              <a:t>PHM</a:t>
            </a:r>
            <a:r>
              <a:rPr lang="en-US" sz="1200" b="0" i="0" dirty="0">
                <a:effectLst/>
              </a:rPr>
              <a:t> will enable</a:t>
            </a:r>
            <a:r>
              <a:rPr lang="en-US" sz="1200" dirty="0"/>
              <a:t> </a:t>
            </a:r>
            <a:r>
              <a:rPr lang="en-US" sz="1200" b="0" i="0" dirty="0">
                <a:effectLst/>
              </a:rPr>
              <a:t>local health and care partners to deliver care </a:t>
            </a:r>
            <a:r>
              <a:rPr lang="en-US" sz="1200" dirty="0"/>
              <a:t>that is</a:t>
            </a:r>
            <a:r>
              <a:rPr lang="en-US" sz="1200" b="0" i="0" dirty="0">
                <a:effectLst/>
              </a:rPr>
              <a:t> tailored to </a:t>
            </a:r>
            <a:r>
              <a:rPr lang="en-US" sz="1200" dirty="0"/>
              <a:t>the population’s </a:t>
            </a:r>
            <a:r>
              <a:rPr lang="en-US" sz="1200" b="0" i="0" dirty="0">
                <a:effectLst/>
              </a:rPr>
              <a:t>needs and as close to home as possible.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Belgian pilot has been drawn up in the context of the upcoming Inter-federal plan on Integrated Care to be implemented in 2024. PHM is a strategic aim of integrated care systems. Its innovative approach however requires both investments to build capacities in different areas as well as developing the necessary data and IT infrastructures to support its implementation.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B1AF387-3A7A-4CB0-9323-922D65AD091A}" type="slidenum">
              <a:rPr lang="nl-BE" smtClean="0"/>
              <a:pPr>
                <a:defRPr/>
              </a:pPr>
              <a:t>9</a:t>
            </a:fld>
            <a:endParaRPr lang="nl-BE"/>
          </a:p>
        </p:txBody>
      </p:sp>
    </p:spTree>
    <p:extLst>
      <p:ext uri="{BB962C8B-B14F-4D97-AF65-F5344CB8AC3E}">
        <p14:creationId xmlns:p14="http://schemas.microsoft.com/office/powerpoint/2010/main" val="180443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Seizing EU funding opportunities to support </a:t>
            </a:r>
            <a:r>
              <a:rPr lang="en-GB" sz="1600" dirty="0"/>
              <a:t>MS’ endeavours in health systems strengthening and digital transformation in healthcare is not a straightforward exercise. </a:t>
            </a:r>
            <a:endParaRPr lang="en-GB" sz="1600" b="1" dirty="0"/>
          </a:p>
          <a:p>
            <a:pPr lvl="0"/>
            <a:endParaRPr lang="en-GB" sz="1600" kern="1200" dirty="0">
              <a:solidFill>
                <a:schemeClr val="tx1"/>
              </a:solidFill>
              <a:latin typeface="+mn-lt"/>
              <a:ea typeface="Calibri" panose="020F0502020204030204" pitchFamily="34" charset="0"/>
              <a:cs typeface="Times New Roman" panose="02020603050405020304" pitchFamily="18" charset="0"/>
            </a:endParaRPr>
          </a:p>
          <a:p>
            <a:pPr lvl="0"/>
            <a:r>
              <a:rPr lang="en-GB" sz="1600" kern="1200" dirty="0">
                <a:solidFill>
                  <a:schemeClr val="tx1"/>
                </a:solidFill>
                <a:latin typeface="+mn-lt"/>
                <a:ea typeface="Calibri" panose="020F0502020204030204" pitchFamily="34" charset="0"/>
                <a:cs typeface="Times New Roman" panose="02020603050405020304" pitchFamily="18" charset="0"/>
              </a:rPr>
              <a:t>A first assessment demonstrates that:</a:t>
            </a:r>
          </a:p>
          <a:p>
            <a:pPr lvl="0"/>
            <a:endParaRPr lang="en-GB" sz="1600" kern="1200" dirty="0">
              <a:solidFill>
                <a:schemeClr val="tx1"/>
              </a:solidFill>
              <a:latin typeface="+mn-lt"/>
              <a:ea typeface="Calibri" panose="020F0502020204030204" pitchFamily="34" charset="0"/>
              <a:cs typeface="Times New Roman" panose="02020603050405020304" pitchFamily="18" charset="0"/>
            </a:endParaRPr>
          </a:p>
          <a:p>
            <a:pPr marL="259232" indent="-259232">
              <a:buFont typeface="Wingdings" panose="05000000000000000000" pitchFamily="2" charset="2"/>
              <a:buChar char="v"/>
            </a:pPr>
            <a:r>
              <a:rPr lang="en-GB" sz="1600" kern="1200" dirty="0">
                <a:solidFill>
                  <a:schemeClr val="tx1"/>
                </a:solidFill>
                <a:latin typeface="+mn-lt"/>
                <a:ea typeface="Calibri" panose="020F0502020204030204" pitchFamily="34" charset="0"/>
                <a:cs typeface="Times New Roman" panose="02020603050405020304" pitchFamily="18" charset="0"/>
              </a:rPr>
              <a:t>there are several challenges for MS’ mono-beneficiary projects/reforms to access funds through programmes managed directly by the European Commission (e.g. Digital Europe, EU4Health) e.g. fulfilling the requirements, meeting all eligibility criteria and facing considerable competition in the lengthy application process. </a:t>
            </a:r>
          </a:p>
          <a:p>
            <a:pPr marL="259232" indent="-259232">
              <a:buFont typeface="Wingdings" panose="05000000000000000000" pitchFamily="2" charset="2"/>
              <a:buChar char="v"/>
            </a:pPr>
            <a:endParaRPr lang="en-GB" sz="1600" kern="1200" dirty="0">
              <a:solidFill>
                <a:schemeClr val="tx1"/>
              </a:solidFill>
              <a:latin typeface="+mn-lt"/>
              <a:ea typeface="Calibri" panose="020F0502020204030204" pitchFamily="34" charset="0"/>
              <a:cs typeface="Times New Roman" panose="02020603050405020304" pitchFamily="18" charset="0"/>
            </a:endParaRPr>
          </a:p>
          <a:p>
            <a:pPr marL="259232" indent="-259232">
              <a:buFont typeface="Wingdings" panose="05000000000000000000" pitchFamily="2" charset="2"/>
              <a:buChar char="v"/>
            </a:pPr>
            <a:r>
              <a:rPr lang="en-GB" sz="1600" kern="1200" dirty="0">
                <a:solidFill>
                  <a:schemeClr val="tx1"/>
                </a:solidFill>
                <a:latin typeface="+mn-lt"/>
                <a:ea typeface="Calibri" panose="020F0502020204030204" pitchFamily="34" charset="0"/>
                <a:cs typeface="Times New Roman" panose="02020603050405020304" pitchFamily="18" charset="0"/>
              </a:rPr>
              <a:t>Calls for proposals issued tend to be limited in scope and not sufficiently broad to capture MS needs and priorities </a:t>
            </a:r>
          </a:p>
          <a:p>
            <a:pPr lvl="0"/>
            <a:endParaRPr lang="en-GB" sz="1600" kern="1200" dirty="0">
              <a:solidFill>
                <a:schemeClr val="tx1"/>
              </a:solidFill>
              <a:latin typeface="+mn-lt"/>
              <a:ea typeface="Calibri" panose="020F0502020204030204" pitchFamily="34" charset="0"/>
              <a:cs typeface="Times New Roman" panose="02020603050405020304" pitchFamily="18" charset="0"/>
            </a:endParaRPr>
          </a:p>
          <a:p>
            <a:pPr marL="259232" indent="-259232">
              <a:buFont typeface="Wingdings" panose="05000000000000000000" pitchFamily="2" charset="2"/>
              <a:buChar char="v"/>
            </a:pPr>
            <a:r>
              <a:rPr lang="en-GB" sz="1600" kern="1200" dirty="0">
                <a:solidFill>
                  <a:schemeClr val="tx1"/>
                </a:solidFill>
                <a:latin typeface="+mn-lt"/>
                <a:ea typeface="Calibri" panose="020F0502020204030204" pitchFamily="34" charset="0"/>
                <a:cs typeface="Times New Roman" panose="02020603050405020304" pitchFamily="18" charset="0"/>
              </a:rPr>
              <a:t>Optimising the use of shared management funds (e.g. ERDF/ESF+) and the RRF for health could be considered further but this requires collaboration and ensuring that health is included during the priority setting and programming phases</a:t>
            </a:r>
          </a:p>
          <a:p>
            <a:pPr lvl="0"/>
            <a:endParaRPr lang="en-US" sz="1600" kern="1200" dirty="0">
              <a:solidFill>
                <a:schemeClr val="tx1"/>
              </a:solidFill>
              <a:latin typeface="+mn-lt"/>
              <a:ea typeface="Calibri" panose="020F0502020204030204" pitchFamily="34" charset="0"/>
              <a:cs typeface="Times New Roman" panose="02020603050405020304" pitchFamily="18" charset="0"/>
            </a:endParaRPr>
          </a:p>
          <a:p>
            <a:pPr marL="259232" indent="-259232">
              <a:buFont typeface="Wingdings" panose="05000000000000000000" pitchFamily="2" charset="2"/>
              <a:buChar char="v"/>
            </a:pPr>
            <a:r>
              <a:rPr lang="en-US" sz="1600" kern="1200" dirty="0">
                <a:solidFill>
                  <a:schemeClr val="tx1"/>
                </a:solidFill>
                <a:latin typeface="+mn-lt"/>
                <a:ea typeface="Calibri" panose="020F0502020204030204" pitchFamily="34" charset="0"/>
                <a:cs typeface="Times New Roman" panose="02020603050405020304" pitchFamily="18" charset="0"/>
              </a:rPr>
              <a:t>Facilitating more effective blending of different EU funds as well as EU and national funds for national health projects would be valuable.</a:t>
            </a:r>
            <a:endParaRPr lang="en-US" sz="1600" dirty="0"/>
          </a:p>
          <a:p>
            <a:pPr marL="342900" marR="0" lvl="0" indent="-342900" algn="l" defTabSz="914400" rtl="0" eaLnBrk="1" fontAlgn="auto" latinLnBrk="0" hangingPunct="1">
              <a:lnSpc>
                <a:spcPct val="105000"/>
              </a:lnSpc>
              <a:spcBef>
                <a:spcPts val="0"/>
              </a:spcBef>
              <a:spcAft>
                <a:spcPts val="800"/>
              </a:spcAft>
              <a:buClrTx/>
              <a:buSzTx/>
              <a:buFont typeface="Symbol" panose="05050102010706020507" pitchFamily="18" charset="2"/>
              <a:buChar char=""/>
              <a:tabLst/>
              <a:defRPr/>
            </a:pPr>
            <a:endParaRPr lang="nl-BE" dirty="0"/>
          </a:p>
          <a:p>
            <a:pPr marL="0" lvl="0" indent="0">
              <a:lnSpc>
                <a:spcPct val="105000"/>
              </a:lnSpc>
              <a:spcAft>
                <a:spcPts val="800"/>
              </a:spcAft>
              <a:buFont typeface="Symbol" panose="05050102010706020507" pitchFamily="18" charset="2"/>
              <a:buNone/>
            </a:pPr>
            <a:endParaRPr lang="en-US"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62373F-6714-4234-9E3D-3DF8441EC9EB}" type="slidenum">
              <a:rPr lang="nl-BE" smtClean="0"/>
              <a:t>11</a:t>
            </a:fld>
            <a:endParaRPr lang="nl-BE"/>
          </a:p>
        </p:txBody>
      </p:sp>
    </p:spTree>
    <p:extLst>
      <p:ext uri="{BB962C8B-B14F-4D97-AF65-F5344CB8AC3E}">
        <p14:creationId xmlns:p14="http://schemas.microsoft.com/office/powerpoint/2010/main" val="81642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 HEALTH template">
    <p:spTree>
      <p:nvGrpSpPr>
        <p:cNvPr id="1" name=""/>
        <p:cNvGrpSpPr/>
        <p:nvPr/>
      </p:nvGrpSpPr>
      <p:grpSpPr>
        <a:xfrm>
          <a:off x="0" y="0"/>
          <a:ext cx="0" cy="0"/>
          <a:chOff x="0" y="0"/>
          <a:chExt cx="0" cy="0"/>
        </a:xfrm>
      </p:grpSpPr>
      <p:sp>
        <p:nvSpPr>
          <p:cNvPr id="7" name="Slide Number Placeholder 3"/>
          <p:cNvSpPr txBox="1">
            <a:spLocks/>
          </p:cNvSpPr>
          <p:nvPr userDrawn="1"/>
        </p:nvSpPr>
        <p:spPr>
          <a:xfrm>
            <a:off x="9570328" y="6997444"/>
            <a:ext cx="444176" cy="332405"/>
          </a:xfrm>
          <a:prstGeom prst="rect">
            <a:avLst/>
          </a:prstGeom>
        </p:spPr>
        <p:txBody>
          <a:bodyPr vert="horz" lIns="0" tIns="58401" rIns="0" bIns="58401"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168029" rtl="0" eaLnBrk="1" fontAlgn="auto" latinLnBrk="0" hangingPunct="1">
              <a:lnSpc>
                <a:spcPct val="100000"/>
              </a:lnSpc>
              <a:spcBef>
                <a:spcPts val="0"/>
              </a:spcBef>
              <a:spcAft>
                <a:spcPts val="0"/>
              </a:spcAft>
              <a:buClrTx/>
              <a:buSzTx/>
              <a:buFontTx/>
              <a:buNone/>
              <a:tabLst/>
              <a:defRPr/>
            </a:pPr>
            <a:fld id="{17EB343F-F6D7-4696-8A01-EDB874459CA0}" type="slidenum">
              <a:rPr kumimoji="0" lang="fr-FR" sz="800" b="0" i="0" u="none" strike="noStrike" kern="1200" cap="none" spc="0" normalizeH="0" baseline="0" noProof="0" smtClean="0">
                <a:ln>
                  <a:noFill/>
                </a:ln>
                <a:solidFill>
                  <a:schemeClr val="tx2"/>
                </a:solidFill>
                <a:effectLst/>
                <a:uLnTx/>
                <a:uFillTx/>
                <a:latin typeface="Arial"/>
                <a:ea typeface="+mn-ea"/>
                <a:cs typeface="+mn-cs"/>
              </a:rPr>
              <a:pPr marL="0" marR="0" lvl="0" indent="0" algn="r" defTabSz="1168029" rtl="0" eaLnBrk="1" fontAlgn="auto" latinLnBrk="0" hangingPunct="1">
                <a:lnSpc>
                  <a:spcPct val="100000"/>
                </a:lnSpc>
                <a:spcBef>
                  <a:spcPts val="0"/>
                </a:spcBef>
                <a:spcAft>
                  <a:spcPts val="0"/>
                </a:spcAft>
                <a:buClrTx/>
                <a:buSzTx/>
                <a:buFontTx/>
                <a:buNone/>
                <a:tabLst/>
                <a:defRPr/>
              </a:pPr>
              <a:t>‹#›</a:t>
            </a:fld>
            <a:endParaRPr kumimoji="0" lang="fr-FR" sz="800" b="0" i="0" u="none" strike="noStrike" kern="1200" cap="none" spc="0" normalizeH="0" baseline="0" noProof="0" dirty="0">
              <a:ln>
                <a:noFill/>
              </a:ln>
              <a:solidFill>
                <a:schemeClr val="tx2"/>
              </a:solidFill>
              <a:effectLst/>
              <a:uLnTx/>
              <a:uFillTx/>
              <a:latin typeface="Arial"/>
              <a:ea typeface="+mn-ea"/>
              <a:cs typeface="+mn-cs"/>
            </a:endParaRPr>
          </a:p>
        </p:txBody>
      </p:sp>
      <p:sp>
        <p:nvSpPr>
          <p:cNvPr id="3" name="Title 1"/>
          <p:cNvSpPr>
            <a:spLocks noGrp="1"/>
          </p:cNvSpPr>
          <p:nvPr>
            <p:ph type="title" hasCustomPrompt="1"/>
          </p:nvPr>
        </p:nvSpPr>
        <p:spPr>
          <a:xfrm>
            <a:off x="640934" y="1544451"/>
            <a:ext cx="9366191" cy="799181"/>
          </a:xfrm>
        </p:spPr>
        <p:txBody>
          <a:bodyPr lIns="0"/>
          <a:lstStyle>
            <a:lvl1pPr>
              <a:defRPr>
                <a:solidFill>
                  <a:srgbClr val="0F3D9B"/>
                </a:solidFill>
              </a:defRPr>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4" name="Text Placeholder 4"/>
          <p:cNvSpPr>
            <a:spLocks noGrp="1"/>
          </p:cNvSpPr>
          <p:nvPr>
            <p:ph type="body" sz="quarter" idx="11" hasCustomPrompt="1"/>
          </p:nvPr>
        </p:nvSpPr>
        <p:spPr>
          <a:xfrm>
            <a:off x="640934" y="2490280"/>
            <a:ext cx="9366191" cy="4328973"/>
          </a:xfrm>
        </p:spPr>
        <p:txBody>
          <a:bodyPr lIns="0"/>
          <a:lstStyle>
            <a:lvl1pPr>
              <a:defRPr sz="2300">
                <a:solidFill>
                  <a:srgbClr val="0D6AAF"/>
                </a:solidFill>
              </a:defRPr>
            </a:lvl1pPr>
            <a:lvl2pPr>
              <a:defRPr sz="1200"/>
            </a:lvl2pPr>
            <a:lvl3pPr>
              <a:defRPr sz="1400"/>
            </a:lvl3pPr>
            <a:lvl4pPr>
              <a:defRPr sz="1400"/>
            </a:lvl4pPr>
            <a:lvl5pPr>
              <a:defRPr sz="1400"/>
            </a:lvl5pPr>
          </a:lstStyle>
          <a:p>
            <a:pPr lvl="0"/>
            <a:r>
              <a:rPr lang="fr-FR" dirty="0"/>
              <a:t>CLICK TO EDIT MASTER TEXT STYLES</a:t>
            </a:r>
          </a:p>
          <a:p>
            <a:pPr lvl="1"/>
            <a:r>
              <a:rPr lang="fr-FR" dirty="0" err="1"/>
              <a:t>Text</a:t>
            </a:r>
            <a:endParaRPr lang="en-US" dirty="0"/>
          </a:p>
        </p:txBody>
      </p:sp>
    </p:spTree>
    <p:extLst>
      <p:ext uri="{BB962C8B-B14F-4D97-AF65-F5344CB8AC3E}">
        <p14:creationId xmlns:p14="http://schemas.microsoft.com/office/powerpoint/2010/main" val="292184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3556-DC65-8464-439E-11FCF2B15343}"/>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A6AE9DC1-8370-22D6-21BC-66A9E3F75ECC}"/>
              </a:ext>
            </a:extLst>
          </p:cNvPr>
          <p:cNvSpPr>
            <a:spLocks noGrp="1"/>
          </p:cNvSpPr>
          <p:nvPr>
            <p:ph idx="1"/>
          </p:nvPr>
        </p:nvSpPr>
        <p:spPr>
          <a:xfrm>
            <a:off x="734844" y="1864453"/>
            <a:ext cx="9218950"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grpSp>
        <p:nvGrpSpPr>
          <p:cNvPr id="8" name="object 2">
            <a:extLst>
              <a:ext uri="{FF2B5EF4-FFF2-40B4-BE49-F238E27FC236}">
                <a16:creationId xmlns:a16="http://schemas.microsoft.com/office/drawing/2014/main" id="{5C575522-FEA4-FEBE-C213-4CA6F5E6CA48}"/>
              </a:ext>
            </a:extLst>
          </p:cNvPr>
          <p:cNvGrpSpPr/>
          <p:nvPr userDrawn="1"/>
        </p:nvGrpSpPr>
        <p:grpSpPr>
          <a:xfrm>
            <a:off x="206030" y="6960592"/>
            <a:ext cx="321773" cy="389347"/>
            <a:chOff x="235008" y="6311872"/>
            <a:chExt cx="367030" cy="353060"/>
          </a:xfrm>
        </p:grpSpPr>
        <p:pic>
          <p:nvPicPr>
            <p:cNvPr id="9" name="object 3">
              <a:extLst>
                <a:ext uri="{FF2B5EF4-FFF2-40B4-BE49-F238E27FC236}">
                  <a16:creationId xmlns:a16="http://schemas.microsoft.com/office/drawing/2014/main" id="{CC6E584C-21D8-CE2C-F34F-B64FB464876E}"/>
                </a:ext>
              </a:extLst>
            </p:cNvPr>
            <p:cNvPicPr/>
            <p:nvPr/>
          </p:nvPicPr>
          <p:blipFill>
            <a:blip r:embed="rId2" cstate="print"/>
            <a:stretch>
              <a:fillRect/>
            </a:stretch>
          </p:blipFill>
          <p:spPr>
            <a:xfrm>
              <a:off x="362136" y="6432114"/>
              <a:ext cx="112745" cy="112741"/>
            </a:xfrm>
            <a:prstGeom prst="rect">
              <a:avLst/>
            </a:prstGeom>
          </p:spPr>
        </p:pic>
        <p:sp>
          <p:nvSpPr>
            <p:cNvPr id="10" name="object 4">
              <a:extLst>
                <a:ext uri="{FF2B5EF4-FFF2-40B4-BE49-F238E27FC236}">
                  <a16:creationId xmlns:a16="http://schemas.microsoft.com/office/drawing/2014/main" id="{24720FD1-2745-51F3-9226-B9E1B446B8C7}"/>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801654" eaLnBrk="1" fontAlgn="auto" latinLnBrk="0" hangingPunct="1">
                <a:lnSpc>
                  <a:spcPct val="100000"/>
                </a:lnSpc>
                <a:spcBef>
                  <a:spcPts val="0"/>
                </a:spcBef>
                <a:spcAft>
                  <a:spcPts val="0"/>
                </a:spcAft>
                <a:buClrTx/>
                <a:buSzTx/>
                <a:buFontTx/>
                <a:buNone/>
                <a:tabLst/>
                <a:defRPr/>
              </a:pPr>
              <a:endParaRPr kumimoji="0" sz="1578"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41983FAF-7BF9-F790-6911-4F079BD4D37E}"/>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801654" eaLnBrk="1" fontAlgn="auto" latinLnBrk="0" hangingPunct="1">
                <a:lnSpc>
                  <a:spcPct val="100000"/>
                </a:lnSpc>
                <a:spcBef>
                  <a:spcPts val="0"/>
                </a:spcBef>
                <a:spcAft>
                  <a:spcPts val="0"/>
                </a:spcAft>
                <a:buClrTx/>
                <a:buSzTx/>
                <a:buFontTx/>
                <a:buNone/>
                <a:tabLst/>
                <a:defRPr/>
              </a:pPr>
              <a:endParaRPr kumimoji="0" sz="1578" b="0" i="0" u="none" strike="noStrike" kern="0" cap="none" spc="0" normalizeH="0" baseline="0" noProof="0">
                <a:ln>
                  <a:noFill/>
                </a:ln>
                <a:solidFill>
                  <a:sysClr val="windowText" lastClr="000000"/>
                </a:solidFill>
                <a:effectLst/>
                <a:uLnTx/>
                <a:uFillTx/>
              </a:endParaRPr>
            </a:p>
          </p:txBody>
        </p:sp>
      </p:grpSp>
      <p:pic>
        <p:nvPicPr>
          <p:cNvPr id="13" name="object 7">
            <a:extLst>
              <a:ext uri="{FF2B5EF4-FFF2-40B4-BE49-F238E27FC236}">
                <a16:creationId xmlns:a16="http://schemas.microsoft.com/office/drawing/2014/main" id="{F40AE3D1-B212-E689-82CE-55A61CF8D855}"/>
              </a:ext>
            </a:extLst>
          </p:cNvPr>
          <p:cNvPicPr/>
          <p:nvPr userDrawn="1"/>
        </p:nvPicPr>
        <p:blipFill>
          <a:blip r:embed="rId3" cstate="print"/>
          <a:stretch>
            <a:fillRect/>
          </a:stretch>
        </p:blipFill>
        <p:spPr>
          <a:xfrm>
            <a:off x="10172220" y="6990436"/>
            <a:ext cx="361320" cy="335934"/>
          </a:xfrm>
          <a:prstGeom prst="rect">
            <a:avLst/>
          </a:prstGeom>
        </p:spPr>
      </p:pic>
      <p:sp>
        <p:nvSpPr>
          <p:cNvPr id="14" name="Slide Number Placeholder 5">
            <a:extLst>
              <a:ext uri="{FF2B5EF4-FFF2-40B4-BE49-F238E27FC236}">
                <a16:creationId xmlns:a16="http://schemas.microsoft.com/office/drawing/2014/main" id="{2A41BA1E-EB5C-EFF9-008D-06DAE83F8863}"/>
              </a:ext>
            </a:extLst>
          </p:cNvPr>
          <p:cNvSpPr>
            <a:spLocks noGrp="1"/>
          </p:cNvSpPr>
          <p:nvPr>
            <p:ph type="sldNum" sz="quarter" idx="4"/>
          </p:nvPr>
        </p:nvSpPr>
        <p:spPr>
          <a:xfrm>
            <a:off x="10172221" y="-16384"/>
            <a:ext cx="458816" cy="402652"/>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a:t>
            </a:fld>
            <a:endParaRPr lang="nl-BE" dirty="0"/>
          </a:p>
        </p:txBody>
      </p:sp>
    </p:spTree>
    <p:extLst>
      <p:ext uri="{BB962C8B-B14F-4D97-AF65-F5344CB8AC3E}">
        <p14:creationId xmlns:p14="http://schemas.microsoft.com/office/powerpoint/2010/main" val="3853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B2B6-DF7C-FF03-59FC-EAF799D70212}"/>
              </a:ext>
            </a:extLst>
          </p:cNvPr>
          <p:cNvSpPr>
            <a:spLocks noGrp="1"/>
          </p:cNvSpPr>
          <p:nvPr>
            <p:ph type="title"/>
          </p:nvPr>
        </p:nvSpPr>
        <p:spPr>
          <a:xfrm>
            <a:off x="736236" y="402652"/>
            <a:ext cx="9218950" cy="1461801"/>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4234D9E-B2CC-42A0-0F44-A1943C5BAAAC}"/>
              </a:ext>
            </a:extLst>
          </p:cNvPr>
          <p:cNvSpPr>
            <a:spLocks noGrp="1"/>
          </p:cNvSpPr>
          <p:nvPr>
            <p:ph type="body" idx="1"/>
          </p:nvPr>
        </p:nvSpPr>
        <p:spPr>
          <a:xfrm>
            <a:off x="736237" y="1853949"/>
            <a:ext cx="4521794" cy="908592"/>
          </a:xfrm>
        </p:spPr>
        <p:txBody>
          <a:bodyPr anchor="b"/>
          <a:lstStyle>
            <a:lvl1pPr marL="0" indent="0">
              <a:buNone/>
              <a:defRPr sz="2104" b="1">
                <a:solidFill>
                  <a:srgbClr val="40E4AD"/>
                </a:solidFill>
              </a:defRPr>
            </a:lvl1pPr>
            <a:lvl2pPr marL="400827" indent="0">
              <a:buNone/>
              <a:defRPr sz="1753" b="1"/>
            </a:lvl2pPr>
            <a:lvl3pPr marL="801654" indent="0">
              <a:buNone/>
              <a:defRPr sz="1578" b="1"/>
            </a:lvl3pPr>
            <a:lvl4pPr marL="1202482" indent="0">
              <a:buNone/>
              <a:defRPr sz="1403" b="1"/>
            </a:lvl4pPr>
            <a:lvl5pPr marL="1603309" indent="0">
              <a:buNone/>
              <a:defRPr sz="1403" b="1"/>
            </a:lvl5pPr>
            <a:lvl6pPr marL="2004136" indent="0">
              <a:buNone/>
              <a:defRPr sz="1403" b="1"/>
            </a:lvl6pPr>
            <a:lvl7pPr marL="2404963" indent="0">
              <a:buNone/>
              <a:defRPr sz="1403" b="1"/>
            </a:lvl7pPr>
            <a:lvl8pPr marL="2805791" indent="0">
              <a:buNone/>
              <a:defRPr sz="1403" b="1"/>
            </a:lvl8pPr>
            <a:lvl9pPr marL="3206618" indent="0">
              <a:buNone/>
              <a:defRPr sz="1403"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5B8615-B898-10A7-9DBE-F3ADF8F89222}"/>
              </a:ext>
            </a:extLst>
          </p:cNvPr>
          <p:cNvSpPr>
            <a:spLocks noGrp="1"/>
          </p:cNvSpPr>
          <p:nvPr>
            <p:ph sz="half" idx="2"/>
          </p:nvPr>
        </p:nvSpPr>
        <p:spPr>
          <a:xfrm>
            <a:off x="736237" y="2762541"/>
            <a:ext cx="452179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7C1FEAFC-A829-E94F-0E85-69C3BAEC8EF9}"/>
              </a:ext>
            </a:extLst>
          </p:cNvPr>
          <p:cNvSpPr>
            <a:spLocks noGrp="1"/>
          </p:cNvSpPr>
          <p:nvPr>
            <p:ph type="body" sz="quarter" idx="3"/>
          </p:nvPr>
        </p:nvSpPr>
        <p:spPr>
          <a:xfrm>
            <a:off x="5411123" y="1853949"/>
            <a:ext cx="4544063" cy="908592"/>
          </a:xfrm>
        </p:spPr>
        <p:txBody>
          <a:bodyPr anchor="b"/>
          <a:lstStyle>
            <a:lvl1pPr marL="0" indent="0">
              <a:buNone/>
              <a:defRPr sz="2104" b="1">
                <a:solidFill>
                  <a:srgbClr val="40E4AD"/>
                </a:solidFill>
              </a:defRPr>
            </a:lvl1pPr>
            <a:lvl2pPr marL="400827" indent="0">
              <a:buNone/>
              <a:defRPr sz="1753" b="1"/>
            </a:lvl2pPr>
            <a:lvl3pPr marL="801654" indent="0">
              <a:buNone/>
              <a:defRPr sz="1578" b="1"/>
            </a:lvl3pPr>
            <a:lvl4pPr marL="1202482" indent="0">
              <a:buNone/>
              <a:defRPr sz="1403" b="1"/>
            </a:lvl4pPr>
            <a:lvl5pPr marL="1603309" indent="0">
              <a:buNone/>
              <a:defRPr sz="1403" b="1"/>
            </a:lvl5pPr>
            <a:lvl6pPr marL="2004136" indent="0">
              <a:buNone/>
              <a:defRPr sz="1403" b="1"/>
            </a:lvl6pPr>
            <a:lvl7pPr marL="2404963" indent="0">
              <a:buNone/>
              <a:defRPr sz="1403" b="1"/>
            </a:lvl7pPr>
            <a:lvl8pPr marL="2805791" indent="0">
              <a:buNone/>
              <a:defRPr sz="1403" b="1"/>
            </a:lvl8pPr>
            <a:lvl9pPr marL="3206618" indent="0">
              <a:buNone/>
              <a:defRPr sz="1403"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EBDA103-6D8C-E774-6EA6-F46F9DC13655}"/>
              </a:ext>
            </a:extLst>
          </p:cNvPr>
          <p:cNvSpPr>
            <a:spLocks noGrp="1"/>
          </p:cNvSpPr>
          <p:nvPr>
            <p:ph sz="quarter" idx="4"/>
          </p:nvPr>
        </p:nvSpPr>
        <p:spPr>
          <a:xfrm>
            <a:off x="5411123" y="2762541"/>
            <a:ext cx="4544063" cy="4063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0" name="Slide Number Placeholder 5">
            <a:extLst>
              <a:ext uri="{FF2B5EF4-FFF2-40B4-BE49-F238E27FC236}">
                <a16:creationId xmlns:a16="http://schemas.microsoft.com/office/drawing/2014/main" id="{0637D8A5-A365-ECB6-7F19-4621C5076C7F}"/>
              </a:ext>
            </a:extLst>
          </p:cNvPr>
          <p:cNvSpPr>
            <a:spLocks noGrp="1"/>
          </p:cNvSpPr>
          <p:nvPr>
            <p:ph type="sldNum" sz="quarter" idx="12"/>
          </p:nvPr>
        </p:nvSpPr>
        <p:spPr>
          <a:xfrm>
            <a:off x="10172221" y="-16384"/>
            <a:ext cx="458816" cy="402652"/>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a:t>
            </a:fld>
            <a:endParaRPr lang="nl-BE" dirty="0"/>
          </a:p>
        </p:txBody>
      </p:sp>
    </p:spTree>
    <p:extLst>
      <p:ext uri="{BB962C8B-B14F-4D97-AF65-F5344CB8AC3E}">
        <p14:creationId xmlns:p14="http://schemas.microsoft.com/office/powerpoint/2010/main" val="2422491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555427" y="7087462"/>
            <a:ext cx="450718" cy="301732"/>
          </a:xfrm>
          <a:prstGeom prst="rect">
            <a:avLst/>
          </a:prstGeom>
        </p:spPr>
        <p:txBody>
          <a:bodyPr vert="horz" lIns="99551" tIns="49775" rIns="0" bIns="49775" rtlCol="0" anchor="ctr" anchorCtr="0"/>
          <a:lstStyle>
            <a:lvl1pPr algn="r">
              <a:defRPr sz="800" b="0" i="0">
                <a:solidFill>
                  <a:srgbClr val="0F3D9B"/>
                </a:solidFill>
                <a:latin typeface="Arial"/>
                <a:cs typeface="Arial"/>
              </a:defRPr>
            </a:lvl1pPr>
          </a:lstStyle>
          <a:p>
            <a:endParaRPr lang="en-US" dirty="0"/>
          </a:p>
        </p:txBody>
      </p:sp>
      <p:sp>
        <p:nvSpPr>
          <p:cNvPr id="10" name="Title Placeholder 9"/>
          <p:cNvSpPr>
            <a:spLocks noGrp="1"/>
          </p:cNvSpPr>
          <p:nvPr>
            <p:ph type="title"/>
          </p:nvPr>
        </p:nvSpPr>
        <p:spPr>
          <a:xfrm>
            <a:off x="647926" y="1491574"/>
            <a:ext cx="9358219" cy="752443"/>
          </a:xfrm>
          <a:prstGeom prst="rect">
            <a:avLst/>
          </a:prstGeom>
        </p:spPr>
        <p:txBody>
          <a:bodyPr vert="horz" lIns="0" tIns="0" rIns="0" bIns="0" rtlCol="0" anchor="ctr">
            <a:normAutofit/>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12" name="Text Placeholder 11"/>
          <p:cNvSpPr>
            <a:spLocks noGrp="1"/>
          </p:cNvSpPr>
          <p:nvPr>
            <p:ph type="body" idx="1"/>
          </p:nvPr>
        </p:nvSpPr>
        <p:spPr>
          <a:xfrm>
            <a:off x="647926" y="2440236"/>
            <a:ext cx="9358219" cy="4360635"/>
          </a:xfrm>
          <a:prstGeom prst="rect">
            <a:avLst/>
          </a:prstGeom>
        </p:spPr>
        <p:txBody>
          <a:bodyPr vert="horz" lIns="0" tIns="0" rIns="0" bIns="0" rtlCol="0">
            <a:normAutofit/>
          </a:bodyPr>
          <a:lstStyle/>
          <a:p>
            <a:pPr lvl="0"/>
            <a:r>
              <a:rPr lang="fr-FR" dirty="0"/>
              <a:t>CLICK TO EDIT MASTER TEXT STYLES</a:t>
            </a:r>
          </a:p>
          <a:p>
            <a:pPr lvl="1"/>
            <a:r>
              <a:rPr lang="fr-FR" dirty="0" err="1"/>
              <a:t>Text</a:t>
            </a:r>
            <a:endParaRPr lang="en-US" dirty="0"/>
          </a:p>
        </p:txBody>
      </p:sp>
      <p:cxnSp>
        <p:nvCxnSpPr>
          <p:cNvPr id="9" name="Connecteur droit 8"/>
          <p:cNvCxnSpPr/>
          <p:nvPr userDrawn="1"/>
        </p:nvCxnSpPr>
        <p:spPr>
          <a:xfrm flipH="1">
            <a:off x="647926" y="7095035"/>
            <a:ext cx="9358219" cy="0"/>
          </a:xfrm>
          <a:prstGeom prst="line">
            <a:avLst/>
          </a:prstGeom>
          <a:ln w="12700">
            <a:solidFill>
              <a:srgbClr val="07407F"/>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22503CFD-30A1-AADD-21FD-A79DA484F248}"/>
              </a:ext>
            </a:extLst>
          </p:cNvPr>
          <p:cNvPicPr>
            <a:picLocks noChangeAspect="1"/>
          </p:cNvPicPr>
          <p:nvPr userDrawn="1"/>
        </p:nvPicPr>
        <p:blipFill>
          <a:blip r:embed="rId5"/>
          <a:stretch>
            <a:fillRect/>
          </a:stretch>
        </p:blipFill>
        <p:spPr>
          <a:xfrm>
            <a:off x="0" y="467814"/>
            <a:ext cx="5880100" cy="292100"/>
          </a:xfrm>
          <a:prstGeom prst="rect">
            <a:avLst/>
          </a:prstGeom>
        </p:spPr>
      </p:pic>
      <p:pic>
        <p:nvPicPr>
          <p:cNvPr id="8" name="Image 7" descr="Une image contenant capture d’écran, Graphique, Police, logo&#10;&#10;Description générée automatiquement">
            <a:extLst>
              <a:ext uri="{FF2B5EF4-FFF2-40B4-BE49-F238E27FC236}">
                <a16:creationId xmlns:a16="http://schemas.microsoft.com/office/drawing/2014/main" id="{CEC92A7B-7209-24A4-2949-0CBD75EB41EF}"/>
              </a:ext>
            </a:extLst>
          </p:cNvPr>
          <p:cNvPicPr>
            <a:picLocks noChangeAspect="1"/>
          </p:cNvPicPr>
          <p:nvPr userDrawn="1"/>
        </p:nvPicPr>
        <p:blipFill>
          <a:blip r:embed="rId6"/>
          <a:stretch>
            <a:fillRect/>
          </a:stretch>
        </p:blipFill>
        <p:spPr>
          <a:xfrm>
            <a:off x="647926" y="7043326"/>
            <a:ext cx="1703182" cy="519524"/>
          </a:xfrm>
          <a:prstGeom prst="rect">
            <a:avLst/>
          </a:prstGeom>
        </p:spPr>
      </p:pic>
    </p:spTree>
    <p:extLst>
      <p:ext uri="{BB962C8B-B14F-4D97-AF65-F5344CB8AC3E}">
        <p14:creationId xmlns:p14="http://schemas.microsoft.com/office/powerpoint/2010/main" val="22820274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ftr="0" dt="0"/>
  <p:txStyles>
    <p:titleStyle>
      <a:lvl1pPr algn="l" defTabSz="584015" rtl="0" eaLnBrk="1" latinLnBrk="0" hangingPunct="1">
        <a:spcBef>
          <a:spcPct val="0"/>
        </a:spcBef>
        <a:buNone/>
        <a:defRPr sz="4000" b="1" i="0" kern="1200">
          <a:solidFill>
            <a:srgbClr val="0F3D9B"/>
          </a:solidFill>
          <a:latin typeface="Arial"/>
          <a:ea typeface="+mj-ea"/>
          <a:cs typeface="Arial"/>
        </a:defRPr>
      </a:lvl1pPr>
    </p:titleStyle>
    <p:bodyStyle>
      <a:lvl1pPr marL="0" indent="0" algn="l" defTabSz="584015" rtl="0" eaLnBrk="1" latinLnBrk="0" hangingPunct="1">
        <a:spcBef>
          <a:spcPct val="20000"/>
        </a:spcBef>
        <a:buFontTx/>
        <a:buNone/>
        <a:defRPr sz="2300" b="1" kern="1200">
          <a:solidFill>
            <a:srgbClr val="0070C0"/>
          </a:solidFill>
          <a:latin typeface="Arial"/>
          <a:ea typeface="+mn-ea"/>
          <a:cs typeface="Arial"/>
        </a:defRPr>
      </a:lvl1pPr>
      <a:lvl2pPr marL="0" indent="0" algn="l" defTabSz="584015" rtl="0" eaLnBrk="1" latinLnBrk="0" hangingPunct="1">
        <a:spcBef>
          <a:spcPts val="0"/>
        </a:spcBef>
        <a:buFontTx/>
        <a:buNone/>
        <a:defRPr sz="1200" kern="1200">
          <a:solidFill>
            <a:srgbClr val="07407F"/>
          </a:solidFill>
          <a:latin typeface="Arial"/>
          <a:ea typeface="+mn-ea"/>
          <a:cs typeface="Arial"/>
        </a:defRPr>
      </a:lvl2pPr>
      <a:lvl3pPr marL="1460036" indent="-292007" algn="l" defTabSz="584015" rtl="0" eaLnBrk="1" latinLnBrk="0" hangingPunct="1">
        <a:spcBef>
          <a:spcPct val="20000"/>
        </a:spcBef>
        <a:buFont typeface="Arial"/>
        <a:buChar char="•"/>
        <a:defRPr sz="1400" kern="1200">
          <a:solidFill>
            <a:srgbClr val="07407F"/>
          </a:solidFill>
          <a:latin typeface="Arial"/>
          <a:ea typeface="+mn-ea"/>
          <a:cs typeface="Arial"/>
        </a:defRPr>
      </a:lvl3pPr>
      <a:lvl4pPr marL="2044051" indent="-292007" algn="l" defTabSz="584015" rtl="0" eaLnBrk="1" latinLnBrk="0" hangingPunct="1">
        <a:spcBef>
          <a:spcPct val="20000"/>
        </a:spcBef>
        <a:buFont typeface="Arial"/>
        <a:buChar char="–"/>
        <a:defRPr sz="1400" kern="1200">
          <a:solidFill>
            <a:srgbClr val="07407F"/>
          </a:solidFill>
          <a:latin typeface="Arial"/>
          <a:ea typeface="+mn-ea"/>
          <a:cs typeface="Arial"/>
        </a:defRPr>
      </a:lvl4pPr>
      <a:lvl5pPr marL="2628064" indent="-292007" algn="l" defTabSz="584015" rtl="0" eaLnBrk="1" latinLnBrk="0" hangingPunct="1">
        <a:spcBef>
          <a:spcPct val="20000"/>
        </a:spcBef>
        <a:buFont typeface="Arial"/>
        <a:buChar char="»"/>
        <a:defRPr sz="1400" kern="1200">
          <a:solidFill>
            <a:srgbClr val="07407F"/>
          </a:solidFill>
          <a:latin typeface="Arial"/>
          <a:ea typeface="+mn-ea"/>
          <a:cs typeface="Arial"/>
        </a:defRPr>
      </a:lvl5pPr>
      <a:lvl6pPr marL="3212079" indent="-292007" algn="l" defTabSz="584015" rtl="0" eaLnBrk="1" latinLnBrk="0" hangingPunct="1">
        <a:spcBef>
          <a:spcPct val="20000"/>
        </a:spcBef>
        <a:buFont typeface="Arial"/>
        <a:buChar char="•"/>
        <a:defRPr sz="2500" kern="1200">
          <a:solidFill>
            <a:schemeClr val="tx1"/>
          </a:solidFill>
          <a:latin typeface="+mn-lt"/>
          <a:ea typeface="+mn-ea"/>
          <a:cs typeface="+mn-cs"/>
        </a:defRPr>
      </a:lvl6pPr>
      <a:lvl7pPr marL="3796093" indent="-292007" algn="l" defTabSz="584015" rtl="0" eaLnBrk="1" latinLnBrk="0" hangingPunct="1">
        <a:spcBef>
          <a:spcPct val="20000"/>
        </a:spcBef>
        <a:buFont typeface="Arial"/>
        <a:buChar char="•"/>
        <a:defRPr sz="2500" kern="1200">
          <a:solidFill>
            <a:schemeClr val="tx1"/>
          </a:solidFill>
          <a:latin typeface="+mn-lt"/>
          <a:ea typeface="+mn-ea"/>
          <a:cs typeface="+mn-cs"/>
        </a:defRPr>
      </a:lvl7pPr>
      <a:lvl8pPr marL="4380108" indent="-292007" algn="l" defTabSz="584015" rtl="0" eaLnBrk="1" latinLnBrk="0" hangingPunct="1">
        <a:spcBef>
          <a:spcPct val="20000"/>
        </a:spcBef>
        <a:buFont typeface="Arial"/>
        <a:buChar char="•"/>
        <a:defRPr sz="2500" kern="1200">
          <a:solidFill>
            <a:schemeClr val="tx1"/>
          </a:solidFill>
          <a:latin typeface="+mn-lt"/>
          <a:ea typeface="+mn-ea"/>
          <a:cs typeface="+mn-cs"/>
        </a:defRPr>
      </a:lvl8pPr>
      <a:lvl9pPr marL="4964121" indent="-292007" algn="l" defTabSz="584015"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4015" rtl="0" eaLnBrk="1" latinLnBrk="0" hangingPunct="1">
        <a:defRPr sz="2300" kern="1200">
          <a:solidFill>
            <a:schemeClr val="tx1"/>
          </a:solidFill>
          <a:latin typeface="+mn-lt"/>
          <a:ea typeface="+mn-ea"/>
          <a:cs typeface="+mn-cs"/>
        </a:defRPr>
      </a:lvl1pPr>
      <a:lvl2pPr marL="584015" algn="l" defTabSz="584015" rtl="0" eaLnBrk="1" latinLnBrk="0" hangingPunct="1">
        <a:defRPr sz="2300" kern="1200">
          <a:solidFill>
            <a:schemeClr val="tx1"/>
          </a:solidFill>
          <a:latin typeface="+mn-lt"/>
          <a:ea typeface="+mn-ea"/>
          <a:cs typeface="+mn-cs"/>
        </a:defRPr>
      </a:lvl2pPr>
      <a:lvl3pPr marL="1168029" algn="l" defTabSz="584015" rtl="0" eaLnBrk="1" latinLnBrk="0" hangingPunct="1">
        <a:defRPr sz="2300" kern="1200">
          <a:solidFill>
            <a:schemeClr val="tx1"/>
          </a:solidFill>
          <a:latin typeface="+mn-lt"/>
          <a:ea typeface="+mn-ea"/>
          <a:cs typeface="+mn-cs"/>
        </a:defRPr>
      </a:lvl3pPr>
      <a:lvl4pPr marL="1752043" algn="l" defTabSz="584015" rtl="0" eaLnBrk="1" latinLnBrk="0" hangingPunct="1">
        <a:defRPr sz="2300" kern="1200">
          <a:solidFill>
            <a:schemeClr val="tx1"/>
          </a:solidFill>
          <a:latin typeface="+mn-lt"/>
          <a:ea typeface="+mn-ea"/>
          <a:cs typeface="+mn-cs"/>
        </a:defRPr>
      </a:lvl4pPr>
      <a:lvl5pPr marL="2336057" algn="l" defTabSz="584015" rtl="0" eaLnBrk="1" latinLnBrk="0" hangingPunct="1">
        <a:defRPr sz="2300" kern="1200">
          <a:solidFill>
            <a:schemeClr val="tx1"/>
          </a:solidFill>
          <a:latin typeface="+mn-lt"/>
          <a:ea typeface="+mn-ea"/>
          <a:cs typeface="+mn-cs"/>
        </a:defRPr>
      </a:lvl5pPr>
      <a:lvl6pPr marL="2920072" algn="l" defTabSz="584015" rtl="0" eaLnBrk="1" latinLnBrk="0" hangingPunct="1">
        <a:defRPr sz="2300" kern="1200">
          <a:solidFill>
            <a:schemeClr val="tx1"/>
          </a:solidFill>
          <a:latin typeface="+mn-lt"/>
          <a:ea typeface="+mn-ea"/>
          <a:cs typeface="+mn-cs"/>
        </a:defRPr>
      </a:lvl6pPr>
      <a:lvl7pPr marL="3504087" algn="l" defTabSz="584015" rtl="0" eaLnBrk="1" latinLnBrk="0" hangingPunct="1">
        <a:defRPr sz="2300" kern="1200">
          <a:solidFill>
            <a:schemeClr val="tx1"/>
          </a:solidFill>
          <a:latin typeface="+mn-lt"/>
          <a:ea typeface="+mn-ea"/>
          <a:cs typeface="+mn-cs"/>
        </a:defRPr>
      </a:lvl7pPr>
      <a:lvl8pPr marL="4088100" algn="l" defTabSz="584015" rtl="0" eaLnBrk="1" latinLnBrk="0" hangingPunct="1">
        <a:defRPr sz="2300" kern="1200">
          <a:solidFill>
            <a:schemeClr val="tx1"/>
          </a:solidFill>
          <a:latin typeface="+mn-lt"/>
          <a:ea typeface="+mn-ea"/>
          <a:cs typeface="+mn-cs"/>
        </a:defRPr>
      </a:lvl8pPr>
      <a:lvl9pPr marL="4672115" algn="l" defTabSz="5840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image" Target="../media/image33.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C0D88CC-062F-6348-0BF7-128D21F38B26}"/>
              </a:ext>
            </a:extLst>
          </p:cNvPr>
          <p:cNvPicPr>
            <a:picLocks noChangeAspect="1"/>
          </p:cNvPicPr>
          <p:nvPr/>
        </p:nvPicPr>
        <p:blipFill>
          <a:blip r:embed="rId3"/>
          <a:stretch>
            <a:fillRect/>
          </a:stretch>
        </p:blipFill>
        <p:spPr>
          <a:xfrm>
            <a:off x="0" y="0"/>
            <a:ext cx="10688638" cy="6550281"/>
          </a:xfrm>
          <a:prstGeom prst="rect">
            <a:avLst/>
          </a:prstGeom>
        </p:spPr>
      </p:pic>
      <p:sp>
        <p:nvSpPr>
          <p:cNvPr id="15" name="Processus 14"/>
          <p:cNvSpPr/>
          <p:nvPr/>
        </p:nvSpPr>
        <p:spPr>
          <a:xfrm>
            <a:off x="0" y="0"/>
            <a:ext cx="10688638" cy="909328"/>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Processus 8"/>
          <p:cNvSpPr/>
          <p:nvPr/>
        </p:nvSpPr>
        <p:spPr>
          <a:xfrm>
            <a:off x="0" y="6550281"/>
            <a:ext cx="10688638" cy="101257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p:cNvSpPr txBox="1"/>
          <p:nvPr/>
        </p:nvSpPr>
        <p:spPr>
          <a:xfrm>
            <a:off x="632223" y="2990455"/>
            <a:ext cx="8100811" cy="3385542"/>
          </a:xfrm>
          <a:prstGeom prst="rect">
            <a:avLst/>
          </a:prstGeom>
          <a:noFill/>
        </p:spPr>
        <p:txBody>
          <a:bodyPr wrap="square" lIns="0" tIns="0" rIns="0" bIns="0" rtlCol="0" anchor="t" anchorCtr="0">
            <a:spAutoFit/>
          </a:bodyPr>
          <a:lstStyle/>
          <a:p>
            <a:r>
              <a:rPr lang="en-GB" sz="5000" b="1" dirty="0">
                <a:solidFill>
                  <a:srgbClr val="0F3D9B"/>
                </a:solidFill>
                <a:latin typeface="Arial" charset="0"/>
                <a:cs typeface="Arial" charset="0"/>
              </a:rPr>
              <a:t>Main outcomes and lessons learnt </a:t>
            </a:r>
            <a:endParaRPr lang="fr-FR" sz="5000" b="1" dirty="0">
              <a:solidFill>
                <a:srgbClr val="0F3D9B"/>
              </a:solidFill>
              <a:latin typeface="Arial" charset="0"/>
              <a:cs typeface="Arial" charset="0"/>
            </a:endParaRPr>
          </a:p>
          <a:p>
            <a:pPr lvl="1"/>
            <a:endParaRPr lang="fr-FR" sz="2400" b="1" dirty="0">
              <a:solidFill>
                <a:srgbClr val="0F3D9B"/>
              </a:solidFill>
              <a:latin typeface="Arial" charset="0"/>
              <a:ea typeface="Arial" charset="0"/>
              <a:cs typeface="Arial" charset="0"/>
            </a:endParaRPr>
          </a:p>
          <a:p>
            <a:pPr lvl="1"/>
            <a:r>
              <a:rPr lang="en-US" sz="3200" spc="-50" dirty="0">
                <a:solidFill>
                  <a:srgbClr val="0F3D9B"/>
                </a:solidFill>
                <a:latin typeface="Montserrat"/>
                <a:ea typeface="Montserrat"/>
                <a:cs typeface="Montserrat"/>
                <a:sym typeface="Montserrat"/>
              </a:rPr>
              <a:t>Capacity Building Workshop for EU </a:t>
            </a:r>
            <a:r>
              <a:rPr lang="en-US" sz="3200" spc="-50" dirty="0">
                <a:solidFill>
                  <a:srgbClr val="FFFFFF"/>
                </a:solidFill>
                <a:latin typeface="Montserrat"/>
                <a:ea typeface="Montserrat"/>
                <a:cs typeface="Montserrat"/>
                <a:sym typeface="Montserrat"/>
              </a:rPr>
              <a:t>instruments</a:t>
            </a:r>
          </a:p>
          <a:p>
            <a:pPr lvl="1"/>
            <a:r>
              <a:rPr lang="fr-FR" sz="3200" dirty="0">
                <a:solidFill>
                  <a:srgbClr val="0F3D9B"/>
                </a:solidFill>
                <a:latin typeface="+mj-lt"/>
                <a:ea typeface="Arial" charset="0"/>
                <a:cs typeface="Arial" charset="0"/>
              </a:rPr>
              <a:t>29/01/2026</a:t>
            </a:r>
          </a:p>
        </p:txBody>
      </p:sp>
      <p:pic>
        <p:nvPicPr>
          <p:cNvPr id="3" name="Image 2">
            <a:extLst>
              <a:ext uri="{FF2B5EF4-FFF2-40B4-BE49-F238E27FC236}">
                <a16:creationId xmlns:a16="http://schemas.microsoft.com/office/drawing/2014/main" id="{56CC78A8-22C4-B9F1-8702-1A72E3ED38C7}"/>
              </a:ext>
            </a:extLst>
          </p:cNvPr>
          <p:cNvPicPr>
            <a:picLocks noChangeAspect="1"/>
          </p:cNvPicPr>
          <p:nvPr/>
        </p:nvPicPr>
        <p:blipFill>
          <a:blip r:embed="rId4"/>
          <a:srcRect/>
          <a:stretch/>
        </p:blipFill>
        <p:spPr>
          <a:xfrm>
            <a:off x="3634680" y="5863607"/>
            <a:ext cx="603452" cy="399688"/>
          </a:xfrm>
          <a:prstGeom prst="rect">
            <a:avLst/>
          </a:prstGeom>
        </p:spPr>
      </p:pic>
      <p:pic>
        <p:nvPicPr>
          <p:cNvPr id="8" name="Image 7" descr="Une image contenant texte, Police, capture d’écran, logo">
            <a:extLst>
              <a:ext uri="{FF2B5EF4-FFF2-40B4-BE49-F238E27FC236}">
                <a16:creationId xmlns:a16="http://schemas.microsoft.com/office/drawing/2014/main" id="{DBB32BB5-E197-280D-5AE3-A9B354ABA893}"/>
              </a:ext>
            </a:extLst>
          </p:cNvPr>
          <p:cNvPicPr>
            <a:picLocks noChangeAspect="1"/>
          </p:cNvPicPr>
          <p:nvPr/>
        </p:nvPicPr>
        <p:blipFill>
          <a:blip r:embed="rId5"/>
          <a:stretch>
            <a:fillRect/>
          </a:stretch>
        </p:blipFill>
        <p:spPr>
          <a:xfrm>
            <a:off x="7240588" y="4782405"/>
            <a:ext cx="3448050" cy="1311402"/>
          </a:xfrm>
          <a:prstGeom prst="rect">
            <a:avLst/>
          </a:prstGeom>
        </p:spPr>
      </p:pic>
    </p:spTree>
    <p:extLst>
      <p:ext uri="{BB962C8B-B14F-4D97-AF65-F5344CB8AC3E}">
        <p14:creationId xmlns:p14="http://schemas.microsoft.com/office/powerpoint/2010/main" val="399402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78E8-9A27-3039-3FD5-2B8A0E9DE331}"/>
              </a:ext>
            </a:extLst>
          </p:cNvPr>
          <p:cNvSpPr>
            <a:spLocks noGrp="1"/>
          </p:cNvSpPr>
          <p:nvPr>
            <p:ph type="title"/>
          </p:nvPr>
        </p:nvSpPr>
        <p:spPr/>
        <p:txBody>
          <a:bodyPr>
            <a:normAutofit fontScale="90000"/>
          </a:bodyPr>
          <a:lstStyle/>
          <a:p>
            <a:r>
              <a:rPr lang="fr-FR" dirty="0" err="1"/>
              <a:t>Workstream</a:t>
            </a:r>
            <a:r>
              <a:rPr lang="fr-FR" dirty="0"/>
              <a:t> 2 – pilot </a:t>
            </a:r>
            <a:r>
              <a:rPr lang="en-US" dirty="0"/>
              <a:t>EU Health Resources Hub</a:t>
            </a:r>
          </a:p>
        </p:txBody>
      </p:sp>
      <p:sp>
        <p:nvSpPr>
          <p:cNvPr id="3" name="Text Placeholder 2">
            <a:extLst>
              <a:ext uri="{FF2B5EF4-FFF2-40B4-BE49-F238E27FC236}">
                <a16:creationId xmlns:a16="http://schemas.microsoft.com/office/drawing/2014/main" id="{1F874BF6-6FD3-860E-1343-EBC4B1928EE0}"/>
              </a:ext>
            </a:extLst>
          </p:cNvPr>
          <p:cNvSpPr>
            <a:spLocks noGrp="1"/>
          </p:cNvSpPr>
          <p:nvPr>
            <p:ph type="body" sz="quarter" idx="11"/>
          </p:nvPr>
        </p:nvSpPr>
        <p:spPr>
          <a:xfrm>
            <a:off x="640933" y="1962162"/>
            <a:ext cx="9366191" cy="4669683"/>
          </a:xfrm>
        </p:spPr>
        <p:txBody>
          <a:bodyPr vert="horz" lIns="0" tIns="0" rIns="0" bIns="0" rtlCol="0" anchor="t">
            <a:normAutofit lnSpcReduction="10000"/>
          </a:bodyPr>
          <a:lstStyle/>
          <a:p>
            <a:pPr marL="342900" indent="-342900">
              <a:buFont typeface="Arial" panose="020B0604020202020204" pitchFamily="34" charset="0"/>
              <a:buChar char="•"/>
            </a:pPr>
            <a:endParaRPr lang="en-US" dirty="0"/>
          </a:p>
          <a:p>
            <a:endParaRPr lang="en-US" dirty="0"/>
          </a:p>
          <a:p>
            <a:r>
              <a:rPr lang="en-US" sz="2100" dirty="0">
                <a:solidFill>
                  <a:prstClr val="black">
                    <a:hueOff val="0"/>
                    <a:satOff val="0"/>
                    <a:lumOff val="0"/>
                    <a:alphaOff val="0"/>
                  </a:prstClr>
                </a:solidFill>
              </a:rPr>
              <a:t>	</a:t>
            </a:r>
            <a:r>
              <a:rPr lang="en-US" sz="2400" dirty="0">
                <a:solidFill>
                  <a:prstClr val="black">
                    <a:hueOff val="0"/>
                    <a:satOff val="0"/>
                    <a:lumOff val="0"/>
                    <a:alphaOff val="0"/>
                  </a:prstClr>
                </a:solidFill>
              </a:rPr>
              <a:t>Inter-federal plan for Integrated Care / </a:t>
            </a:r>
            <a:r>
              <a:rPr lang="en-US" sz="2400" dirty="0" err="1">
                <a:solidFill>
                  <a:prstClr val="black">
                    <a:hueOff val="0"/>
                    <a:satOff val="0"/>
                    <a:lumOff val="0"/>
                    <a:alphaOff val="0"/>
                  </a:prstClr>
                </a:solidFill>
              </a:rPr>
              <a:t>Digitalisation</a:t>
            </a:r>
            <a:r>
              <a:rPr lang="en-US" sz="2400" dirty="0">
                <a:solidFill>
                  <a:prstClr val="black">
                    <a:hueOff val="0"/>
                    <a:satOff val="0"/>
                    <a:lumOff val="0"/>
                    <a:alphaOff val="0"/>
                  </a:prstClr>
                </a:solidFill>
              </a:rPr>
              <a:t>: Developing digital tools for data integration to support Population Health Management (PHM)</a:t>
            </a:r>
          </a:p>
          <a:p>
            <a:endParaRPr lang="en-GB" sz="2400" dirty="0">
              <a:solidFill>
                <a:prstClr val="black">
                  <a:hueOff val="0"/>
                  <a:satOff val="0"/>
                  <a:lumOff val="0"/>
                  <a:alphaOff val="0"/>
                </a:prstClr>
              </a:solidFill>
            </a:endParaRPr>
          </a:p>
          <a:p>
            <a:r>
              <a:rPr lang="en-GB" sz="2400" b="1" dirty="0">
                <a:solidFill>
                  <a:prstClr val="black">
                    <a:hueOff val="0"/>
                    <a:satOff val="0"/>
                    <a:lumOff val="0"/>
                    <a:alphaOff val="0"/>
                  </a:prstClr>
                </a:solidFill>
              </a:rPr>
              <a:t>Preparatory phase for the development of a future dashboard to support PHM</a:t>
            </a:r>
          </a:p>
          <a:p>
            <a:pPr marL="1802936" lvl="2" indent="-342900">
              <a:buFont typeface="Arial" panose="020B0604020202020204" pitchFamily="34" charset="0"/>
              <a:buChar char="•"/>
            </a:pPr>
            <a:r>
              <a:rPr lang="en-GB" sz="2000" b="0" dirty="0">
                <a:solidFill>
                  <a:prstClr val="black">
                    <a:hueOff val="0"/>
                    <a:satOff val="0"/>
                    <a:lumOff val="0"/>
                    <a:alphaOff val="0"/>
                  </a:prstClr>
                </a:solidFill>
                <a:latin typeface="Calibri" panose="020F0502020204030204" pitchFamily="34" charset="0"/>
                <a:cs typeface="Calibri" panose="020F0502020204030204" pitchFamily="34" charset="0"/>
              </a:rPr>
              <a:t>Collaboration between FPS Public Health, Food Safety and Environment, federated entities, 3 Belgian universities and international experts ; policy dialogue for the development of a PHM strategy in a spirit of mutual learning</a:t>
            </a:r>
          </a:p>
          <a:p>
            <a:pPr marL="1802936" lvl="2" indent="-342900">
              <a:buFont typeface="Arial" panose="020B0604020202020204" pitchFamily="34" charset="0"/>
              <a:buChar char="•"/>
            </a:pPr>
            <a:r>
              <a:rPr lang="en-US" sz="2000" dirty="0">
                <a:solidFill>
                  <a:prstClr val="black">
                    <a:hueOff val="0"/>
                    <a:satOff val="0"/>
                    <a:lumOff val="0"/>
                    <a:alphaOff val="0"/>
                  </a:prstClr>
                </a:solidFill>
                <a:latin typeface="Calibri" panose="020F0502020204030204" pitchFamily="34" charset="0"/>
                <a:cs typeface="Calibri" panose="020F0502020204030204" pitchFamily="34" charset="0"/>
              </a:rPr>
              <a:t>Aim: creation of a fully fledged dashboard in 2025, expected to be funded through the RRF</a:t>
            </a:r>
            <a:endParaRPr lang="en-GB" sz="20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1802936" lvl="2" indent="-342900">
              <a:buFont typeface="Arial" panose="020B0604020202020204" pitchFamily="34" charset="0"/>
              <a:buChar char="•"/>
            </a:pPr>
            <a:endParaRPr lang="en-GB" sz="1800" b="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p>
        </p:txBody>
      </p:sp>
      <p:pic>
        <p:nvPicPr>
          <p:cNvPr id="4" name="Image 3" descr="Une image contenant Graphique&#10;&#10;Description générée automatiquement">
            <a:extLst>
              <a:ext uri="{FF2B5EF4-FFF2-40B4-BE49-F238E27FC236}">
                <a16:creationId xmlns:a16="http://schemas.microsoft.com/office/drawing/2014/main" id="{3805370C-98A6-B2F4-C98C-97DC1335C132}"/>
              </a:ext>
            </a:extLst>
          </p:cNvPr>
          <p:cNvPicPr>
            <a:picLocks noChangeAspect="1"/>
          </p:cNvPicPr>
          <p:nvPr/>
        </p:nvPicPr>
        <p:blipFill>
          <a:blip r:embed="rId2"/>
          <a:stretch>
            <a:fillRect/>
          </a:stretch>
        </p:blipFill>
        <p:spPr>
          <a:xfrm>
            <a:off x="1002983" y="5546541"/>
            <a:ext cx="854254" cy="689872"/>
          </a:xfrm>
          <a:prstGeom prst="rect">
            <a:avLst/>
          </a:prstGeom>
        </p:spPr>
      </p:pic>
    </p:spTree>
    <p:extLst>
      <p:ext uri="{BB962C8B-B14F-4D97-AF65-F5344CB8AC3E}">
        <p14:creationId xmlns:p14="http://schemas.microsoft.com/office/powerpoint/2010/main" val="339414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8D88-AB34-74D7-94E1-1AB669FD8788}"/>
              </a:ext>
            </a:extLst>
          </p:cNvPr>
          <p:cNvSpPr>
            <a:spLocks noGrp="1"/>
          </p:cNvSpPr>
          <p:nvPr>
            <p:ph type="title"/>
          </p:nvPr>
        </p:nvSpPr>
        <p:spPr>
          <a:xfrm>
            <a:off x="1841676" y="1531007"/>
            <a:ext cx="7005285" cy="612179"/>
          </a:xfrm>
        </p:spPr>
        <p:txBody>
          <a:bodyPr vert="horz" wrap="square" lIns="63776" tIns="31888" rIns="63776" bIns="31888" numCol="1" rtlCol="0" anchor="ctr" anchorCtr="0" compatLnSpc="1">
            <a:prstTxWarp prst="textNoShape">
              <a:avLst/>
            </a:prstTxWarp>
            <a:normAutofit/>
          </a:bodyPr>
          <a:lstStyle/>
          <a:p>
            <a:r>
              <a:rPr lang="en-US" sz="2790" dirty="0">
                <a:solidFill>
                  <a:srgbClr val="FFFFFF"/>
                </a:solidFill>
                <a:latin typeface="+mj-lt"/>
                <a:cs typeface="+mj-cs"/>
              </a:rPr>
              <a:t> </a:t>
            </a:r>
          </a:p>
        </p:txBody>
      </p:sp>
      <p:graphicFrame>
        <p:nvGraphicFramePr>
          <p:cNvPr id="7" name="Diagram 6">
            <a:extLst>
              <a:ext uri="{FF2B5EF4-FFF2-40B4-BE49-F238E27FC236}">
                <a16:creationId xmlns:a16="http://schemas.microsoft.com/office/drawing/2014/main" id="{B9C763A7-D65C-7CBE-E8CC-4078F788561D}"/>
              </a:ext>
            </a:extLst>
          </p:cNvPr>
          <p:cNvGraphicFramePr/>
          <p:nvPr>
            <p:extLst>
              <p:ext uri="{D42A27DB-BD31-4B8C-83A1-F6EECF244321}">
                <p14:modId xmlns:p14="http://schemas.microsoft.com/office/powerpoint/2010/main" val="2603831732"/>
              </p:ext>
            </p:extLst>
          </p:nvPr>
        </p:nvGraphicFramePr>
        <p:xfrm>
          <a:off x="1432828" y="1897426"/>
          <a:ext cx="7621703" cy="2924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656B6B4D-50B4-71AA-201D-F513F36FA5AC}"/>
              </a:ext>
            </a:extLst>
          </p:cNvPr>
          <p:cNvSpPr txBox="1"/>
          <p:nvPr/>
        </p:nvSpPr>
        <p:spPr>
          <a:xfrm>
            <a:off x="1125460" y="3558912"/>
            <a:ext cx="4029894" cy="3154838"/>
          </a:xfrm>
          <a:prstGeom prst="rect">
            <a:avLst/>
          </a:prstGeom>
          <a:noFill/>
          <a:ln>
            <a:solidFill>
              <a:schemeClr val="tx1"/>
            </a:solidFill>
            <a:prstDash val="dashDot"/>
          </a:ln>
        </p:spPr>
        <p:txBody>
          <a:bodyPr wrap="square" rtlCol="0">
            <a:spAutoFit/>
          </a:bodyPr>
          <a:lstStyle/>
          <a:p>
            <a:pPr lvl="0"/>
            <a:endParaRPr lang="en-US" sz="701" i="1" dirty="0">
              <a:solidFill>
                <a:schemeClr val="tx1">
                  <a:lumMod val="65000"/>
                  <a:lumOff val="35000"/>
                </a:schemeClr>
              </a:solidFill>
            </a:endParaRPr>
          </a:p>
          <a:p>
            <a:pPr marL="199315" indent="-199315">
              <a:buFont typeface="Arial" panose="020B0604020202020204" pitchFamily="34" charset="0"/>
              <a:buChar char="•"/>
            </a:pPr>
            <a:r>
              <a:rPr lang="en-US" sz="1600" dirty="0">
                <a:solidFill>
                  <a:schemeClr val="tx1">
                    <a:lumMod val="65000"/>
                    <a:lumOff val="35000"/>
                  </a:schemeClr>
                </a:solidFill>
              </a:rPr>
              <a:t>PHM coaching and capacity-building on dashboards to support PHM for policymakers</a:t>
            </a:r>
          </a:p>
          <a:p>
            <a:pPr marL="199315" indent="-199315">
              <a:buFont typeface="Arial" panose="020B0604020202020204" pitchFamily="34" charset="0"/>
              <a:buChar char="•"/>
            </a:pPr>
            <a:r>
              <a:rPr lang="en-US" sz="1600" dirty="0">
                <a:solidFill>
                  <a:schemeClr val="tx1">
                    <a:lumMod val="65000"/>
                    <a:lumOff val="35000"/>
                  </a:schemeClr>
                </a:solidFill>
              </a:rPr>
              <a:t>Mapping of population health needs</a:t>
            </a:r>
            <a:endParaRPr lang="nl-BE" sz="1600" dirty="0">
              <a:solidFill>
                <a:schemeClr val="tx1">
                  <a:lumMod val="65000"/>
                  <a:lumOff val="35000"/>
                </a:schemeClr>
              </a:solidFill>
            </a:endParaRPr>
          </a:p>
          <a:p>
            <a:pPr marL="199315" indent="-199315">
              <a:buFont typeface="Arial" panose="020B0604020202020204" pitchFamily="34" charset="0"/>
              <a:buChar char="•"/>
            </a:pPr>
            <a:r>
              <a:rPr lang="en-US" sz="1600" dirty="0">
                <a:solidFill>
                  <a:schemeClr val="tx1">
                    <a:lumMod val="65000"/>
                    <a:lumOff val="35000"/>
                  </a:schemeClr>
                </a:solidFill>
              </a:rPr>
              <a:t>Identification of data needs by assessing data available and data gaps</a:t>
            </a:r>
            <a:endParaRPr lang="nl-BE" sz="1600" dirty="0">
              <a:solidFill>
                <a:schemeClr val="tx1">
                  <a:lumMod val="65000"/>
                  <a:lumOff val="35000"/>
                </a:schemeClr>
              </a:solidFill>
            </a:endParaRPr>
          </a:p>
          <a:p>
            <a:pPr marL="199315" indent="-199315">
              <a:buFont typeface="Arial" panose="020B0604020202020204" pitchFamily="34" charset="0"/>
              <a:buChar char="•"/>
            </a:pPr>
            <a:r>
              <a:rPr lang="en-US" sz="1600" dirty="0">
                <a:solidFill>
                  <a:schemeClr val="tx1">
                    <a:lumMod val="65000"/>
                    <a:lumOff val="35000"/>
                  </a:schemeClr>
                </a:solidFill>
              </a:rPr>
              <a:t>Establishment of a set of preliminary indicators</a:t>
            </a:r>
          </a:p>
          <a:p>
            <a:pPr marL="199315" indent="-199315">
              <a:buFont typeface="Arial" panose="020B0604020202020204" pitchFamily="34" charset="0"/>
              <a:buChar char="•"/>
            </a:pPr>
            <a:r>
              <a:rPr lang="en-US" sz="1600" dirty="0">
                <a:solidFill>
                  <a:schemeClr val="tx1">
                    <a:lumMod val="65000"/>
                    <a:lumOff val="35000"/>
                  </a:schemeClr>
                </a:solidFill>
              </a:rPr>
              <a:t>Segmentation of the population to establish target subgroups for tailored actions</a:t>
            </a:r>
            <a:endParaRPr lang="nl-BE" sz="1600" dirty="0">
              <a:solidFill>
                <a:schemeClr val="tx1">
                  <a:lumMod val="65000"/>
                  <a:lumOff val="35000"/>
                </a:schemeClr>
              </a:solidFill>
            </a:endParaRPr>
          </a:p>
          <a:p>
            <a:pPr marL="199315" indent="-199315">
              <a:buFont typeface="Arial" panose="020B0604020202020204" pitchFamily="34" charset="0"/>
              <a:buChar char="•"/>
            </a:pPr>
            <a:r>
              <a:rPr lang="en-US" sz="1600" dirty="0">
                <a:solidFill>
                  <a:schemeClr val="tx1">
                    <a:lumMod val="65000"/>
                    <a:lumOff val="35000"/>
                  </a:schemeClr>
                </a:solidFill>
              </a:rPr>
              <a:t>Consideration of data protection/security issues</a:t>
            </a:r>
            <a:endParaRPr lang="nl-BE" sz="1600" dirty="0">
              <a:solidFill>
                <a:schemeClr val="tx1">
                  <a:lumMod val="65000"/>
                  <a:lumOff val="35000"/>
                </a:schemeClr>
              </a:solidFill>
            </a:endParaRPr>
          </a:p>
        </p:txBody>
      </p:sp>
      <p:sp>
        <p:nvSpPr>
          <p:cNvPr id="21" name="Rectangle 20">
            <a:extLst>
              <a:ext uri="{FF2B5EF4-FFF2-40B4-BE49-F238E27FC236}">
                <a16:creationId xmlns:a16="http://schemas.microsoft.com/office/drawing/2014/main" id="{98EB5E8E-127B-3E20-6F09-332A01CEE552}"/>
              </a:ext>
            </a:extLst>
          </p:cNvPr>
          <p:cNvSpPr/>
          <p:nvPr/>
        </p:nvSpPr>
        <p:spPr>
          <a:xfrm>
            <a:off x="5462722" y="3543175"/>
            <a:ext cx="4029893" cy="3154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anose="020B0604020202020204" pitchFamily="34" charset="0"/>
              <a:buChar char="•"/>
            </a:pPr>
            <a:r>
              <a:rPr lang="en-US" sz="1600" dirty="0"/>
              <a:t>Leverage existing national, regional &amp; international tools/examples of population health dashboards &amp; databases</a:t>
            </a:r>
            <a:endParaRPr lang="nl-BE" sz="1600" dirty="0"/>
          </a:p>
          <a:p>
            <a:pPr algn="just">
              <a:buFont typeface="Arial" panose="020B0604020202020204" pitchFamily="34" charset="0"/>
              <a:buChar char="•"/>
            </a:pPr>
            <a:r>
              <a:rPr lang="en-US" sz="1600" dirty="0"/>
              <a:t>Design and creation of a digital dashboard and the accompanying IT infrastructure with software experts</a:t>
            </a:r>
          </a:p>
          <a:p>
            <a:pPr algn="just">
              <a:buFont typeface="Arial" panose="020B0604020202020204" pitchFamily="34" charset="0"/>
              <a:buChar char="•"/>
            </a:pPr>
            <a:r>
              <a:rPr lang="en-US" sz="1600" dirty="0"/>
              <a:t>Dashboard implementation starting with a test phase</a:t>
            </a:r>
            <a:endParaRPr lang="nl-BE" sz="1600" dirty="0"/>
          </a:p>
        </p:txBody>
      </p:sp>
      <p:sp>
        <p:nvSpPr>
          <p:cNvPr id="6" name="Rectangle 5" descr="Teacher">
            <a:extLst>
              <a:ext uri="{FF2B5EF4-FFF2-40B4-BE49-F238E27FC236}">
                <a16:creationId xmlns:a16="http://schemas.microsoft.com/office/drawing/2014/main" id="{C1CB1626-0E7E-581D-5A46-2392B5D1CE93}"/>
              </a:ext>
            </a:extLst>
          </p:cNvPr>
          <p:cNvSpPr/>
          <p:nvPr/>
        </p:nvSpPr>
        <p:spPr>
          <a:xfrm>
            <a:off x="2685137" y="2098567"/>
            <a:ext cx="1000641" cy="100064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BE" sz="2016" dirty="0"/>
          </a:p>
        </p:txBody>
      </p:sp>
      <p:pic>
        <p:nvPicPr>
          <p:cNvPr id="9" name="Image 8" descr="Une image contenant texte, capture d’écran, Police, Bleu électrique&#10;&#10;Le contenu généré par l’IA peut être incorrect.">
            <a:extLst>
              <a:ext uri="{FF2B5EF4-FFF2-40B4-BE49-F238E27FC236}">
                <a16:creationId xmlns:a16="http://schemas.microsoft.com/office/drawing/2014/main" id="{FEE9C3E2-EFB4-0CCA-D45D-B56C7BA6E9E8}"/>
              </a:ext>
            </a:extLst>
          </p:cNvPr>
          <p:cNvPicPr>
            <a:picLocks noChangeAspect="1"/>
          </p:cNvPicPr>
          <p:nvPr/>
        </p:nvPicPr>
        <p:blipFill>
          <a:blip r:embed="rId10"/>
          <a:stretch>
            <a:fillRect/>
          </a:stretch>
        </p:blipFill>
        <p:spPr>
          <a:xfrm>
            <a:off x="3970182" y="1017311"/>
            <a:ext cx="2546994" cy="1543252"/>
          </a:xfrm>
          <a:prstGeom prst="rect">
            <a:avLst/>
          </a:prstGeom>
        </p:spPr>
      </p:pic>
      <p:pic>
        <p:nvPicPr>
          <p:cNvPr id="10" name="Picture 8" descr="A blue hexagon with white letters&#10;&#10;Description automatically generated">
            <a:extLst>
              <a:ext uri="{FF2B5EF4-FFF2-40B4-BE49-F238E27FC236}">
                <a16:creationId xmlns:a16="http://schemas.microsoft.com/office/drawing/2014/main" id="{FAD216D3-1D45-A948-1677-865F8729CF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1580" y="460317"/>
            <a:ext cx="2815743" cy="1004861"/>
          </a:xfrm>
          <a:prstGeom prst="rect">
            <a:avLst/>
          </a:prstGeom>
        </p:spPr>
      </p:pic>
      <p:pic>
        <p:nvPicPr>
          <p:cNvPr id="11" name="Picture 16" descr="A circle of medical icons&#10;&#10;Description automatically generated">
            <a:extLst>
              <a:ext uri="{FF2B5EF4-FFF2-40B4-BE49-F238E27FC236}">
                <a16:creationId xmlns:a16="http://schemas.microsoft.com/office/drawing/2014/main" id="{6D21A5BA-675A-CA9F-DEC0-19E7DF13EF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563" y="901429"/>
            <a:ext cx="2659852" cy="1530930"/>
          </a:xfrm>
          <a:prstGeom prst="rect">
            <a:avLst/>
          </a:prstGeom>
        </p:spPr>
      </p:pic>
      <p:pic>
        <p:nvPicPr>
          <p:cNvPr id="12" name="Picture 10" descr="A group of people standing in different poses&#10;&#10;Description automatically generated">
            <a:extLst>
              <a:ext uri="{FF2B5EF4-FFF2-40B4-BE49-F238E27FC236}">
                <a16:creationId xmlns:a16="http://schemas.microsoft.com/office/drawing/2014/main" id="{9F97BB1D-406B-57C9-DAC5-0F47EAE5167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6016" y="1621397"/>
            <a:ext cx="1911432" cy="1738182"/>
          </a:xfrm>
          <a:prstGeom prst="rect">
            <a:avLst/>
          </a:prstGeom>
        </p:spPr>
      </p:pic>
      <p:pic>
        <p:nvPicPr>
          <p:cNvPr id="13" name="Picture 14" descr="A group of round blue and yellow circles with icons&#10;&#10;Description automatically generated">
            <a:extLst>
              <a:ext uri="{FF2B5EF4-FFF2-40B4-BE49-F238E27FC236}">
                <a16:creationId xmlns:a16="http://schemas.microsoft.com/office/drawing/2014/main" id="{7FDAFBB8-3903-EACB-74F0-39A9A8BC89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56272" y="5919610"/>
            <a:ext cx="3057952" cy="1876687"/>
          </a:xfrm>
          <a:prstGeom prst="rect">
            <a:avLst/>
          </a:prstGeom>
        </p:spPr>
      </p:pic>
    </p:spTree>
    <p:extLst>
      <p:ext uri="{BB962C8B-B14F-4D97-AF65-F5344CB8AC3E}">
        <p14:creationId xmlns:p14="http://schemas.microsoft.com/office/powerpoint/2010/main" val="34266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A diagram of a pilot initiative&#10;&#10;Description automatically generated with medium confidence">
            <a:extLst>
              <a:ext uri="{FF2B5EF4-FFF2-40B4-BE49-F238E27FC236}">
                <a16:creationId xmlns:a16="http://schemas.microsoft.com/office/drawing/2014/main" id="{6665D4F8-67E9-F403-0E5D-EA27C4BD0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44" y="819856"/>
            <a:ext cx="8558373" cy="6112028"/>
          </a:xfrm>
          <a:prstGeom prst="rect">
            <a:avLst/>
          </a:prstGeom>
        </p:spPr>
      </p:pic>
    </p:spTree>
    <p:extLst>
      <p:ext uri="{BB962C8B-B14F-4D97-AF65-F5344CB8AC3E}">
        <p14:creationId xmlns:p14="http://schemas.microsoft.com/office/powerpoint/2010/main" val="70508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2BD96-4354-8F97-2DB1-AC57CF125AF2}"/>
              </a:ext>
            </a:extLst>
          </p:cNvPr>
          <p:cNvSpPr>
            <a:spLocks noGrp="1"/>
          </p:cNvSpPr>
          <p:nvPr>
            <p:ph type="title"/>
          </p:nvPr>
        </p:nvSpPr>
        <p:spPr/>
        <p:txBody>
          <a:bodyPr>
            <a:normAutofit/>
          </a:bodyPr>
          <a:lstStyle/>
          <a:p>
            <a:r>
              <a:rPr lang="fr-BE" dirty="0" err="1"/>
              <a:t>Lessons</a:t>
            </a:r>
            <a:r>
              <a:rPr lang="fr-BE" dirty="0"/>
              <a:t> </a:t>
            </a:r>
            <a:r>
              <a:rPr lang="fr-BE" dirty="0" err="1"/>
              <a:t>learnt</a:t>
            </a:r>
            <a:r>
              <a:rPr lang="fr-BE" dirty="0"/>
              <a:t> </a:t>
            </a:r>
            <a:r>
              <a:rPr lang="fr-BE" dirty="0" err="1"/>
              <a:t>from</a:t>
            </a:r>
            <a:r>
              <a:rPr lang="fr-BE" dirty="0"/>
              <a:t> the pilot </a:t>
            </a:r>
            <a:r>
              <a:rPr lang="fr-BE" dirty="0" err="1"/>
              <a:t>projects</a:t>
            </a:r>
            <a:endParaRPr lang="nl-BE" dirty="0"/>
          </a:p>
        </p:txBody>
      </p:sp>
      <p:sp>
        <p:nvSpPr>
          <p:cNvPr id="3" name="Espace réservé du texte 2">
            <a:extLst>
              <a:ext uri="{FF2B5EF4-FFF2-40B4-BE49-F238E27FC236}">
                <a16:creationId xmlns:a16="http://schemas.microsoft.com/office/drawing/2014/main" id="{D02C9C6A-4E51-67DB-ABBD-F1DF4FA56ACA}"/>
              </a:ext>
            </a:extLst>
          </p:cNvPr>
          <p:cNvSpPr>
            <a:spLocks noGrp="1"/>
          </p:cNvSpPr>
          <p:nvPr>
            <p:ph type="body" sz="quarter" idx="11"/>
          </p:nvPr>
        </p:nvSpPr>
        <p:spPr/>
        <p:txBody>
          <a:bodyPr/>
          <a:lstStyle/>
          <a:p>
            <a:endParaRPr lang="fr-BE" dirty="0"/>
          </a:p>
          <a:p>
            <a:pPr marL="342900" indent="-342900">
              <a:buFontTx/>
              <a:buChar char="-"/>
            </a:pPr>
            <a:r>
              <a:rPr lang="nl-BE" dirty="0" err="1"/>
              <a:t>Coupling</a:t>
            </a:r>
            <a:r>
              <a:rPr lang="nl-BE" dirty="0"/>
              <a:t> </a:t>
            </a:r>
            <a:r>
              <a:rPr lang="nl-BE" dirty="0" err="1"/>
              <a:t>strategic</a:t>
            </a:r>
            <a:r>
              <a:rPr lang="nl-BE" dirty="0"/>
              <a:t> </a:t>
            </a:r>
            <a:r>
              <a:rPr lang="nl-BE" dirty="0" err="1"/>
              <a:t>political</a:t>
            </a:r>
            <a:r>
              <a:rPr lang="nl-BE" dirty="0"/>
              <a:t> </a:t>
            </a:r>
            <a:r>
              <a:rPr lang="nl-BE" dirty="0" err="1"/>
              <a:t>will</a:t>
            </a:r>
            <a:r>
              <a:rPr lang="nl-BE" dirty="0"/>
              <a:t> </a:t>
            </a:r>
            <a:r>
              <a:rPr lang="nl-BE" dirty="0" err="1"/>
              <a:t>and</a:t>
            </a:r>
            <a:r>
              <a:rPr lang="nl-BE" dirty="0"/>
              <a:t> </a:t>
            </a:r>
            <a:r>
              <a:rPr lang="nl-BE" dirty="0" err="1"/>
              <a:t>administrative</a:t>
            </a:r>
            <a:r>
              <a:rPr lang="nl-BE" dirty="0"/>
              <a:t> </a:t>
            </a:r>
            <a:r>
              <a:rPr lang="nl-BE" dirty="0" err="1"/>
              <a:t>know-how</a:t>
            </a:r>
            <a:endParaRPr lang="nl-BE" dirty="0"/>
          </a:p>
          <a:p>
            <a:pPr marL="342900" indent="-342900">
              <a:buFontTx/>
              <a:buChar char="-"/>
            </a:pPr>
            <a:r>
              <a:rPr lang="nl-BE" dirty="0" err="1"/>
              <a:t>Aim</a:t>
            </a:r>
            <a:r>
              <a:rPr lang="nl-BE" dirty="0"/>
              <a:t> big: </a:t>
            </a:r>
            <a:r>
              <a:rPr lang="en-GB" sz="1800" dirty="0">
                <a:solidFill>
                  <a:srgbClr val="174489"/>
                </a:solidFill>
                <a:effectLst/>
                <a:latin typeface="Arial" panose="020B0604020202020204" pitchFamily="34" charset="0"/>
                <a:ea typeface="HGSMinchoE" panose="02020800000000000000" pitchFamily="18" charset="-128"/>
              </a:rPr>
              <a:t>adopting a broad and visionary approach and setting ambitious goals ensures that efforts will have a meaningful impact and be worth the resources invested. </a:t>
            </a:r>
          </a:p>
          <a:p>
            <a:pPr marL="342900" indent="-342900">
              <a:buFontTx/>
              <a:buChar char="-"/>
            </a:pPr>
            <a:r>
              <a:rPr lang="en-GB" dirty="0"/>
              <a:t>Comprehensive tailored support, from the start: </a:t>
            </a:r>
            <a:r>
              <a:rPr lang="en-GB" sz="1800" dirty="0">
                <a:solidFill>
                  <a:srgbClr val="174489"/>
                </a:solidFill>
                <a:effectLst/>
                <a:latin typeface="Arial" panose="020B0604020202020204" pitchFamily="34" charset="0"/>
                <a:ea typeface="HGSMinchoE" panose="02020800000000000000" pitchFamily="18" charset="-128"/>
              </a:rPr>
              <a:t>need for early, proactive technical support with direct relationships</a:t>
            </a:r>
          </a:p>
          <a:p>
            <a:pPr marL="342900" indent="-342900">
              <a:buFontTx/>
              <a:buChar char="-"/>
            </a:pPr>
            <a:r>
              <a:rPr lang="en-GB" dirty="0"/>
              <a:t>Capacity building </a:t>
            </a:r>
          </a:p>
          <a:p>
            <a:pPr marL="342900" indent="-342900">
              <a:buFontTx/>
              <a:buChar char="-"/>
            </a:pPr>
            <a:r>
              <a:rPr lang="en-GB" dirty="0"/>
              <a:t>Alleviating administrative burdens</a:t>
            </a:r>
            <a:endParaRPr lang="nl-BE" dirty="0"/>
          </a:p>
        </p:txBody>
      </p:sp>
    </p:spTree>
    <p:extLst>
      <p:ext uri="{BB962C8B-B14F-4D97-AF65-F5344CB8AC3E}">
        <p14:creationId xmlns:p14="http://schemas.microsoft.com/office/powerpoint/2010/main" val="425336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78E8-9A27-3039-3FD5-2B8A0E9DE331}"/>
              </a:ext>
            </a:extLst>
          </p:cNvPr>
          <p:cNvSpPr>
            <a:spLocks noGrp="1"/>
          </p:cNvSpPr>
          <p:nvPr>
            <p:ph type="title"/>
          </p:nvPr>
        </p:nvSpPr>
        <p:spPr/>
        <p:txBody>
          <a:bodyPr/>
          <a:lstStyle/>
          <a:p>
            <a:r>
              <a:rPr lang="fr-FR" dirty="0"/>
              <a:t>Main </a:t>
            </a:r>
            <a:r>
              <a:rPr lang="fr-FR" dirty="0" err="1"/>
              <a:t>outcomes</a:t>
            </a:r>
            <a:endParaRPr lang="en-US" dirty="0"/>
          </a:p>
        </p:txBody>
      </p:sp>
      <p:sp>
        <p:nvSpPr>
          <p:cNvPr id="3" name="Text Placeholder 2">
            <a:extLst>
              <a:ext uri="{FF2B5EF4-FFF2-40B4-BE49-F238E27FC236}">
                <a16:creationId xmlns:a16="http://schemas.microsoft.com/office/drawing/2014/main" id="{1F874BF6-6FD3-860E-1343-EBC4B1928EE0}"/>
              </a:ext>
            </a:extLst>
          </p:cNvPr>
          <p:cNvSpPr>
            <a:spLocks noGrp="1"/>
          </p:cNvSpPr>
          <p:nvPr>
            <p:ph type="body" sz="quarter" idx="11"/>
          </p:nvPr>
        </p:nvSpPr>
        <p:spPr>
          <a:xfrm>
            <a:off x="733401" y="2456594"/>
            <a:ext cx="9366191" cy="4328973"/>
          </a:xfrm>
        </p:spPr>
        <p:txBody>
          <a:bodyPr vert="horz" lIns="0" tIns="0" rIns="0" bIns="0" rtlCol="0" anchor="t">
            <a:normAutofit/>
          </a:bodyPr>
          <a:lstStyle/>
          <a:p>
            <a:pPr marL="457200" indent="-457200">
              <a:buAutoNum type="arabicPeriod"/>
            </a:pPr>
            <a:r>
              <a:rPr lang="en-US" dirty="0"/>
              <a:t>Support to National Pilot projects</a:t>
            </a:r>
          </a:p>
          <a:p>
            <a:pPr marL="457200" indent="-457200">
              <a:buAutoNum type="arabicPeriod"/>
            </a:pPr>
            <a:r>
              <a:rPr lang="en-US" dirty="0"/>
              <a:t>Evaluation of the support provided to the national pilot projects </a:t>
            </a:r>
          </a:p>
          <a:p>
            <a:pPr marL="457200" indent="-457200">
              <a:buAutoNum type="arabicPeriod"/>
            </a:pPr>
            <a:r>
              <a:rPr lang="fr-FR" dirty="0"/>
              <a:t>EU Health </a:t>
            </a:r>
            <a:r>
              <a:rPr lang="fr-FR" dirty="0" err="1"/>
              <a:t>Resources</a:t>
            </a:r>
            <a:r>
              <a:rPr lang="fr-FR" dirty="0"/>
              <a:t> Hub Concept: in-</a:t>
            </a:r>
            <a:r>
              <a:rPr lang="fr-FR" dirty="0" err="1"/>
              <a:t>depth</a:t>
            </a:r>
            <a:r>
              <a:rPr lang="fr-FR" dirty="0"/>
              <a:t> </a:t>
            </a:r>
            <a:r>
              <a:rPr lang="fr-FR" dirty="0" err="1"/>
              <a:t>analysis</a:t>
            </a:r>
            <a:r>
              <a:rPr lang="fr-FR" dirty="0"/>
              <a:t> </a:t>
            </a:r>
          </a:p>
          <a:p>
            <a:pPr marL="457200" indent="-457200">
              <a:buAutoNum type="arabicPeriod"/>
            </a:pPr>
            <a:r>
              <a:rPr lang="fr-FR" dirty="0"/>
              <a:t>Manual to support MS in </a:t>
            </a:r>
            <a:r>
              <a:rPr lang="fr-FR" dirty="0" err="1"/>
              <a:t>using</a:t>
            </a:r>
            <a:r>
              <a:rPr lang="fr-FR" dirty="0"/>
              <a:t> EU </a:t>
            </a:r>
            <a:r>
              <a:rPr lang="fr-FR" dirty="0" err="1"/>
              <a:t>funds</a:t>
            </a:r>
            <a:endParaRPr lang="fr-FR" dirty="0"/>
          </a:p>
          <a:p>
            <a:pPr marL="457200" indent="-457200">
              <a:buAutoNum type="arabicPeriod"/>
            </a:pPr>
            <a:r>
              <a:rPr lang="fr-FR" dirty="0"/>
              <a:t>Communication and </a:t>
            </a:r>
            <a:r>
              <a:rPr lang="fr-FR" dirty="0" err="1"/>
              <a:t>dissemination</a:t>
            </a:r>
            <a:endParaRPr lang="fr-FR" dirty="0"/>
          </a:p>
          <a:p>
            <a:pPr marL="457200" indent="-457200">
              <a:buAutoNum type="arabicPeriod"/>
            </a:pPr>
            <a:endParaRPr lang="fr-FR" dirty="0"/>
          </a:p>
          <a:p>
            <a:pPr marL="1917236" lvl="2" indent="-457200">
              <a:buFont typeface="Arial" panose="020B0604020202020204" pitchFamily="34" charset="0"/>
              <a:buChar char="•"/>
            </a:pPr>
            <a:r>
              <a:rPr lang="fr-FR" sz="2000" b="1" dirty="0">
                <a:solidFill>
                  <a:schemeClr val="tx1"/>
                </a:solidFill>
                <a:latin typeface="Calibri" panose="020F0502020204030204" pitchFamily="34" charset="0"/>
                <a:cs typeface="Calibri" panose="020F0502020204030204" pitchFamily="34" charset="0"/>
              </a:rPr>
              <a:t>Council Conclusions </a:t>
            </a:r>
            <a:r>
              <a:rPr lang="fr-FR" sz="2000" b="1" dirty="0" err="1">
                <a:solidFill>
                  <a:schemeClr val="tx1"/>
                </a:solidFill>
                <a:latin typeface="Calibri" panose="020F0502020204030204" pitchFamily="34" charset="0"/>
                <a:cs typeface="Calibri" panose="020F0502020204030204" pitchFamily="34" charset="0"/>
              </a:rPr>
              <a:t>under</a:t>
            </a:r>
            <a:r>
              <a:rPr lang="fr-FR" sz="2000" b="1" dirty="0">
                <a:solidFill>
                  <a:schemeClr val="tx1"/>
                </a:solidFill>
                <a:latin typeface="Calibri" panose="020F0502020204030204" pitchFamily="34" charset="0"/>
                <a:cs typeface="Calibri" panose="020F0502020204030204" pitchFamily="34" charset="0"/>
              </a:rPr>
              <a:t> the </a:t>
            </a:r>
            <a:r>
              <a:rPr lang="fr-FR" sz="2000" b="1" dirty="0" err="1">
                <a:solidFill>
                  <a:schemeClr val="tx1"/>
                </a:solidFill>
                <a:latin typeface="Calibri" panose="020F0502020204030204" pitchFamily="34" charset="0"/>
                <a:cs typeface="Calibri" panose="020F0502020204030204" pitchFamily="34" charset="0"/>
              </a:rPr>
              <a:t>Belgian</a:t>
            </a:r>
            <a:r>
              <a:rPr lang="fr-FR" sz="2000" b="1" dirty="0">
                <a:solidFill>
                  <a:schemeClr val="tx1"/>
                </a:solidFill>
                <a:latin typeface="Calibri" panose="020F0502020204030204" pitchFamily="34" charset="0"/>
                <a:cs typeface="Calibri" panose="020F0502020204030204" pitchFamily="34" charset="0"/>
              </a:rPr>
              <a:t> </a:t>
            </a:r>
            <a:r>
              <a:rPr lang="fr-FR" sz="2000" b="1" dirty="0" err="1">
                <a:solidFill>
                  <a:schemeClr val="tx1"/>
                </a:solidFill>
                <a:latin typeface="Calibri" panose="020F0502020204030204" pitchFamily="34" charset="0"/>
                <a:cs typeface="Calibri" panose="020F0502020204030204" pitchFamily="34" charset="0"/>
              </a:rPr>
              <a:t>Presidency</a:t>
            </a:r>
            <a:endParaRPr lang="fr-FR" sz="2000" b="1" dirty="0">
              <a:solidFill>
                <a:schemeClr val="tx1"/>
              </a:solidFill>
              <a:latin typeface="Calibri" panose="020F0502020204030204" pitchFamily="34" charset="0"/>
              <a:cs typeface="Calibri" panose="020F0502020204030204" pitchFamily="34" charset="0"/>
            </a:endParaRPr>
          </a:p>
          <a:p>
            <a:pPr marL="1917236" lvl="2" indent="-457200">
              <a:buFont typeface="Arial" panose="020B0604020202020204" pitchFamily="34" charset="0"/>
              <a:buChar char="•"/>
            </a:pPr>
            <a:r>
              <a:rPr lang="fr-FR" sz="2000" b="1" dirty="0" err="1">
                <a:solidFill>
                  <a:schemeClr val="tx1"/>
                </a:solidFill>
                <a:latin typeface="Calibri" panose="020F0502020204030204" pitchFamily="34" charset="0"/>
                <a:cs typeface="Calibri" panose="020F0502020204030204" pitchFamily="34" charset="0"/>
              </a:rPr>
              <a:t>NFPs</a:t>
            </a:r>
            <a:r>
              <a:rPr lang="fr-FR" sz="2000" b="1" dirty="0">
                <a:solidFill>
                  <a:schemeClr val="tx1"/>
                </a:solidFill>
                <a:latin typeface="Calibri" panose="020F0502020204030204" pitchFamily="34" charset="0"/>
                <a:cs typeface="Calibri" panose="020F0502020204030204" pitchFamily="34" charset="0"/>
              </a:rPr>
              <a:t> meeting and </a:t>
            </a:r>
            <a:r>
              <a:rPr lang="fr-FR" sz="2000" b="1" dirty="0" err="1">
                <a:solidFill>
                  <a:schemeClr val="tx1"/>
                </a:solidFill>
                <a:latin typeface="Calibri" panose="020F0502020204030204" pitchFamily="34" charset="0"/>
                <a:cs typeface="Calibri" panose="020F0502020204030204" pitchFamily="34" charset="0"/>
              </a:rPr>
              <a:t>willingness</a:t>
            </a:r>
            <a:r>
              <a:rPr lang="fr-FR" sz="2000" b="1" dirty="0">
                <a:solidFill>
                  <a:schemeClr val="tx1"/>
                </a:solidFill>
                <a:latin typeface="Calibri" panose="020F0502020204030204" pitchFamily="34" charset="0"/>
                <a:cs typeface="Calibri" panose="020F0502020204030204" pitchFamily="34" charset="0"/>
              </a:rPr>
              <a:t> to </a:t>
            </a:r>
            <a:r>
              <a:rPr lang="fr-FR" sz="2000" b="1" dirty="0" err="1">
                <a:solidFill>
                  <a:schemeClr val="tx1"/>
                </a:solidFill>
                <a:latin typeface="Calibri" panose="020F0502020204030204" pitchFamily="34" charset="0"/>
                <a:cs typeface="Calibri" panose="020F0502020204030204" pitchFamily="34" charset="0"/>
              </a:rPr>
              <a:t>strengthen</a:t>
            </a:r>
            <a:r>
              <a:rPr lang="fr-FR" sz="2000" b="1" dirty="0">
                <a:solidFill>
                  <a:schemeClr val="tx1"/>
                </a:solidFill>
                <a:latin typeface="Calibri" panose="020F0502020204030204" pitchFamily="34" charset="0"/>
                <a:cs typeface="Calibri" panose="020F0502020204030204" pitchFamily="34" charset="0"/>
              </a:rPr>
              <a:t> national </a:t>
            </a:r>
            <a:r>
              <a:rPr lang="fr-FR" sz="2000" b="1" dirty="0" err="1">
                <a:solidFill>
                  <a:schemeClr val="tx1"/>
                </a:solidFill>
                <a:latin typeface="Calibri" panose="020F0502020204030204" pitchFamily="34" charset="0"/>
                <a:cs typeface="Calibri" panose="020F0502020204030204" pitchFamily="34" charset="0"/>
              </a:rPr>
              <a:t>capacities</a:t>
            </a:r>
            <a:endParaRPr lang="fr-FR" sz="2000" b="1" dirty="0">
              <a:solidFill>
                <a:schemeClr val="tx1"/>
              </a:solidFill>
              <a:latin typeface="Calibri" panose="020F0502020204030204" pitchFamily="34" charset="0"/>
              <a:cs typeface="Calibri" panose="020F0502020204030204" pitchFamily="34" charset="0"/>
            </a:endParaRPr>
          </a:p>
          <a:p>
            <a:pPr marL="1917236" lvl="2" indent="-457200">
              <a:buFont typeface="Arial" panose="020B0604020202020204" pitchFamily="34" charset="0"/>
              <a:buChar char="•"/>
            </a:pPr>
            <a:r>
              <a:rPr lang="fr-FR" sz="2000" b="1" dirty="0">
                <a:solidFill>
                  <a:schemeClr val="tx1"/>
                </a:solidFill>
                <a:latin typeface="Calibri" panose="020F0502020204030204" pitchFamily="34" charset="0"/>
                <a:cs typeface="Calibri" panose="020F0502020204030204" pitchFamily="34" charset="0"/>
              </a:rPr>
              <a:t>Discussion </a:t>
            </a:r>
            <a:r>
              <a:rPr lang="fr-FR" sz="2000" b="1" dirty="0" err="1">
                <a:solidFill>
                  <a:schemeClr val="tx1"/>
                </a:solidFill>
                <a:latin typeface="Calibri" panose="020F0502020204030204" pitchFamily="34" charset="0"/>
                <a:cs typeface="Calibri" panose="020F0502020204030204" pitchFamily="34" charset="0"/>
              </a:rPr>
              <a:t>within</a:t>
            </a:r>
            <a:r>
              <a:rPr lang="fr-FR" sz="2000" b="1" dirty="0">
                <a:solidFill>
                  <a:schemeClr val="tx1"/>
                </a:solidFill>
                <a:latin typeface="Calibri" panose="020F0502020204030204" pitchFamily="34" charset="0"/>
                <a:cs typeface="Calibri" panose="020F0502020204030204" pitchFamily="34" charset="0"/>
              </a:rPr>
              <a:t> the EU4Health Programme</a:t>
            </a:r>
          </a:p>
          <a:p>
            <a:pPr marL="457200" indent="-457200">
              <a:buAutoNum type="arabicPeriod"/>
            </a:pPr>
            <a:endParaRPr lang="fr-FR" dirty="0"/>
          </a:p>
        </p:txBody>
      </p:sp>
      <p:pic>
        <p:nvPicPr>
          <p:cNvPr id="5" name="Image 4" descr="Une image contenant Graphique&#10;&#10;Description générée automatiquement">
            <a:extLst>
              <a:ext uri="{FF2B5EF4-FFF2-40B4-BE49-F238E27FC236}">
                <a16:creationId xmlns:a16="http://schemas.microsoft.com/office/drawing/2014/main" id="{6685A091-55E4-A55E-A455-9540B51A4A26}"/>
              </a:ext>
            </a:extLst>
          </p:cNvPr>
          <p:cNvPicPr>
            <a:picLocks noChangeAspect="1"/>
          </p:cNvPicPr>
          <p:nvPr/>
        </p:nvPicPr>
        <p:blipFill>
          <a:blip r:embed="rId2"/>
          <a:stretch>
            <a:fillRect/>
          </a:stretch>
        </p:blipFill>
        <p:spPr>
          <a:xfrm>
            <a:off x="1330041" y="5106257"/>
            <a:ext cx="786435" cy="635102"/>
          </a:xfrm>
          <a:prstGeom prst="rect">
            <a:avLst/>
          </a:prstGeom>
        </p:spPr>
      </p:pic>
    </p:spTree>
    <p:extLst>
      <p:ext uri="{BB962C8B-B14F-4D97-AF65-F5344CB8AC3E}">
        <p14:creationId xmlns:p14="http://schemas.microsoft.com/office/powerpoint/2010/main" val="50825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9F87E-6371-23EF-EF34-7C9C39E005B2}"/>
              </a:ext>
            </a:extLst>
          </p:cNvPr>
          <p:cNvSpPr>
            <a:spLocks noGrp="1"/>
          </p:cNvSpPr>
          <p:nvPr>
            <p:ph type="title"/>
          </p:nvPr>
        </p:nvSpPr>
        <p:spPr>
          <a:xfrm>
            <a:off x="640934" y="1544451"/>
            <a:ext cx="9366191" cy="799181"/>
          </a:xfrm>
        </p:spPr>
        <p:txBody>
          <a:bodyPr>
            <a:normAutofit fontScale="90000"/>
          </a:bodyPr>
          <a:lstStyle/>
          <a:p>
            <a:r>
              <a:rPr lang="en-US" dirty="0"/>
              <a:t>A EU-level Health Hub as a support service for Member States</a:t>
            </a:r>
            <a:endParaRPr lang="nl-BE" dirty="0"/>
          </a:p>
        </p:txBody>
      </p:sp>
      <p:sp>
        <p:nvSpPr>
          <p:cNvPr id="3" name="Espace réservé du texte 2">
            <a:extLst>
              <a:ext uri="{FF2B5EF4-FFF2-40B4-BE49-F238E27FC236}">
                <a16:creationId xmlns:a16="http://schemas.microsoft.com/office/drawing/2014/main" id="{37F5F241-3716-96B5-1E84-78C3C08C05BC}"/>
              </a:ext>
            </a:extLst>
          </p:cNvPr>
          <p:cNvSpPr>
            <a:spLocks noGrp="1"/>
          </p:cNvSpPr>
          <p:nvPr>
            <p:ph type="body" sz="quarter" idx="11"/>
          </p:nvPr>
        </p:nvSpPr>
        <p:spPr/>
        <p:txBody>
          <a:bodyPr/>
          <a:lstStyle/>
          <a:p>
            <a:endParaRPr lang="fr-BE" dirty="0"/>
          </a:p>
          <a:p>
            <a:pPr marL="342900" indent="-342900">
              <a:buFontTx/>
              <a:buChar char="-"/>
            </a:pPr>
            <a:r>
              <a:rPr lang="nl-BE" dirty="0"/>
              <a:t>Background: </a:t>
            </a:r>
            <a:r>
              <a:rPr lang="en-US" dirty="0"/>
              <a:t>2021 – Slovenian Presidency of the Council of the EU: </a:t>
            </a:r>
            <a:r>
              <a:rPr lang="en-US" sz="2400" b="0" dirty="0">
                <a:solidFill>
                  <a:schemeClr val="tx1"/>
                </a:solidFill>
                <a:latin typeface="EC Square Sans Pro 2"/>
              </a:rPr>
              <a:t>the Council invited the Commission to explore setting up a dedicated health advisory service to assist Member States </a:t>
            </a:r>
            <a:r>
              <a:rPr lang="en-US" sz="2400" dirty="0">
                <a:solidFill>
                  <a:schemeClr val="tx1"/>
                </a:solidFill>
                <a:latin typeface="EC Square Sans Pro 2"/>
              </a:rPr>
              <a:t>upon request </a:t>
            </a:r>
            <a:r>
              <a:rPr lang="en-US" sz="2400" b="0" dirty="0">
                <a:solidFill>
                  <a:schemeClr val="tx1"/>
                </a:solidFill>
                <a:latin typeface="EC Square Sans Pro 2"/>
              </a:rPr>
              <a:t>in </a:t>
            </a:r>
            <a:r>
              <a:rPr lang="en-US" sz="2400" b="0" dirty="0" err="1">
                <a:solidFill>
                  <a:schemeClr val="tx1"/>
                </a:solidFill>
                <a:latin typeface="EC Square Sans Pro 2"/>
              </a:rPr>
              <a:t>optimising</a:t>
            </a:r>
            <a:r>
              <a:rPr lang="en-US" sz="2400" b="0" dirty="0">
                <a:solidFill>
                  <a:schemeClr val="tx1"/>
                </a:solidFill>
                <a:latin typeface="EC Square Sans Pro 2"/>
              </a:rPr>
              <a:t> the use of EU funds and tools to support the planning, design, financing and implementation of </a:t>
            </a:r>
            <a:r>
              <a:rPr lang="en-US" sz="2400" dirty="0">
                <a:solidFill>
                  <a:schemeClr val="tx1"/>
                </a:solidFill>
                <a:latin typeface="EC Square Sans Pro 2"/>
              </a:rPr>
              <a:t>needed health system reforms</a:t>
            </a:r>
            <a:r>
              <a:rPr lang="en-US" sz="2400" b="0" dirty="0">
                <a:solidFill>
                  <a:schemeClr val="tx1"/>
                </a:solidFill>
                <a:latin typeface="EC Square Sans Pro 2"/>
              </a:rPr>
              <a:t>.</a:t>
            </a:r>
          </a:p>
          <a:p>
            <a:pPr marL="1802936" lvl="2" indent="-342900">
              <a:buFontTx/>
              <a:buChar char="-"/>
            </a:pPr>
            <a:endParaRPr lang="en-IE" sz="1600" dirty="0">
              <a:ea typeface="Calibri" panose="020F0502020204030204" pitchFamily="34" charset="0"/>
            </a:endParaRPr>
          </a:p>
          <a:p>
            <a:pPr marL="1802936" lvl="2" indent="-342900">
              <a:buFontTx/>
              <a:buChar char="-"/>
            </a:pPr>
            <a:r>
              <a:rPr lang="en-IE" sz="2400" dirty="0">
                <a:solidFill>
                  <a:schemeClr val="tx1"/>
                </a:solidFill>
                <a:latin typeface="EC Square Sans Pro 2"/>
              </a:rPr>
              <a:t>a mechanism that would function like a “</a:t>
            </a:r>
            <a:r>
              <a:rPr lang="en-IE" sz="2400" b="1" dirty="0">
                <a:solidFill>
                  <a:schemeClr val="tx1"/>
                </a:solidFill>
                <a:latin typeface="EC Square Sans Pro 2"/>
              </a:rPr>
              <a:t>one-stop shop”/single entry point </a:t>
            </a:r>
            <a:r>
              <a:rPr lang="en-IE" sz="2400" dirty="0">
                <a:solidFill>
                  <a:schemeClr val="tx1"/>
                </a:solidFill>
                <a:latin typeface="EC Square Sans Pro 2"/>
              </a:rPr>
              <a:t>for accessing health funds, open to all Member States</a:t>
            </a:r>
            <a:r>
              <a:rPr lang="en-US" sz="2400" dirty="0">
                <a:solidFill>
                  <a:schemeClr val="tx1"/>
                </a:solidFill>
                <a:latin typeface="EC Square Sans Pro 2"/>
              </a:rPr>
              <a:t> </a:t>
            </a:r>
            <a:endParaRPr lang="nl-BE" sz="2400" dirty="0">
              <a:solidFill>
                <a:schemeClr val="tx1"/>
              </a:solidFill>
              <a:latin typeface="EC Square Sans Pro 2"/>
            </a:endParaRPr>
          </a:p>
        </p:txBody>
      </p:sp>
    </p:spTree>
    <p:extLst>
      <p:ext uri="{BB962C8B-B14F-4D97-AF65-F5344CB8AC3E}">
        <p14:creationId xmlns:p14="http://schemas.microsoft.com/office/powerpoint/2010/main" val="279328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A20F-EE97-EB60-CE8B-F979CA6B1A4B}"/>
              </a:ext>
            </a:extLst>
          </p:cNvPr>
          <p:cNvSpPr>
            <a:spLocks noGrp="1"/>
          </p:cNvSpPr>
          <p:nvPr>
            <p:ph type="title"/>
          </p:nvPr>
        </p:nvSpPr>
        <p:spPr/>
        <p:txBody>
          <a:bodyPr>
            <a:normAutofit fontScale="90000"/>
          </a:bodyPr>
          <a:lstStyle/>
          <a:p>
            <a:r>
              <a:rPr lang="fr-FR" dirty="0"/>
              <a:t>Council Conclusions – A Europe </a:t>
            </a:r>
            <a:r>
              <a:rPr lang="fr-FR" dirty="0" err="1"/>
              <a:t>that</a:t>
            </a:r>
            <a:r>
              <a:rPr lang="fr-FR" dirty="0"/>
              <a:t> cares, </a:t>
            </a:r>
            <a:r>
              <a:rPr lang="fr-FR" dirty="0" err="1"/>
              <a:t>prepares</a:t>
            </a:r>
            <a:r>
              <a:rPr lang="fr-FR" dirty="0"/>
              <a:t> and </a:t>
            </a:r>
            <a:r>
              <a:rPr lang="fr-FR" dirty="0" err="1"/>
              <a:t>protects</a:t>
            </a:r>
            <a:r>
              <a:rPr lang="fr-FR" dirty="0"/>
              <a:t> </a:t>
            </a:r>
            <a:endParaRPr lang="en-US" dirty="0"/>
          </a:p>
        </p:txBody>
      </p:sp>
      <p:sp>
        <p:nvSpPr>
          <p:cNvPr id="3" name="Text Placeholder 2">
            <a:extLst>
              <a:ext uri="{FF2B5EF4-FFF2-40B4-BE49-F238E27FC236}">
                <a16:creationId xmlns:a16="http://schemas.microsoft.com/office/drawing/2014/main" id="{4AD10FE7-0906-AF76-B033-2D0F710B8579}"/>
              </a:ext>
            </a:extLst>
          </p:cNvPr>
          <p:cNvSpPr>
            <a:spLocks noGrp="1"/>
          </p:cNvSpPr>
          <p:nvPr>
            <p:ph type="body" sz="quarter" idx="11"/>
          </p:nvPr>
        </p:nvSpPr>
        <p:spPr>
          <a:xfrm>
            <a:off x="640933" y="2767682"/>
            <a:ext cx="9366191" cy="4328973"/>
          </a:xfrm>
        </p:spPr>
        <p:txBody>
          <a:bodyPr vert="horz" lIns="0" tIns="0" rIns="0" bIns="0" rtlCol="0" anchor="t">
            <a:normAutofit/>
          </a:bodyPr>
          <a:lstStyle/>
          <a:p>
            <a:pPr algn="l"/>
            <a:endParaRPr lang="nl-BE" sz="18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mn-lt"/>
              </a:rPr>
              <a:t>23. Strategic investments in health are crucial to reinforce the sustainability and resilience of European health systems. The EU provides multiple funding streams at the disposal of Member States and stakeholders. However, Member States face challenges finding and accessing existing EU funds to support impactful investment in national health system transformations. It is of great importance that the work </a:t>
            </a:r>
            <a:r>
              <a:rPr lang="en-US" sz="2000" b="0" i="0" u="none" strike="noStrike" baseline="0" dirty="0" err="1">
                <a:solidFill>
                  <a:srgbClr val="000000"/>
                </a:solidFill>
                <a:latin typeface="+mn-lt"/>
              </a:rPr>
              <a:t>programmes</a:t>
            </a:r>
            <a:r>
              <a:rPr lang="en-US" sz="2000" b="0" i="0" u="none" strike="noStrike" baseline="0" dirty="0">
                <a:solidFill>
                  <a:srgbClr val="000000"/>
                </a:solidFill>
                <a:latin typeface="+mn-lt"/>
              </a:rPr>
              <a:t> of the EU existing funding instruments promoting research &amp; innovation and those supporting implementation of policy initiatives are in </a:t>
            </a:r>
            <a:r>
              <a:rPr lang="en-US" sz="2000" i="0" u="none" strike="noStrike" baseline="0" dirty="0">
                <a:solidFill>
                  <a:srgbClr val="000000"/>
                </a:solidFill>
                <a:latin typeface="+mn-lt"/>
              </a:rPr>
              <a:t>synergy with national priorities </a:t>
            </a:r>
            <a:r>
              <a:rPr lang="en-US" sz="2000" b="0" i="0" u="none" strike="noStrike" baseline="0" dirty="0">
                <a:solidFill>
                  <a:srgbClr val="000000"/>
                </a:solidFill>
                <a:latin typeface="+mn-lt"/>
              </a:rPr>
              <a:t>in the health area and the nexus between research, innovation, policy and funding instruments is upheld. </a:t>
            </a:r>
          </a:p>
          <a:p>
            <a:pPr marL="457200" indent="-457200">
              <a:buFontTx/>
              <a:buAutoNum type="arabicPeriod"/>
            </a:pPr>
            <a:endParaRPr lang="fr-FR" dirty="0"/>
          </a:p>
          <a:p>
            <a:pPr marL="457200" indent="-457200">
              <a:buAutoNum type="arabicPeriod"/>
            </a:pPr>
            <a:endParaRPr lang="fr-FR" dirty="0"/>
          </a:p>
          <a:p>
            <a:pPr marL="457200" indent="-457200">
              <a:buAutoNum type="arabicPeriod"/>
            </a:pPr>
            <a:endParaRPr lang="fr-FR" dirty="0"/>
          </a:p>
          <a:p>
            <a:pPr marL="457200" indent="-457200">
              <a:buAutoNum type="arabicPeriod"/>
            </a:pPr>
            <a:endParaRPr lang="en-US" dirty="0"/>
          </a:p>
        </p:txBody>
      </p:sp>
    </p:spTree>
    <p:extLst>
      <p:ext uri="{BB962C8B-B14F-4D97-AF65-F5344CB8AC3E}">
        <p14:creationId xmlns:p14="http://schemas.microsoft.com/office/powerpoint/2010/main" val="317547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82A9-C7E1-2663-B151-704F83151907}"/>
              </a:ext>
            </a:extLst>
          </p:cNvPr>
          <p:cNvSpPr>
            <a:spLocks noGrp="1"/>
          </p:cNvSpPr>
          <p:nvPr>
            <p:ph type="title"/>
          </p:nvPr>
        </p:nvSpPr>
        <p:spPr/>
        <p:txBody>
          <a:bodyPr>
            <a:normAutofit fontScale="90000"/>
          </a:bodyPr>
          <a:lstStyle/>
          <a:p>
            <a:r>
              <a:rPr lang="nl-BE" dirty="0"/>
              <a:t>IX. </a:t>
            </a:r>
            <a:r>
              <a:rPr lang="nl-BE" dirty="0" err="1"/>
              <a:t>improve</a:t>
            </a:r>
            <a:r>
              <a:rPr lang="nl-BE" dirty="0"/>
              <a:t> EU </a:t>
            </a:r>
            <a:r>
              <a:rPr lang="nl-BE" dirty="0" err="1"/>
              <a:t>implementation</a:t>
            </a:r>
            <a:r>
              <a:rPr lang="nl-BE" dirty="0"/>
              <a:t> tools </a:t>
            </a:r>
            <a:br>
              <a:rPr lang="nl-BE" dirty="0"/>
            </a:br>
            <a:endParaRPr lang="nl-BE" dirty="0"/>
          </a:p>
        </p:txBody>
      </p:sp>
      <p:sp>
        <p:nvSpPr>
          <p:cNvPr id="3" name="Espace réservé du texte 2">
            <a:extLst>
              <a:ext uri="{FF2B5EF4-FFF2-40B4-BE49-F238E27FC236}">
                <a16:creationId xmlns:a16="http://schemas.microsoft.com/office/drawing/2014/main" id="{B56A705D-F87A-7CAA-923E-A2453213157D}"/>
              </a:ext>
            </a:extLst>
          </p:cNvPr>
          <p:cNvSpPr>
            <a:spLocks noGrp="1"/>
          </p:cNvSpPr>
          <p:nvPr>
            <p:ph type="body" sz="quarter" idx="11"/>
          </p:nvPr>
        </p:nvSpPr>
        <p:spPr/>
        <p:txBody>
          <a:bodyPr>
            <a:normAutofit fontScale="85000" lnSpcReduction="10000"/>
          </a:bodyPr>
          <a:lstStyle/>
          <a:p>
            <a:endParaRPr lang="nl-BE" sz="2400" dirty="0">
              <a:solidFill>
                <a:srgbClr val="000000"/>
              </a:solidFill>
              <a:latin typeface="+mn-lt"/>
            </a:endParaRPr>
          </a:p>
          <a:p>
            <a:r>
              <a:rPr lang="en-US" sz="2400" dirty="0">
                <a:solidFill>
                  <a:srgbClr val="000000"/>
                </a:solidFill>
                <a:latin typeface="+mn-lt"/>
              </a:rPr>
              <a:t>INVITES the MEMBER STATES and the EUROPEAN COMMISSON to: </a:t>
            </a:r>
          </a:p>
          <a:p>
            <a:endParaRPr lang="en-US" sz="2400" dirty="0">
              <a:solidFill>
                <a:srgbClr val="000000"/>
              </a:solidFill>
              <a:latin typeface="+mn-lt"/>
            </a:endParaRPr>
          </a:p>
          <a:p>
            <a:r>
              <a:rPr lang="en-US" sz="2400" b="0" dirty="0">
                <a:solidFill>
                  <a:srgbClr val="000000"/>
                </a:solidFill>
                <a:latin typeface="+mn-lt"/>
              </a:rPr>
              <a:t>83. INITIATE an in-depth discussion in the EU4Health Steering Group in order to make the mechanism of joint actions </a:t>
            </a:r>
            <a:r>
              <a:rPr lang="en-US" sz="2400" dirty="0">
                <a:solidFill>
                  <a:srgbClr val="000000"/>
                </a:solidFill>
                <a:latin typeface="+mn-lt"/>
              </a:rPr>
              <a:t>more effective and sustainable in addressing future trends in health and Member States needs </a:t>
            </a:r>
            <a:r>
              <a:rPr lang="en-US" sz="2400" b="0" dirty="0">
                <a:solidFill>
                  <a:srgbClr val="000000"/>
                </a:solidFill>
                <a:latin typeface="+mn-lt"/>
              </a:rPr>
              <a:t>to implement priority areas within the EU Health Union. </a:t>
            </a:r>
          </a:p>
          <a:p>
            <a:r>
              <a:rPr lang="en-US" sz="2400" b="0" dirty="0">
                <a:solidFill>
                  <a:srgbClr val="000000"/>
                </a:solidFill>
                <a:latin typeface="+mn-lt"/>
              </a:rPr>
              <a:t>84. </a:t>
            </a:r>
            <a:r>
              <a:rPr lang="en-US" sz="2400" dirty="0">
                <a:solidFill>
                  <a:srgbClr val="000000"/>
                </a:solidFill>
                <a:latin typeface="+mn-lt"/>
              </a:rPr>
              <a:t>STRENGHTEN the coordination between policy and funding instruments</a:t>
            </a:r>
            <a:r>
              <a:rPr lang="en-US" sz="2400" b="0" dirty="0">
                <a:solidFill>
                  <a:srgbClr val="000000"/>
                </a:solidFill>
                <a:latin typeface="+mn-lt"/>
              </a:rPr>
              <a:t>, ensuring that available EU funding continues to be used in a strategic, effective and sustainable manner, in line with health priorities of Member States and taking into account technical support, </a:t>
            </a:r>
            <a:r>
              <a:rPr lang="en-US" sz="2400" dirty="0">
                <a:solidFill>
                  <a:srgbClr val="000000"/>
                </a:solidFill>
                <a:latin typeface="+mn-lt"/>
              </a:rPr>
              <a:t>with a focus on implementing transformations with long-term impact</a:t>
            </a:r>
            <a:r>
              <a:rPr lang="en-US" sz="2400" b="0" dirty="0">
                <a:solidFill>
                  <a:srgbClr val="000000"/>
                </a:solidFill>
                <a:latin typeface="+mn-lt"/>
              </a:rPr>
              <a:t>. </a:t>
            </a:r>
          </a:p>
          <a:p>
            <a:r>
              <a:rPr lang="en-US" sz="2400" b="0" dirty="0">
                <a:solidFill>
                  <a:srgbClr val="000000"/>
                </a:solidFill>
                <a:latin typeface="+mn-lt"/>
              </a:rPr>
              <a:t>85. </a:t>
            </a:r>
            <a:r>
              <a:rPr lang="en-US" sz="2400" dirty="0">
                <a:solidFill>
                  <a:srgbClr val="000000"/>
                </a:solidFill>
                <a:latin typeface="+mn-lt"/>
              </a:rPr>
              <a:t>ASSESS the current landscape of EU funds and its corresponding legislative framework to better align EU funding with Member States national health policy priorities</a:t>
            </a:r>
            <a:r>
              <a:rPr lang="en-US" sz="2400" b="0" dirty="0">
                <a:solidFill>
                  <a:srgbClr val="000000"/>
                </a:solidFill>
                <a:latin typeface="+mn-lt"/>
              </a:rPr>
              <a:t>. </a:t>
            </a:r>
          </a:p>
          <a:p>
            <a:endParaRPr lang="nl-BE" dirty="0"/>
          </a:p>
        </p:txBody>
      </p:sp>
    </p:spTree>
    <p:extLst>
      <p:ext uri="{BB962C8B-B14F-4D97-AF65-F5344CB8AC3E}">
        <p14:creationId xmlns:p14="http://schemas.microsoft.com/office/powerpoint/2010/main" val="12060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56A705D-F87A-7CAA-923E-A2453213157D}"/>
              </a:ext>
            </a:extLst>
          </p:cNvPr>
          <p:cNvSpPr>
            <a:spLocks noGrp="1"/>
          </p:cNvSpPr>
          <p:nvPr>
            <p:ph type="body" sz="quarter" idx="11"/>
          </p:nvPr>
        </p:nvSpPr>
        <p:spPr>
          <a:xfrm>
            <a:off x="661223" y="1791638"/>
            <a:ext cx="9366191" cy="4547517"/>
          </a:xfrm>
        </p:spPr>
        <p:txBody>
          <a:bodyPr>
            <a:normAutofit fontScale="92500" lnSpcReduction="10000"/>
          </a:bodyPr>
          <a:lstStyle/>
          <a:p>
            <a:r>
              <a:rPr lang="en-US" sz="2400" b="0" dirty="0">
                <a:solidFill>
                  <a:srgbClr val="000000"/>
                </a:solidFill>
                <a:latin typeface="+mn-lt"/>
              </a:rPr>
              <a:t>INVITES THE EUROPEAN COMMISSION TO: </a:t>
            </a:r>
          </a:p>
          <a:p>
            <a:endParaRPr lang="en-US" sz="2400" b="0" dirty="0">
              <a:solidFill>
                <a:srgbClr val="000000"/>
              </a:solidFill>
              <a:latin typeface="+mn-lt"/>
            </a:endParaRPr>
          </a:p>
          <a:p>
            <a:r>
              <a:rPr lang="en-US" sz="2400" b="0" dirty="0">
                <a:solidFill>
                  <a:srgbClr val="000000"/>
                </a:solidFill>
                <a:latin typeface="+mn-lt"/>
              </a:rPr>
              <a:t>86. </a:t>
            </a:r>
            <a:r>
              <a:rPr lang="en-US" sz="2400" dirty="0">
                <a:solidFill>
                  <a:srgbClr val="000000"/>
                </a:solidFill>
                <a:latin typeface="+mn-lt"/>
              </a:rPr>
              <a:t>ESTABLISH an EU Health investment Hub </a:t>
            </a:r>
            <a:r>
              <a:rPr lang="en-US" sz="2400" b="0" dirty="0">
                <a:solidFill>
                  <a:srgbClr val="000000"/>
                </a:solidFill>
                <a:latin typeface="+mn-lt"/>
              </a:rPr>
              <a:t>in consultation with Member States and taking into consideration the lessons learnt from the Technical Support Instrument project “EU Resources Hub for sustainable investing in health”, to </a:t>
            </a:r>
            <a:r>
              <a:rPr lang="en-US" sz="2400" b="0" dirty="0">
                <a:solidFill>
                  <a:srgbClr val="000000"/>
                </a:solidFill>
                <a:highlight>
                  <a:srgbClr val="FFFF00"/>
                </a:highlight>
                <a:latin typeface="+mn-lt"/>
              </a:rPr>
              <a:t>provide on-demand, tailored and fit-for-purpose support to Member States in accessing and using existing EU funds </a:t>
            </a:r>
            <a:r>
              <a:rPr lang="en-US" sz="2400" b="0" dirty="0">
                <a:solidFill>
                  <a:srgbClr val="000000"/>
                </a:solidFill>
                <a:latin typeface="+mn-lt"/>
              </a:rPr>
              <a:t>delegated to Member States for the planning, financing and implementation of national health projects of high interest and impact and within the context of national health reforms and health care transformation processes, </a:t>
            </a:r>
            <a:r>
              <a:rPr lang="en-US" sz="2400" b="0" dirty="0">
                <a:solidFill>
                  <a:srgbClr val="000000"/>
                </a:solidFill>
                <a:highlight>
                  <a:srgbClr val="FFFF00"/>
                </a:highlight>
                <a:latin typeface="+mn-lt"/>
              </a:rPr>
              <a:t>as well as identifying opportunities from different EU </a:t>
            </a:r>
            <a:r>
              <a:rPr lang="en-US" sz="2400" b="0" dirty="0" err="1">
                <a:solidFill>
                  <a:srgbClr val="000000"/>
                </a:solidFill>
                <a:highlight>
                  <a:srgbClr val="FFFF00"/>
                </a:highlight>
                <a:latin typeface="+mn-lt"/>
              </a:rPr>
              <a:t>programmes</a:t>
            </a:r>
            <a:r>
              <a:rPr lang="en-US" sz="2400" b="0" dirty="0">
                <a:solidFill>
                  <a:srgbClr val="000000"/>
                </a:solidFill>
                <a:highlight>
                  <a:srgbClr val="FFFF00"/>
                </a:highlight>
                <a:latin typeface="+mn-lt"/>
              </a:rPr>
              <a:t> for projects with objectives that span across multiple EU funding instruments and their priorities</a:t>
            </a:r>
            <a:r>
              <a:rPr lang="en-US" sz="2400" b="0" dirty="0">
                <a:solidFill>
                  <a:srgbClr val="000000"/>
                </a:solidFill>
                <a:latin typeface="+mn-lt"/>
              </a:rPr>
              <a:t>; </a:t>
            </a:r>
          </a:p>
          <a:p>
            <a:r>
              <a:rPr lang="en-US" sz="2400" b="0" dirty="0">
                <a:solidFill>
                  <a:srgbClr val="000000"/>
                </a:solidFill>
                <a:latin typeface="+mn-lt"/>
              </a:rPr>
              <a:t>87. </a:t>
            </a:r>
            <a:r>
              <a:rPr lang="en-US" sz="2400" dirty="0">
                <a:solidFill>
                  <a:srgbClr val="000000"/>
                </a:solidFill>
                <a:latin typeface="+mn-lt"/>
              </a:rPr>
              <a:t>IMPROVE and update the procedures </a:t>
            </a:r>
            <a:r>
              <a:rPr lang="en-US" sz="2400" b="0" dirty="0">
                <a:solidFill>
                  <a:srgbClr val="000000"/>
                </a:solidFill>
                <a:latin typeface="+mn-lt"/>
              </a:rPr>
              <a:t>to facilitate access to existing fundings. </a:t>
            </a:r>
          </a:p>
          <a:p>
            <a:endParaRPr lang="nl-BE" dirty="0"/>
          </a:p>
        </p:txBody>
      </p:sp>
    </p:spTree>
    <p:extLst>
      <p:ext uri="{BB962C8B-B14F-4D97-AF65-F5344CB8AC3E}">
        <p14:creationId xmlns:p14="http://schemas.microsoft.com/office/powerpoint/2010/main" val="81441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A diagram of a health care facility&#10;&#10;Description automatically generated">
            <a:extLst>
              <a:ext uri="{FF2B5EF4-FFF2-40B4-BE49-F238E27FC236}">
                <a16:creationId xmlns:a16="http://schemas.microsoft.com/office/drawing/2014/main" id="{CC8ABBF5-64B7-8A32-AE7E-3723DE9B03B4}"/>
              </a:ext>
            </a:extLst>
          </p:cNvPr>
          <p:cNvPicPr>
            <a:picLocks noChangeAspect="1"/>
          </p:cNvPicPr>
          <p:nvPr/>
        </p:nvPicPr>
        <p:blipFill>
          <a:blip r:embed="rId2"/>
          <a:stretch>
            <a:fillRect/>
          </a:stretch>
        </p:blipFill>
        <p:spPr>
          <a:xfrm>
            <a:off x="2778732" y="1821706"/>
            <a:ext cx="5296756" cy="4780322"/>
          </a:xfrm>
          <a:prstGeom prst="rect">
            <a:avLst/>
          </a:prstGeom>
          <a:ln>
            <a:solidFill>
              <a:schemeClr val="accent1">
                <a:alpha val="99000"/>
              </a:schemeClr>
            </a:solidFill>
          </a:ln>
        </p:spPr>
      </p:pic>
    </p:spTree>
    <p:extLst>
      <p:ext uri="{BB962C8B-B14F-4D97-AF65-F5344CB8AC3E}">
        <p14:creationId xmlns:p14="http://schemas.microsoft.com/office/powerpoint/2010/main" val="155015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6674-D2F9-7506-2F8C-ECDFF880FF8C}"/>
              </a:ext>
            </a:extLst>
          </p:cNvPr>
          <p:cNvSpPr>
            <a:spLocks noGrp="1"/>
          </p:cNvSpPr>
          <p:nvPr>
            <p:ph type="title"/>
          </p:nvPr>
        </p:nvSpPr>
        <p:spPr>
          <a:xfrm>
            <a:off x="661223" y="1303151"/>
            <a:ext cx="9366191" cy="799181"/>
          </a:xfrm>
        </p:spPr>
        <p:txBody>
          <a:bodyPr/>
          <a:lstStyle/>
          <a:p>
            <a:r>
              <a:rPr lang="fr-FR" dirty="0"/>
              <a:t>Background</a:t>
            </a:r>
            <a:endParaRPr lang="en-US" dirty="0"/>
          </a:p>
        </p:txBody>
      </p:sp>
      <p:sp>
        <p:nvSpPr>
          <p:cNvPr id="3" name="Text Placeholder 2">
            <a:extLst>
              <a:ext uri="{FF2B5EF4-FFF2-40B4-BE49-F238E27FC236}">
                <a16:creationId xmlns:a16="http://schemas.microsoft.com/office/drawing/2014/main" id="{6A0A6A24-2586-166F-755C-55BAF6E20516}"/>
              </a:ext>
            </a:extLst>
          </p:cNvPr>
          <p:cNvSpPr>
            <a:spLocks noGrp="1"/>
          </p:cNvSpPr>
          <p:nvPr>
            <p:ph type="body" sz="quarter" idx="11"/>
          </p:nvPr>
        </p:nvSpPr>
        <p:spPr>
          <a:xfrm>
            <a:off x="661222" y="2538145"/>
            <a:ext cx="9366191" cy="4014408"/>
          </a:xfrm>
        </p:spPr>
        <p:txBody>
          <a:bodyPr vert="horz" lIns="0" tIns="0" rIns="0" bIns="0" rtlCol="0" anchor="t">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Challenges &amp; opportunities: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Covid pandemic put additional pressure on the financing of health system, while generated new sources of funding both at national and EU levels.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Shared conviction on the importance to invest in health systems resilience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Matching needs with resources: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Many EU funding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were available for supporting investments in health. But health authorities struggle to find their way in this complex funding landscape: multiplicity 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various timescales, heavy workload for application, co-funding requirements…</a:t>
            </a:r>
          </a:p>
          <a:p>
            <a:pPr marL="457200" indent="-457200">
              <a:buAutoNum type="arabicPeriod"/>
            </a:pPr>
            <a:endParaRPr lang="en-US" dirty="0"/>
          </a:p>
        </p:txBody>
      </p:sp>
    </p:spTree>
    <p:extLst>
      <p:ext uri="{BB962C8B-B14F-4D97-AF65-F5344CB8AC3E}">
        <p14:creationId xmlns:p14="http://schemas.microsoft.com/office/powerpoint/2010/main" val="106375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8385B-47C9-27EF-F78C-71FAA0A3CC8C}"/>
              </a:ext>
            </a:extLst>
          </p:cNvPr>
          <p:cNvSpPr>
            <a:spLocks noGrp="1"/>
          </p:cNvSpPr>
          <p:nvPr>
            <p:ph type="title"/>
          </p:nvPr>
        </p:nvSpPr>
        <p:spPr/>
        <p:txBody>
          <a:bodyPr/>
          <a:lstStyle/>
          <a:p>
            <a:r>
              <a:rPr lang="fr-BE" dirty="0"/>
              <a:t>Council Conclusions 2024</a:t>
            </a:r>
            <a:endParaRPr lang="nl-BE" dirty="0"/>
          </a:p>
        </p:txBody>
      </p:sp>
      <p:sp>
        <p:nvSpPr>
          <p:cNvPr id="3" name="Espace réservé du texte 2">
            <a:extLst>
              <a:ext uri="{FF2B5EF4-FFF2-40B4-BE49-F238E27FC236}">
                <a16:creationId xmlns:a16="http://schemas.microsoft.com/office/drawing/2014/main" id="{79527B1A-ADED-B9C0-C732-AA501BA4058E}"/>
              </a:ext>
            </a:extLst>
          </p:cNvPr>
          <p:cNvSpPr>
            <a:spLocks noGrp="1"/>
          </p:cNvSpPr>
          <p:nvPr>
            <p:ph type="body" sz="quarter" idx="11"/>
          </p:nvPr>
        </p:nvSpPr>
        <p:spPr/>
        <p:txBody>
          <a:bodyPr/>
          <a:lstStyle/>
          <a:p>
            <a:endParaRPr lang="en-US" sz="2000" b="0" dirty="0">
              <a:solidFill>
                <a:srgbClr val="000000"/>
              </a:solidFill>
              <a:latin typeface="+mn-lt"/>
            </a:endParaRPr>
          </a:p>
          <a:p>
            <a:r>
              <a:rPr lang="en-US" sz="2000" b="0" dirty="0">
                <a:solidFill>
                  <a:srgbClr val="000000"/>
                </a:solidFill>
                <a:latin typeface="+mn-lt"/>
              </a:rPr>
              <a:t>INVITES THE EUROPEAN COMMISSION TO: </a:t>
            </a:r>
          </a:p>
          <a:p>
            <a:endParaRPr lang="en-US" sz="2000" b="0" dirty="0">
              <a:solidFill>
                <a:srgbClr val="000000"/>
              </a:solidFill>
              <a:latin typeface="+mn-lt"/>
            </a:endParaRPr>
          </a:p>
          <a:p>
            <a:r>
              <a:rPr lang="en-US" sz="2000" b="0" dirty="0">
                <a:solidFill>
                  <a:srgbClr val="000000"/>
                </a:solidFill>
                <a:latin typeface="+mn-lt"/>
              </a:rPr>
              <a:t>86. </a:t>
            </a:r>
            <a:r>
              <a:rPr lang="en-US" sz="2000" dirty="0">
                <a:solidFill>
                  <a:srgbClr val="000000"/>
                </a:solidFill>
                <a:latin typeface="+mn-lt"/>
              </a:rPr>
              <a:t>ESTABLISH an EU Health investment Hub </a:t>
            </a:r>
            <a:r>
              <a:rPr lang="en-US" sz="2000" b="0" dirty="0">
                <a:solidFill>
                  <a:srgbClr val="000000"/>
                </a:solidFill>
                <a:latin typeface="+mn-lt"/>
              </a:rPr>
              <a:t>in consultation with Member States and taking into consideration the lessons learnt from the Technical Support Instrument project “EU Resources Hub for sustainable investing in health”, </a:t>
            </a:r>
            <a:r>
              <a:rPr lang="en-US" sz="2000" dirty="0">
                <a:solidFill>
                  <a:srgbClr val="000000"/>
                </a:solidFill>
                <a:latin typeface="+mn-lt"/>
              </a:rPr>
              <a:t>to provide on-demand, tailored and fit-for-purpose support to Member States in accessing and using existing EU funds </a:t>
            </a:r>
            <a:r>
              <a:rPr lang="en-US" sz="2000" b="0" dirty="0">
                <a:solidFill>
                  <a:srgbClr val="000000"/>
                </a:solidFill>
                <a:latin typeface="+mn-lt"/>
              </a:rPr>
              <a:t>delegated to Member States for the planning, financing and implementation of </a:t>
            </a:r>
            <a:r>
              <a:rPr lang="en-US" sz="2000" dirty="0">
                <a:solidFill>
                  <a:srgbClr val="000000"/>
                </a:solidFill>
                <a:latin typeface="+mn-lt"/>
              </a:rPr>
              <a:t>national health projects of high interest and impact</a:t>
            </a:r>
            <a:r>
              <a:rPr lang="en-US" sz="2000" b="0" dirty="0">
                <a:solidFill>
                  <a:srgbClr val="000000"/>
                </a:solidFill>
                <a:latin typeface="+mn-lt"/>
              </a:rPr>
              <a:t> and within the context of national health reforms and health care transformation processes, </a:t>
            </a:r>
            <a:r>
              <a:rPr lang="en-US" sz="2000" b="0" dirty="0">
                <a:solidFill>
                  <a:srgbClr val="FFFFFF"/>
                </a:solidFill>
                <a:highlight>
                  <a:srgbClr val="0F3D9B"/>
                </a:highlight>
                <a:latin typeface="+mn-lt"/>
              </a:rPr>
              <a:t>as well as identifying opportunities from different EU </a:t>
            </a:r>
            <a:r>
              <a:rPr lang="en-US" sz="2000" b="0" dirty="0" err="1">
                <a:solidFill>
                  <a:srgbClr val="FFFFFF"/>
                </a:solidFill>
                <a:highlight>
                  <a:srgbClr val="0F3D9B"/>
                </a:highlight>
                <a:latin typeface="+mn-lt"/>
              </a:rPr>
              <a:t>programmes</a:t>
            </a:r>
            <a:r>
              <a:rPr lang="en-US" sz="2000" b="0" dirty="0">
                <a:solidFill>
                  <a:srgbClr val="FFFFFF"/>
                </a:solidFill>
                <a:highlight>
                  <a:srgbClr val="0F3D9B"/>
                </a:highlight>
                <a:latin typeface="+mn-lt"/>
              </a:rPr>
              <a:t> for projects with objectives that span across multiple EU funding instruments and their priorities</a:t>
            </a:r>
            <a:r>
              <a:rPr lang="en-US" sz="2000" b="0" dirty="0">
                <a:solidFill>
                  <a:srgbClr val="000000"/>
                </a:solidFill>
                <a:latin typeface="+mn-lt"/>
              </a:rPr>
              <a:t>; </a:t>
            </a:r>
          </a:p>
          <a:p>
            <a:endParaRPr lang="nl-BE" dirty="0"/>
          </a:p>
        </p:txBody>
      </p:sp>
    </p:spTree>
    <p:extLst>
      <p:ext uri="{BB962C8B-B14F-4D97-AF65-F5344CB8AC3E}">
        <p14:creationId xmlns:p14="http://schemas.microsoft.com/office/powerpoint/2010/main" val="397289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AB9CE-AAE9-11BF-0567-E03C6F277670}"/>
              </a:ext>
            </a:extLst>
          </p:cNvPr>
          <p:cNvSpPr>
            <a:spLocks noGrp="1"/>
          </p:cNvSpPr>
          <p:nvPr>
            <p:ph type="title"/>
          </p:nvPr>
        </p:nvSpPr>
        <p:spPr/>
        <p:txBody>
          <a:bodyPr/>
          <a:lstStyle/>
          <a:p>
            <a:r>
              <a:rPr lang="fr-BE" dirty="0"/>
              <a:t>Concept of the EU Health Hub</a:t>
            </a:r>
            <a:endParaRPr lang="nl-BE" dirty="0"/>
          </a:p>
        </p:txBody>
      </p:sp>
      <p:sp>
        <p:nvSpPr>
          <p:cNvPr id="3" name="Espace réservé du texte 2">
            <a:extLst>
              <a:ext uri="{FF2B5EF4-FFF2-40B4-BE49-F238E27FC236}">
                <a16:creationId xmlns:a16="http://schemas.microsoft.com/office/drawing/2014/main" id="{105F3EC5-767B-B782-74A1-657CC157ABC7}"/>
              </a:ext>
            </a:extLst>
          </p:cNvPr>
          <p:cNvSpPr>
            <a:spLocks noGrp="1"/>
          </p:cNvSpPr>
          <p:nvPr>
            <p:ph type="body" sz="quarter" idx="11"/>
          </p:nvPr>
        </p:nvSpPr>
        <p:spPr/>
        <p:txBody>
          <a:bodyPr/>
          <a:lstStyle/>
          <a:p>
            <a:r>
              <a:rPr lang="en-US" b="1" dirty="0">
                <a:solidFill>
                  <a:srgbClr val="D55A4A"/>
                </a:solidFill>
                <a:latin typeface="EC Square Sans Pro 2"/>
              </a:rPr>
              <a:t>U</a:t>
            </a:r>
            <a:r>
              <a:rPr lang="en-US" sz="2400" b="1" dirty="0">
                <a:solidFill>
                  <a:srgbClr val="D55A4A"/>
                </a:solidFill>
                <a:latin typeface="EC Square Sans Pro 2"/>
              </a:rPr>
              <a:t>nlocking EU potential and opportunities</a:t>
            </a:r>
            <a:r>
              <a:rPr lang="en-US" sz="2400" dirty="0">
                <a:solidFill>
                  <a:srgbClr val="D55A4A"/>
                </a:solidFill>
                <a:latin typeface="EC Square Sans Pro 2"/>
              </a:rPr>
              <a:t> </a:t>
            </a:r>
            <a:r>
              <a:rPr lang="en-US" sz="2400" dirty="0">
                <a:solidFill>
                  <a:srgbClr val="074085"/>
                </a:solidFill>
                <a:latin typeface="EC Square Sans Pro 2"/>
              </a:rPr>
              <a:t>by tapping in and making a strategic use of EU funds, including the blending of different instruments, for impactful health investments. </a:t>
            </a:r>
          </a:p>
          <a:p>
            <a:pPr marL="342900" indent="-342900">
              <a:buFontTx/>
              <a:buChar char="-"/>
            </a:pPr>
            <a:r>
              <a:rPr lang="en-US" sz="2400" b="0" dirty="0">
                <a:solidFill>
                  <a:srgbClr val="074085"/>
                </a:solidFill>
                <a:latin typeface="EC Square Sans Pro 2"/>
              </a:rPr>
              <a:t>Make a better and more strategic use of </a:t>
            </a:r>
            <a:r>
              <a:rPr lang="en-US" sz="2400" b="0" u="sng" dirty="0">
                <a:solidFill>
                  <a:srgbClr val="074085"/>
                </a:solidFill>
                <a:latin typeface="EC Square Sans Pro 2"/>
              </a:rPr>
              <a:t>existing</a:t>
            </a:r>
            <a:r>
              <a:rPr lang="en-US" sz="2400" b="0" dirty="0">
                <a:solidFill>
                  <a:srgbClr val="074085"/>
                </a:solidFill>
                <a:latin typeface="EC Square Sans Pro 2"/>
              </a:rPr>
              <a:t> funds</a:t>
            </a:r>
          </a:p>
          <a:p>
            <a:pPr marL="342900" indent="-342900">
              <a:buFontTx/>
              <a:buChar char="-"/>
            </a:pPr>
            <a:r>
              <a:rPr lang="en-US" sz="2400" b="0" dirty="0">
                <a:solidFill>
                  <a:srgbClr val="074085"/>
                </a:solidFill>
                <a:latin typeface="EC Square Sans Pro 2"/>
              </a:rPr>
              <a:t>Flag health in funding </a:t>
            </a:r>
            <a:r>
              <a:rPr lang="en-US" sz="2400" b="0" dirty="0" err="1">
                <a:solidFill>
                  <a:srgbClr val="074085"/>
                </a:solidFill>
                <a:latin typeface="EC Square Sans Pro 2"/>
              </a:rPr>
              <a:t>programmes</a:t>
            </a:r>
            <a:endParaRPr lang="en-US" sz="2400" b="0" dirty="0">
              <a:solidFill>
                <a:srgbClr val="074085"/>
              </a:solidFill>
              <a:latin typeface="EC Square Sans Pro 2"/>
            </a:endParaRPr>
          </a:p>
          <a:p>
            <a:pPr marL="342900" indent="-342900">
              <a:buFontTx/>
              <a:buChar char="-"/>
            </a:pPr>
            <a:r>
              <a:rPr lang="en-US" sz="2400" b="0" dirty="0">
                <a:solidFill>
                  <a:srgbClr val="074085"/>
                </a:solidFill>
                <a:latin typeface="EC Square Sans Pro 2"/>
              </a:rPr>
              <a:t>Support to all Member States in a flexible, demand-driven and simple way; moving from a competitive perspective to collaboration on shared goals</a:t>
            </a:r>
          </a:p>
          <a:p>
            <a:pPr marL="342900" indent="-342900">
              <a:buFontTx/>
              <a:buChar char="-"/>
            </a:pPr>
            <a:r>
              <a:rPr lang="en-US" sz="2400" b="0" dirty="0">
                <a:solidFill>
                  <a:srgbClr val="074085"/>
                </a:solidFill>
                <a:latin typeface="EC Square Sans Pro 2"/>
              </a:rPr>
              <a:t>General and tailored services</a:t>
            </a:r>
          </a:p>
          <a:p>
            <a:pPr marL="342900" indent="-342900">
              <a:buFontTx/>
              <a:buChar char="-"/>
            </a:pPr>
            <a:r>
              <a:rPr lang="en-US" sz="2400" b="0" dirty="0">
                <a:solidFill>
                  <a:srgbClr val="074085"/>
                </a:solidFill>
                <a:latin typeface="EC Square Sans Pro 2"/>
              </a:rPr>
              <a:t>Collaboration with strategic partners</a:t>
            </a:r>
          </a:p>
          <a:p>
            <a:endParaRPr lang="en-US" sz="2400" dirty="0">
              <a:solidFill>
                <a:srgbClr val="074085"/>
              </a:solidFill>
              <a:latin typeface="EC Square Sans Pro 2"/>
            </a:endParaRPr>
          </a:p>
          <a:p>
            <a:endParaRPr lang="nl-BE" dirty="0"/>
          </a:p>
        </p:txBody>
      </p:sp>
    </p:spTree>
    <p:extLst>
      <p:ext uri="{BB962C8B-B14F-4D97-AF65-F5344CB8AC3E}">
        <p14:creationId xmlns:p14="http://schemas.microsoft.com/office/powerpoint/2010/main" val="55714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5C5A6-22C9-9D7D-4A37-B7E83B273C96}"/>
              </a:ext>
            </a:extLst>
          </p:cNvPr>
          <p:cNvSpPr>
            <a:spLocks noGrp="1"/>
          </p:cNvSpPr>
          <p:nvPr>
            <p:ph type="title"/>
          </p:nvPr>
        </p:nvSpPr>
        <p:spPr/>
        <p:txBody>
          <a:bodyPr/>
          <a:lstStyle/>
          <a:p>
            <a:r>
              <a:rPr lang="fr-BE" dirty="0" err="1"/>
              <a:t>Potential</a:t>
            </a:r>
            <a:r>
              <a:rPr lang="fr-BE" dirty="0"/>
              <a:t> services</a:t>
            </a:r>
            <a:endParaRPr lang="nl-BE" dirty="0"/>
          </a:p>
        </p:txBody>
      </p:sp>
      <p:pic>
        <p:nvPicPr>
          <p:cNvPr id="5" name="Image 4">
            <a:extLst>
              <a:ext uri="{FF2B5EF4-FFF2-40B4-BE49-F238E27FC236}">
                <a16:creationId xmlns:a16="http://schemas.microsoft.com/office/drawing/2014/main" id="{FE941952-A7AA-0794-9396-FD326713F364}"/>
              </a:ext>
            </a:extLst>
          </p:cNvPr>
          <p:cNvPicPr>
            <a:picLocks noChangeAspect="1"/>
          </p:cNvPicPr>
          <p:nvPr/>
        </p:nvPicPr>
        <p:blipFill>
          <a:blip r:embed="rId2"/>
          <a:stretch>
            <a:fillRect/>
          </a:stretch>
        </p:blipFill>
        <p:spPr>
          <a:xfrm>
            <a:off x="2025107" y="2816906"/>
            <a:ext cx="6638424" cy="3522249"/>
          </a:xfrm>
          <a:prstGeom prst="rect">
            <a:avLst/>
          </a:prstGeom>
        </p:spPr>
      </p:pic>
    </p:spTree>
    <p:extLst>
      <p:ext uri="{BB962C8B-B14F-4D97-AF65-F5344CB8AC3E}">
        <p14:creationId xmlns:p14="http://schemas.microsoft.com/office/powerpoint/2010/main" val="232714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5C5A6-22C9-9D7D-4A37-B7E83B273C96}"/>
              </a:ext>
            </a:extLst>
          </p:cNvPr>
          <p:cNvSpPr>
            <a:spLocks noGrp="1"/>
          </p:cNvSpPr>
          <p:nvPr>
            <p:ph type="title"/>
          </p:nvPr>
        </p:nvSpPr>
        <p:spPr/>
        <p:txBody>
          <a:bodyPr/>
          <a:lstStyle/>
          <a:p>
            <a:r>
              <a:rPr lang="fr-BE" dirty="0" err="1"/>
              <a:t>Potential</a:t>
            </a:r>
            <a:r>
              <a:rPr lang="fr-BE" dirty="0"/>
              <a:t> services</a:t>
            </a:r>
            <a:endParaRPr lang="nl-BE" dirty="0"/>
          </a:p>
        </p:txBody>
      </p:sp>
      <p:pic>
        <p:nvPicPr>
          <p:cNvPr id="5" name="Image 4">
            <a:extLst>
              <a:ext uri="{FF2B5EF4-FFF2-40B4-BE49-F238E27FC236}">
                <a16:creationId xmlns:a16="http://schemas.microsoft.com/office/drawing/2014/main" id="{FE941952-A7AA-0794-9396-FD326713F364}"/>
              </a:ext>
            </a:extLst>
          </p:cNvPr>
          <p:cNvPicPr>
            <a:picLocks noChangeAspect="1"/>
          </p:cNvPicPr>
          <p:nvPr/>
        </p:nvPicPr>
        <p:blipFill>
          <a:blip r:embed="rId2"/>
          <a:stretch>
            <a:fillRect/>
          </a:stretch>
        </p:blipFill>
        <p:spPr>
          <a:xfrm>
            <a:off x="2313880" y="3123344"/>
            <a:ext cx="6060877" cy="3215811"/>
          </a:xfrm>
          <a:prstGeom prst="rect">
            <a:avLst/>
          </a:prstGeom>
        </p:spPr>
      </p:pic>
      <p:pic>
        <p:nvPicPr>
          <p:cNvPr id="6" name="Image 5">
            <a:extLst>
              <a:ext uri="{FF2B5EF4-FFF2-40B4-BE49-F238E27FC236}">
                <a16:creationId xmlns:a16="http://schemas.microsoft.com/office/drawing/2014/main" id="{4EC8240E-A817-902D-2E7C-B96B04F29AC1}"/>
              </a:ext>
            </a:extLst>
          </p:cNvPr>
          <p:cNvPicPr>
            <a:picLocks noChangeAspect="1"/>
          </p:cNvPicPr>
          <p:nvPr/>
        </p:nvPicPr>
        <p:blipFill>
          <a:blip r:embed="rId3"/>
          <a:stretch>
            <a:fillRect/>
          </a:stretch>
        </p:blipFill>
        <p:spPr>
          <a:xfrm>
            <a:off x="1083434" y="2343632"/>
            <a:ext cx="8172450" cy="4676775"/>
          </a:xfrm>
          <a:prstGeom prst="rect">
            <a:avLst/>
          </a:prstGeom>
        </p:spPr>
      </p:pic>
    </p:spTree>
    <p:extLst>
      <p:ext uri="{BB962C8B-B14F-4D97-AF65-F5344CB8AC3E}">
        <p14:creationId xmlns:p14="http://schemas.microsoft.com/office/powerpoint/2010/main" val="27710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0C181-EE37-D430-BF81-2D47FBDA2FA3}"/>
              </a:ext>
            </a:extLst>
          </p:cNvPr>
          <p:cNvSpPr>
            <a:spLocks noGrp="1"/>
          </p:cNvSpPr>
          <p:nvPr>
            <p:ph type="title"/>
          </p:nvPr>
        </p:nvSpPr>
        <p:spPr/>
        <p:txBody>
          <a:bodyPr/>
          <a:lstStyle/>
          <a:p>
            <a:r>
              <a:rPr lang="fr-FR" dirty="0" err="1"/>
              <a:t>Thanks</a:t>
            </a:r>
            <a:r>
              <a:rPr lang="fr-FR" dirty="0"/>
              <a:t>!</a:t>
            </a:r>
          </a:p>
        </p:txBody>
      </p:sp>
      <p:sp>
        <p:nvSpPr>
          <p:cNvPr id="3" name="Espace réservé du texte 2">
            <a:extLst>
              <a:ext uri="{FF2B5EF4-FFF2-40B4-BE49-F238E27FC236}">
                <a16:creationId xmlns:a16="http://schemas.microsoft.com/office/drawing/2014/main" id="{947AD118-110F-3700-E538-8589B40395C0}"/>
              </a:ext>
            </a:extLst>
          </p:cNvPr>
          <p:cNvSpPr>
            <a:spLocks noGrp="1"/>
          </p:cNvSpPr>
          <p:nvPr>
            <p:ph type="body" sz="quarter" idx="11"/>
          </p:nvPr>
        </p:nvSpPr>
        <p:spPr>
          <a:xfrm>
            <a:off x="640934" y="3137552"/>
            <a:ext cx="9366191" cy="4328973"/>
          </a:xfrm>
        </p:spPr>
        <p:txBody>
          <a:bodyPr/>
          <a:lstStyle/>
          <a:p>
            <a:r>
              <a:rPr lang="fr-FR" dirty="0"/>
              <a:t> </a:t>
            </a:r>
            <a:r>
              <a:rPr lang="fr-FR" dirty="0" err="1"/>
              <a:t>Any</a:t>
            </a:r>
            <a:r>
              <a:rPr lang="fr-FR" dirty="0"/>
              <a:t> question?</a:t>
            </a:r>
          </a:p>
          <a:p>
            <a:endParaRPr lang="fr-FR" dirty="0"/>
          </a:p>
          <a:p>
            <a:r>
              <a:rPr lang="fr-FR" dirty="0"/>
              <a:t>anne.swalue@health.fgov.be</a:t>
            </a:r>
          </a:p>
          <a:p>
            <a:r>
              <a:rPr lang="fr-FR" dirty="0"/>
              <a:t>ibri@health.fgov.be</a:t>
            </a:r>
          </a:p>
        </p:txBody>
      </p:sp>
    </p:spTree>
    <p:extLst>
      <p:ext uri="{BB962C8B-B14F-4D97-AF65-F5344CB8AC3E}">
        <p14:creationId xmlns:p14="http://schemas.microsoft.com/office/powerpoint/2010/main" val="409512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30D5-8473-01A0-2193-6DCD423FA47A}"/>
              </a:ext>
            </a:extLst>
          </p:cNvPr>
          <p:cNvSpPr>
            <a:spLocks noGrp="1"/>
          </p:cNvSpPr>
          <p:nvPr>
            <p:ph type="title"/>
          </p:nvPr>
        </p:nvSpPr>
        <p:spPr>
          <a:xfrm>
            <a:off x="640934" y="1253447"/>
            <a:ext cx="9366191" cy="1090185"/>
          </a:xfrm>
        </p:spPr>
        <p:txBody>
          <a:bodyPr>
            <a:normAutofit fontScale="90000"/>
          </a:bodyPr>
          <a:lstStyle/>
          <a:p>
            <a:r>
              <a:rPr lang="fr-FR" dirty="0"/>
              <a:t>Project ‘</a:t>
            </a:r>
            <a:r>
              <a:rPr lang="en-US" dirty="0"/>
              <a:t>Resources Hub </a:t>
            </a:r>
            <a:br>
              <a:rPr lang="en-US" dirty="0"/>
            </a:br>
            <a:r>
              <a:rPr lang="en-US" dirty="0"/>
              <a:t>for Sustainable Investing in health’</a:t>
            </a:r>
          </a:p>
        </p:txBody>
      </p:sp>
      <p:sp>
        <p:nvSpPr>
          <p:cNvPr id="3" name="Text Placeholder 2">
            <a:extLst>
              <a:ext uri="{FF2B5EF4-FFF2-40B4-BE49-F238E27FC236}">
                <a16:creationId xmlns:a16="http://schemas.microsoft.com/office/drawing/2014/main" id="{B174EC97-A625-72E4-32F3-047160133D42}"/>
              </a:ext>
            </a:extLst>
          </p:cNvPr>
          <p:cNvSpPr>
            <a:spLocks noGrp="1"/>
          </p:cNvSpPr>
          <p:nvPr>
            <p:ph type="body" sz="quarter" idx="11"/>
          </p:nvPr>
        </p:nvSpPr>
        <p:spPr>
          <a:xfrm>
            <a:off x="640934" y="2490280"/>
            <a:ext cx="7794149" cy="4328973"/>
          </a:xfrm>
        </p:spPr>
        <p:txBody>
          <a:bodyPr>
            <a:normAutofit fontScale="70000" lnSpcReduction="20000"/>
          </a:bodyPr>
          <a:lstStyle/>
          <a:p>
            <a:endParaRPr lang="fr-FR" dirty="0">
              <a:solidFill>
                <a:schemeClr val="tx1"/>
              </a:solidFill>
            </a:endParaRPr>
          </a:p>
          <a:p>
            <a:pPr marR="0" lvl="0" algn="l" defTabSz="914400" rtl="0" eaLnBrk="1" fontAlgn="auto" latinLnBrk="0" hangingPunct="1">
              <a:lnSpc>
                <a:spcPct val="120000"/>
              </a:lnSpc>
              <a:spcBef>
                <a:spcPts val="60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Under the Technical Support Instrument 2022 (DG REFORM)</a:t>
            </a:r>
          </a:p>
          <a:p>
            <a:pPr marL="685800" marR="0" lvl="1"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Multi-country project: Austria, Belgium &amp; Slovenia</a:t>
            </a:r>
          </a:p>
          <a:p>
            <a:pPr marL="685800" marR="0" lvl="1"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2022-2024</a:t>
            </a:r>
          </a:p>
          <a:p>
            <a:pPr marL="685800" marR="0" lvl="1"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Two work streams:</a:t>
            </a:r>
          </a:p>
          <a:p>
            <a:pPr marL="1371600" marR="0" lvl="2" indent="-457200" algn="l" defTabSz="914400" rtl="0" eaLnBrk="1" fontAlgn="auto" latinLnBrk="0" hangingPunct="1">
              <a:lnSpc>
                <a:spcPct val="120000"/>
              </a:lnSpc>
              <a:spcBef>
                <a:spcPts val="600"/>
              </a:spcBef>
              <a:spcAft>
                <a:spcPts val="0"/>
              </a:spcAft>
              <a:buClrTx/>
              <a:buSzTx/>
              <a:buFont typeface="+mj-lt"/>
              <a:buAutoNum type="arabicPeriod"/>
              <a:tabLst/>
              <a:defRPr/>
            </a:pPr>
            <a:r>
              <a:rPr kumimoji="0" lang="en-US" sz="2900" b="1" i="1" u="none" strike="noStrike" kern="1200" cap="none" spc="0" normalizeH="0" baseline="0" noProof="0" dirty="0">
                <a:ln>
                  <a:noFill/>
                </a:ln>
                <a:solidFill>
                  <a:schemeClr val="bg1"/>
                </a:solidFill>
                <a:effectLst/>
                <a:highlight>
                  <a:srgbClr val="0F3D9B"/>
                </a:highlight>
                <a:uLnTx/>
                <a:uFillTx/>
                <a:latin typeface="Calibri" panose="020F0502020204030204"/>
                <a:ea typeface="+mn-ea"/>
                <a:cs typeface="+mn-cs"/>
              </a:rPr>
              <a:t>1. Making the case for public investment in health</a:t>
            </a:r>
          </a:p>
          <a:p>
            <a:pPr marL="1371600" marR="0" lvl="2" indent="-457200" algn="l" defTabSz="914400" rtl="0" eaLnBrk="1" fontAlgn="auto" latinLnBrk="0" hangingPunct="1">
              <a:lnSpc>
                <a:spcPct val="120000"/>
              </a:lnSpc>
              <a:spcBef>
                <a:spcPts val="600"/>
              </a:spcBef>
              <a:spcAft>
                <a:spcPts val="0"/>
              </a:spcAft>
              <a:buSzTx/>
              <a:buFont typeface="+mj-lt"/>
              <a:buAutoNum type="arabicPeriod"/>
              <a:tabLst/>
              <a:defRPr/>
            </a:pPr>
            <a:r>
              <a:rPr kumimoji="0" lang="en-US" sz="2900" b="1" i="1" u="none" strike="noStrike" kern="1200" cap="none" spc="0" normalizeH="0" baseline="0" noProof="0" dirty="0">
                <a:ln>
                  <a:noFill/>
                </a:ln>
                <a:solidFill>
                  <a:schemeClr val="bg1"/>
                </a:solidFill>
                <a:effectLst/>
                <a:highlight>
                  <a:srgbClr val="0F3D9B"/>
                </a:highlight>
                <a:uLnTx/>
                <a:uFillTx/>
                <a:latin typeface="Calibri" panose="020F0502020204030204"/>
                <a:ea typeface="+mn-ea"/>
                <a:cs typeface="+mn-cs"/>
              </a:rPr>
              <a:t>2. Develop a pilot case to strengthen capacity of health authorities to reach EU resources</a:t>
            </a:r>
          </a:p>
          <a:p>
            <a:pPr marL="685800" marR="0" lvl="1"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Final objective: the creation of a “EU Resources Hub”</a:t>
            </a:r>
          </a:p>
          <a:p>
            <a:pPr marL="685800" marR="0" lvl="1"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Providers: Expertise France, European Observatory on Health Systems and Policies, SEO Amsterdam Economics</a:t>
            </a:r>
          </a:p>
          <a:p>
            <a:endParaRPr lang="fr-FR" dirty="0">
              <a:solidFill>
                <a:schemeClr val="tx1"/>
              </a:solidFill>
            </a:endParaRPr>
          </a:p>
        </p:txBody>
      </p:sp>
      <p:pic>
        <p:nvPicPr>
          <p:cNvPr id="4" name="Picture 2" descr="Résultat de recherche d'images pour &quot;drapeau belge&quot;">
            <a:extLst>
              <a:ext uri="{FF2B5EF4-FFF2-40B4-BE49-F238E27FC236}">
                <a16:creationId xmlns:a16="http://schemas.microsoft.com/office/drawing/2014/main" id="{1AEEC8D0-728B-D885-5CF2-8D6D8877F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 t="500" r="1140" b="23006"/>
          <a:stretch/>
        </p:blipFill>
        <p:spPr bwMode="auto">
          <a:xfrm>
            <a:off x="8898495" y="2811966"/>
            <a:ext cx="1353111" cy="899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drapeau européen&quot;">
            <a:extLst>
              <a:ext uri="{FF2B5EF4-FFF2-40B4-BE49-F238E27FC236}">
                <a16:creationId xmlns:a16="http://schemas.microsoft.com/office/drawing/2014/main" id="{6D314C1A-A7F2-AC3C-3621-26085774E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495" y="1253447"/>
            <a:ext cx="1353111" cy="899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rapeau de la Slovénie – Média LAROUSSE">
            <a:extLst>
              <a:ext uri="{FF2B5EF4-FFF2-40B4-BE49-F238E27FC236}">
                <a16:creationId xmlns:a16="http://schemas.microsoft.com/office/drawing/2014/main" id="{12F8174F-BB2F-273F-6324-9F0867FA6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8349" y="4315275"/>
            <a:ext cx="1377273" cy="818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7FE544E5-D2DE-CC63-94E9-B5039E5F7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219" y="5803558"/>
            <a:ext cx="1359016" cy="90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4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78E8-9A27-3039-3FD5-2B8A0E9DE331}"/>
              </a:ext>
            </a:extLst>
          </p:cNvPr>
          <p:cNvSpPr>
            <a:spLocks noGrp="1"/>
          </p:cNvSpPr>
          <p:nvPr>
            <p:ph type="title"/>
          </p:nvPr>
        </p:nvSpPr>
        <p:spPr/>
        <p:txBody>
          <a:bodyPr>
            <a:normAutofit fontScale="90000"/>
          </a:bodyPr>
          <a:lstStyle/>
          <a:p>
            <a:r>
              <a:rPr lang="fr-FR" dirty="0" err="1"/>
              <a:t>Workstream</a:t>
            </a:r>
            <a:r>
              <a:rPr lang="fr-FR" dirty="0"/>
              <a:t> 1 – </a:t>
            </a:r>
            <a:r>
              <a:rPr lang="fr-FR" dirty="0" err="1"/>
              <a:t>Making</a:t>
            </a:r>
            <a:r>
              <a:rPr lang="fr-FR" dirty="0"/>
              <a:t> the case for </a:t>
            </a:r>
            <a:r>
              <a:rPr lang="fr-FR" dirty="0" err="1"/>
              <a:t>health</a:t>
            </a:r>
            <a:r>
              <a:rPr lang="fr-FR" dirty="0"/>
              <a:t> </a:t>
            </a:r>
            <a:r>
              <a:rPr lang="fr-FR" dirty="0" err="1"/>
              <a:t>investements</a:t>
            </a:r>
            <a:endParaRPr lang="en-US" dirty="0"/>
          </a:p>
        </p:txBody>
      </p:sp>
      <p:sp>
        <p:nvSpPr>
          <p:cNvPr id="3" name="Text Placeholder 2">
            <a:extLst>
              <a:ext uri="{FF2B5EF4-FFF2-40B4-BE49-F238E27FC236}">
                <a16:creationId xmlns:a16="http://schemas.microsoft.com/office/drawing/2014/main" id="{1F874BF6-6FD3-860E-1343-EBC4B1928EE0}"/>
              </a:ext>
            </a:extLst>
          </p:cNvPr>
          <p:cNvSpPr>
            <a:spLocks noGrp="1"/>
          </p:cNvSpPr>
          <p:nvPr>
            <p:ph type="body" sz="quarter" idx="11"/>
          </p:nvPr>
        </p:nvSpPr>
        <p:spPr/>
        <p:txBody>
          <a:bodyPr vert="horz" lIns="0" tIns="0" rIns="0" bIns="0" rtlCol="0" anchor="t">
            <a:normAutofit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Building capacity to advocate for more public investment in health (national/EU level) </a:t>
            </a:r>
          </a:p>
          <a:p>
            <a:pPr marL="342900" indent="-342900">
              <a:buFont typeface="Arial" panose="020B0604020202020204" pitchFamily="34" charset="0"/>
              <a:buChar char="•"/>
            </a:pPr>
            <a:r>
              <a:rPr lang="en-US" dirty="0"/>
              <a:t>Exploration of different tools and tailored approaches that could be used to make the case for health investment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 </a:t>
            </a:r>
            <a:r>
              <a:rPr lang="en-GB" sz="2000" dirty="0">
                <a:solidFill>
                  <a:prstClr val="black">
                    <a:hueOff val="0"/>
                    <a:satOff val="0"/>
                    <a:lumOff val="0"/>
                    <a:alphaOff val="0"/>
                  </a:prstClr>
                </a:solidFill>
                <a:latin typeface="Calibri" panose="020F0502020204030204" pitchFamily="34" charset="0"/>
                <a:cs typeface="Calibri" panose="020F0502020204030204" pitchFamily="34" charset="0"/>
              </a:rPr>
              <a:t>Health Impact Assessment </a:t>
            </a:r>
            <a:r>
              <a:rPr lang="en-GB" sz="2000" b="0" dirty="0">
                <a:solidFill>
                  <a:prstClr val="black">
                    <a:hueOff val="0"/>
                    <a:satOff val="0"/>
                    <a:lumOff val="0"/>
                    <a:alphaOff val="0"/>
                  </a:prstClr>
                </a:solidFill>
                <a:latin typeface="Calibri" panose="020F0502020204030204" pitchFamily="34" charset="0"/>
                <a:cs typeface="Calibri" panose="020F0502020204030204" pitchFamily="34" charset="0"/>
              </a:rPr>
              <a:t>study of a policy measure targeting the reduction of tobacco selling points in Belgium (Inter-federal Strategy for a smoke-free generation):</a:t>
            </a:r>
          </a:p>
          <a:p>
            <a:pPr marL="1802936" lvl="2" indent="-342900">
              <a:buFont typeface="Arial" panose="020B0604020202020204" pitchFamily="34" charset="0"/>
              <a:buChar char="•"/>
            </a:pPr>
            <a:r>
              <a:rPr lang="en-GB" sz="1800" b="0" dirty="0">
                <a:solidFill>
                  <a:prstClr val="black">
                    <a:hueOff val="0"/>
                    <a:satOff val="0"/>
                    <a:lumOff val="0"/>
                    <a:alphaOff val="0"/>
                  </a:prstClr>
                </a:solidFill>
                <a:latin typeface="Calibri" panose="020F0502020204030204" pitchFamily="34" charset="0"/>
                <a:cs typeface="Calibri" panose="020F0502020204030204" pitchFamily="34" charset="0"/>
              </a:rPr>
              <a:t>Collaboration between </a:t>
            </a:r>
            <a:r>
              <a:rPr lang="en-GB" sz="1800" b="0" dirty="0" err="1">
                <a:solidFill>
                  <a:prstClr val="black">
                    <a:hueOff val="0"/>
                    <a:satOff val="0"/>
                    <a:lumOff val="0"/>
                    <a:alphaOff val="0"/>
                  </a:prstClr>
                </a:solidFill>
                <a:latin typeface="Calibri" panose="020F0502020204030204" pitchFamily="34" charset="0"/>
                <a:cs typeface="Calibri" panose="020F0502020204030204" pitchFamily="34" charset="0"/>
              </a:rPr>
              <a:t>Sciensano</a:t>
            </a:r>
            <a:r>
              <a:rPr lang="en-GB" sz="1800" b="0" dirty="0">
                <a:solidFill>
                  <a:prstClr val="black">
                    <a:hueOff val="0"/>
                    <a:satOff val="0"/>
                    <a:lumOff val="0"/>
                    <a:alphaOff val="0"/>
                  </a:prstClr>
                </a:solidFill>
                <a:latin typeface="Calibri" panose="020F0502020204030204" pitchFamily="34" charset="0"/>
                <a:cs typeface="Calibri" panose="020F0502020204030204" pitchFamily="34" charset="0"/>
              </a:rPr>
              <a:t>, FPS Public Health, Food Safety and Environment, FPS Finances and FPS Economy</a:t>
            </a:r>
          </a:p>
          <a:p>
            <a:pPr marL="1802936" lvl="2" indent="-342900">
              <a:buFont typeface="Arial" panose="020B0604020202020204" pitchFamily="34" charset="0"/>
              <a:buChar char="•"/>
            </a:pPr>
            <a:r>
              <a:rPr lang="en-GB" sz="1800" dirty="0">
                <a:solidFill>
                  <a:prstClr val="black">
                    <a:hueOff val="0"/>
                    <a:satOff val="0"/>
                    <a:lumOff val="0"/>
                    <a:alphaOff val="0"/>
                  </a:prstClr>
                </a:solidFill>
                <a:latin typeface="Calibri" panose="020F0502020204030204" pitchFamily="34" charset="0"/>
                <a:cs typeface="Calibri" panose="020F0502020204030204" pitchFamily="34" charset="0"/>
              </a:rPr>
              <a:t>Collaborative learning process, knowledge sharing</a:t>
            </a:r>
          </a:p>
          <a:p>
            <a:pPr marL="1802936" lvl="2" indent="-342900">
              <a:buFont typeface="Arial" panose="020B0604020202020204" pitchFamily="34" charset="0"/>
              <a:buChar char="•"/>
            </a:pPr>
            <a:r>
              <a:rPr lang="en-GB" sz="1800" dirty="0">
                <a:solidFill>
                  <a:prstClr val="black">
                    <a:hueOff val="0"/>
                    <a:satOff val="0"/>
                    <a:lumOff val="0"/>
                    <a:alphaOff val="0"/>
                  </a:prstClr>
                </a:solidFill>
                <a:latin typeface="Calibri" panose="020F0502020204030204" pitchFamily="34" charset="0"/>
                <a:cs typeface="Calibri" panose="020F0502020204030204" pitchFamily="34" charset="0"/>
              </a:rPr>
              <a:t>Proposal to embed HIAs in the future for the design and implementation of evidence-based federal public health policies</a:t>
            </a:r>
          </a:p>
          <a:p>
            <a:pPr marL="1802936" lvl="2" indent="-342900">
              <a:buFont typeface="Arial" panose="020B0604020202020204" pitchFamily="34" charset="0"/>
              <a:buChar char="•"/>
            </a:pPr>
            <a:endParaRPr lang="en-GB" sz="1800" b="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p>
        </p:txBody>
      </p:sp>
      <p:pic>
        <p:nvPicPr>
          <p:cNvPr id="5" name="Image 4" descr="Une image contenant Graphique&#10;&#10;Description générée automatiquement">
            <a:extLst>
              <a:ext uri="{FF2B5EF4-FFF2-40B4-BE49-F238E27FC236}">
                <a16:creationId xmlns:a16="http://schemas.microsoft.com/office/drawing/2014/main" id="{77A068D4-6040-FDB9-9351-BC415C2B5B91}"/>
              </a:ext>
            </a:extLst>
          </p:cNvPr>
          <p:cNvPicPr>
            <a:picLocks noChangeAspect="1"/>
          </p:cNvPicPr>
          <p:nvPr/>
        </p:nvPicPr>
        <p:blipFill>
          <a:blip r:embed="rId2"/>
          <a:stretch>
            <a:fillRect/>
          </a:stretch>
        </p:blipFill>
        <p:spPr>
          <a:xfrm>
            <a:off x="1002983" y="5546541"/>
            <a:ext cx="854254" cy="689872"/>
          </a:xfrm>
          <a:prstGeom prst="rect">
            <a:avLst/>
          </a:prstGeom>
        </p:spPr>
      </p:pic>
    </p:spTree>
    <p:extLst>
      <p:ext uri="{BB962C8B-B14F-4D97-AF65-F5344CB8AC3E}">
        <p14:creationId xmlns:p14="http://schemas.microsoft.com/office/powerpoint/2010/main" val="63570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9F87E-6371-23EF-EF34-7C9C39E005B2}"/>
              </a:ext>
            </a:extLst>
          </p:cNvPr>
          <p:cNvSpPr>
            <a:spLocks noGrp="1"/>
          </p:cNvSpPr>
          <p:nvPr>
            <p:ph type="title"/>
          </p:nvPr>
        </p:nvSpPr>
        <p:spPr>
          <a:xfrm>
            <a:off x="640934" y="1544451"/>
            <a:ext cx="9366191" cy="799181"/>
          </a:xfrm>
        </p:spPr>
        <p:txBody>
          <a:bodyPr>
            <a:normAutofit fontScale="90000"/>
          </a:bodyPr>
          <a:lstStyle/>
          <a:p>
            <a:r>
              <a:rPr lang="en-US" dirty="0">
                <a:latin typeface="EC Square Sans Pro" panose="020B0506040000020004" pitchFamily="34" charset="0"/>
              </a:rPr>
              <a:t>WS2 - Support Health Ministries to </a:t>
            </a:r>
            <a:r>
              <a:rPr lang="en-US" b="1" dirty="0">
                <a:latin typeface="EC Square Sans Pro" panose="020B0506040000020004" pitchFamily="34" charset="0"/>
              </a:rPr>
              <a:t>navigate and identify EU funds </a:t>
            </a:r>
            <a:r>
              <a:rPr lang="en-US" dirty="0">
                <a:latin typeface="EC Square Sans Pro" panose="020B0506040000020004" pitchFamily="34" charset="0"/>
              </a:rPr>
              <a:t>and instruments</a:t>
            </a:r>
          </a:p>
        </p:txBody>
      </p:sp>
      <p:sp>
        <p:nvSpPr>
          <p:cNvPr id="5" name="ZoneTexte 4">
            <a:extLst>
              <a:ext uri="{FF2B5EF4-FFF2-40B4-BE49-F238E27FC236}">
                <a16:creationId xmlns:a16="http://schemas.microsoft.com/office/drawing/2014/main" id="{06D9091A-D8D4-047F-715B-276A466CF63D}"/>
              </a:ext>
            </a:extLst>
          </p:cNvPr>
          <p:cNvSpPr txBox="1"/>
          <p:nvPr/>
        </p:nvSpPr>
        <p:spPr>
          <a:xfrm>
            <a:off x="1714500" y="2866936"/>
            <a:ext cx="8077200" cy="3477875"/>
          </a:xfrm>
          <a:prstGeom prst="rect">
            <a:avLst/>
          </a:prstGeom>
          <a:noFill/>
        </p:spPr>
        <p:txBody>
          <a:bodyPr wrap="square">
            <a:spAutoFit/>
          </a:bodyPr>
          <a:lstStyle/>
          <a:p>
            <a:r>
              <a:rPr lang="en-US" sz="3200" b="1" dirty="0"/>
              <a:t>Strengthening the capacity of national public health authorities to reach EU funding available for health</a:t>
            </a:r>
          </a:p>
          <a:p>
            <a:endParaRPr lang="en-US" sz="3200" b="1" dirty="0"/>
          </a:p>
          <a:p>
            <a:pPr marL="457200" lvl="1" indent="0">
              <a:buNone/>
            </a:pPr>
            <a:r>
              <a:rPr lang="en-US" i="1" dirty="0"/>
              <a:t>Persisting obstacles: lack of knowledge of existing opportunities, division of powers inside a Federal State, lack of sufficient expertise/time/human resources for applications, competitive processes coupled with uncertain results… </a:t>
            </a:r>
          </a:p>
        </p:txBody>
      </p:sp>
      <p:pic>
        <p:nvPicPr>
          <p:cNvPr id="7" name="Graphique 6" descr="Cible avec un remplissage uni">
            <a:extLst>
              <a:ext uri="{FF2B5EF4-FFF2-40B4-BE49-F238E27FC236}">
                <a16:creationId xmlns:a16="http://schemas.microsoft.com/office/drawing/2014/main" id="{703155D0-2422-9621-9AF8-A85DDC38A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5968" y="2866936"/>
            <a:ext cx="648532" cy="648532"/>
          </a:xfrm>
          <a:prstGeom prst="rect">
            <a:avLst/>
          </a:prstGeom>
        </p:spPr>
      </p:pic>
    </p:spTree>
    <p:extLst>
      <p:ext uri="{BB962C8B-B14F-4D97-AF65-F5344CB8AC3E}">
        <p14:creationId xmlns:p14="http://schemas.microsoft.com/office/powerpoint/2010/main" val="58525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78E8-9A27-3039-3FD5-2B8A0E9DE331}"/>
              </a:ext>
            </a:extLst>
          </p:cNvPr>
          <p:cNvSpPr>
            <a:spLocks noGrp="1"/>
          </p:cNvSpPr>
          <p:nvPr>
            <p:ph type="title"/>
          </p:nvPr>
        </p:nvSpPr>
        <p:spPr>
          <a:xfrm>
            <a:off x="844134" y="1129486"/>
            <a:ext cx="9366191" cy="799181"/>
          </a:xfrm>
        </p:spPr>
        <p:txBody>
          <a:bodyPr>
            <a:normAutofit fontScale="90000"/>
          </a:bodyPr>
          <a:lstStyle/>
          <a:p>
            <a:r>
              <a:rPr lang="fr-FR" dirty="0" err="1"/>
              <a:t>Workstream</a:t>
            </a:r>
            <a:r>
              <a:rPr lang="fr-FR" dirty="0"/>
              <a:t> 2 – </a:t>
            </a:r>
            <a:r>
              <a:rPr lang="en-US" dirty="0">
                <a:latin typeface="EC Square Sans Pro" panose="020B0506040000020004" pitchFamily="34" charset="0"/>
              </a:rPr>
              <a:t>Support Health Ministries to navigate and identify EU funds and instruments</a:t>
            </a:r>
            <a:endParaRPr lang="en-US" dirty="0"/>
          </a:p>
        </p:txBody>
      </p:sp>
      <p:sp>
        <p:nvSpPr>
          <p:cNvPr id="3" name="Text Placeholder 2">
            <a:extLst>
              <a:ext uri="{FF2B5EF4-FFF2-40B4-BE49-F238E27FC236}">
                <a16:creationId xmlns:a16="http://schemas.microsoft.com/office/drawing/2014/main" id="{1F874BF6-6FD3-860E-1343-EBC4B1928EE0}"/>
              </a:ext>
            </a:extLst>
          </p:cNvPr>
          <p:cNvSpPr>
            <a:spLocks noGrp="1"/>
          </p:cNvSpPr>
          <p:nvPr>
            <p:ph type="body" sz="quarter" idx="11"/>
          </p:nvPr>
        </p:nvSpPr>
        <p:spPr>
          <a:xfrm>
            <a:off x="640933" y="2343632"/>
            <a:ext cx="9366191" cy="4669683"/>
          </a:xfrm>
        </p:spPr>
        <p:txBody>
          <a:bodyPr vert="horz" lIns="0" tIns="0" rIns="0" bIns="0" rtlCol="0" anchor="t">
            <a:normAutofit fontScale="92500" lnSpcReduction="10000"/>
          </a:bodyPr>
          <a:lstStyle/>
          <a:p>
            <a:pPr marL="342900" indent="-342900">
              <a:buFont typeface="Arial" panose="020B0604020202020204" pitchFamily="34" charset="0"/>
              <a:buChar char="•"/>
            </a:pPr>
            <a:endParaRPr lang="en-US"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endParaRPr lang="en-US" sz="2400" dirty="0"/>
          </a:p>
          <a:p>
            <a:pPr marL="342900" lvl="0" indent="-342900">
              <a:lnSpc>
                <a:spcPct val="107000"/>
              </a:lnSpc>
              <a:spcAft>
                <a:spcPts val="800"/>
              </a:spcAft>
              <a:buFont typeface="Symbol" panose="05050102010706020507" pitchFamily="18" charset="2"/>
              <a:buChar char=""/>
            </a:pPr>
            <a:r>
              <a:rPr lang="en-US" sz="2400" dirty="0"/>
              <a:t>Case studies: a ‘learning by doing’ approach, to pilot and test a concept of EU Health Resources Hub</a:t>
            </a:r>
          </a:p>
          <a:p>
            <a:pPr lvl="0">
              <a:lnSpc>
                <a:spcPct val="107000"/>
              </a:lnSpc>
              <a:spcAft>
                <a:spcPts val="800"/>
              </a:spcAft>
            </a:pPr>
            <a:endParaRPr lang="en-US" sz="2400" dirty="0"/>
          </a:p>
          <a:p>
            <a:endParaRPr lang="en-US" dirty="0"/>
          </a:p>
          <a:p>
            <a:pPr marL="342900" indent="-342900">
              <a:buFont typeface="Arial" panose="020B0604020202020204" pitchFamily="34" charset="0"/>
              <a:buChar char="•"/>
            </a:pPr>
            <a:endParaRPr lang="en-US" dirty="0"/>
          </a:p>
        </p:txBody>
      </p:sp>
      <p:pic>
        <p:nvPicPr>
          <p:cNvPr id="5" name="Picture 2" descr="A diagram of a diagram of the euro&#10;&#10;Description automatically generated with medium confidence">
            <a:extLst>
              <a:ext uri="{FF2B5EF4-FFF2-40B4-BE49-F238E27FC236}">
                <a16:creationId xmlns:a16="http://schemas.microsoft.com/office/drawing/2014/main" id="{C58975B8-C11B-D5A8-A28B-A40396274F1E}"/>
              </a:ext>
            </a:extLst>
          </p:cNvPr>
          <p:cNvPicPr>
            <a:picLocks noChangeAspect="1"/>
          </p:cNvPicPr>
          <p:nvPr/>
        </p:nvPicPr>
        <p:blipFill>
          <a:blip r:embed="rId2"/>
          <a:stretch>
            <a:fillRect/>
          </a:stretch>
        </p:blipFill>
        <p:spPr>
          <a:xfrm>
            <a:off x="1977197" y="2237483"/>
            <a:ext cx="6232994" cy="3786543"/>
          </a:xfrm>
          <a:prstGeom prst="rect">
            <a:avLst/>
          </a:prstGeom>
          <a:ln>
            <a:solidFill>
              <a:schemeClr val="accent1">
                <a:alpha val="99000"/>
              </a:schemeClr>
            </a:solidFill>
          </a:ln>
        </p:spPr>
      </p:pic>
    </p:spTree>
    <p:extLst>
      <p:ext uri="{BB962C8B-B14F-4D97-AF65-F5344CB8AC3E}">
        <p14:creationId xmlns:p14="http://schemas.microsoft.com/office/powerpoint/2010/main" val="423069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F46926-CE87-0E40-9241-E1E84B5212C7}"/>
              </a:ext>
            </a:extLst>
          </p:cNvPr>
          <p:cNvSpPr>
            <a:spLocks noGrp="1"/>
          </p:cNvSpPr>
          <p:nvPr>
            <p:ph type="body" sz="quarter" idx="11"/>
          </p:nvPr>
        </p:nvSpPr>
        <p:spPr/>
        <p:txBody>
          <a:bodyPr/>
          <a:lstStyle/>
          <a:p>
            <a:endParaRPr lang="nl-BE" dirty="0"/>
          </a:p>
        </p:txBody>
      </p:sp>
      <p:pic>
        <p:nvPicPr>
          <p:cNvPr id="5" name="Image 4" descr="Une image contenant texte, capture d’écran, Police&#10;&#10;Le contenu généré par l’IA peut être incorrect.">
            <a:extLst>
              <a:ext uri="{FF2B5EF4-FFF2-40B4-BE49-F238E27FC236}">
                <a16:creationId xmlns:a16="http://schemas.microsoft.com/office/drawing/2014/main" id="{E1C9492F-3912-6D31-7B83-DEDE76729BD0}"/>
              </a:ext>
            </a:extLst>
          </p:cNvPr>
          <p:cNvPicPr>
            <a:picLocks noChangeAspect="1"/>
          </p:cNvPicPr>
          <p:nvPr/>
        </p:nvPicPr>
        <p:blipFill>
          <a:blip r:embed="rId2"/>
          <a:stretch>
            <a:fillRect/>
          </a:stretch>
        </p:blipFill>
        <p:spPr>
          <a:xfrm>
            <a:off x="640934" y="2490280"/>
            <a:ext cx="9366190" cy="4186404"/>
          </a:xfrm>
          <a:prstGeom prst="rect">
            <a:avLst/>
          </a:prstGeom>
        </p:spPr>
      </p:pic>
      <p:sp>
        <p:nvSpPr>
          <p:cNvPr id="7" name="Title 1">
            <a:extLst>
              <a:ext uri="{FF2B5EF4-FFF2-40B4-BE49-F238E27FC236}">
                <a16:creationId xmlns:a16="http://schemas.microsoft.com/office/drawing/2014/main" id="{1B06BB03-EFD1-E4CD-8982-E37EBA163982}"/>
              </a:ext>
            </a:extLst>
          </p:cNvPr>
          <p:cNvSpPr>
            <a:spLocks noGrp="1" noChangeArrowheads="1"/>
          </p:cNvSpPr>
          <p:nvPr>
            <p:ph type="title"/>
          </p:nvPr>
        </p:nvSpPr>
        <p:spPr>
          <a:xfrm>
            <a:off x="787654" y="1145382"/>
            <a:ext cx="9366250" cy="798512"/>
          </a:xfrm>
        </p:spPr>
        <p:txBody>
          <a:bodyPr/>
          <a:lstStyle/>
          <a:p>
            <a:r>
              <a:rPr lang="en-US" altLang="nl-BE" sz="2279" dirty="0"/>
              <a:t> </a:t>
            </a:r>
            <a:r>
              <a:rPr lang="en-US" altLang="nl-BE" sz="2367" dirty="0"/>
              <a:t>Selection of a pilot case for BELGIUM </a:t>
            </a:r>
            <a:endParaRPr lang="nl-BE" altLang="nl-BE" sz="2367" dirty="0"/>
          </a:p>
        </p:txBody>
      </p:sp>
    </p:spTree>
    <p:extLst>
      <p:ext uri="{BB962C8B-B14F-4D97-AF65-F5344CB8AC3E}">
        <p14:creationId xmlns:p14="http://schemas.microsoft.com/office/powerpoint/2010/main" val="275382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CB5A7-C763-4448-934A-7A7619C616D7}"/>
              </a:ext>
            </a:extLst>
          </p:cNvPr>
          <p:cNvSpPr>
            <a:spLocks noGrp="1"/>
          </p:cNvSpPr>
          <p:nvPr>
            <p:ph type="title"/>
          </p:nvPr>
        </p:nvSpPr>
        <p:spPr>
          <a:xfrm>
            <a:off x="818614" y="1229640"/>
            <a:ext cx="9358219" cy="752443"/>
          </a:xfrm>
        </p:spPr>
        <p:txBody>
          <a:bodyPr>
            <a:normAutofit fontScale="90000"/>
          </a:bodyPr>
          <a:lstStyle/>
          <a:p>
            <a:r>
              <a:rPr lang="en-US" dirty="0"/>
              <a:t>Inter-federal plan for integrated care in Belgium</a:t>
            </a:r>
          </a:p>
        </p:txBody>
      </p:sp>
      <p:graphicFrame>
        <p:nvGraphicFramePr>
          <p:cNvPr id="4" name="Espace réservé du contenu 3">
            <a:extLst>
              <a:ext uri="{FF2B5EF4-FFF2-40B4-BE49-F238E27FC236}">
                <a16:creationId xmlns:a16="http://schemas.microsoft.com/office/drawing/2014/main" id="{9CDE76CA-F02F-4580-9B7D-3D2BC864F9B9}"/>
              </a:ext>
            </a:extLst>
          </p:cNvPr>
          <p:cNvGraphicFramePr>
            <a:graphicFrameLocks noGrp="1"/>
          </p:cNvGraphicFramePr>
          <p:nvPr>
            <p:ph idx="1"/>
            <p:extLst>
              <p:ext uri="{D42A27DB-BD31-4B8C-83A1-F6EECF244321}">
                <p14:modId xmlns:p14="http://schemas.microsoft.com/office/powerpoint/2010/main" val="760510681"/>
              </p:ext>
            </p:extLst>
          </p:nvPr>
        </p:nvGraphicFramePr>
        <p:xfrm>
          <a:off x="-1938528" y="2778762"/>
          <a:ext cx="9218950" cy="3814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Une image contenant extérieur&#10;&#10;Description générée automatiquement">
            <a:extLst>
              <a:ext uri="{FF2B5EF4-FFF2-40B4-BE49-F238E27FC236}">
                <a16:creationId xmlns:a16="http://schemas.microsoft.com/office/drawing/2014/main" id="{8FD4AEAA-6F4F-4999-B17D-CC4D37BDA2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6144" y="4699788"/>
            <a:ext cx="4104045" cy="2742976"/>
          </a:xfrm>
          <a:prstGeom prst="rect">
            <a:avLst/>
          </a:prstGeom>
        </p:spPr>
      </p:pic>
      <p:pic>
        <p:nvPicPr>
          <p:cNvPr id="8" name="Image 7">
            <a:extLst>
              <a:ext uri="{FF2B5EF4-FFF2-40B4-BE49-F238E27FC236}">
                <a16:creationId xmlns:a16="http://schemas.microsoft.com/office/drawing/2014/main" id="{47CCA1F2-B38F-44BF-B362-DA0B83BEECF6}"/>
              </a:ext>
            </a:extLst>
          </p:cNvPr>
          <p:cNvPicPr>
            <a:picLocks noChangeAspect="1"/>
          </p:cNvPicPr>
          <p:nvPr/>
        </p:nvPicPr>
        <p:blipFill>
          <a:blip r:embed="rId9"/>
          <a:stretch>
            <a:fillRect/>
          </a:stretch>
        </p:blipFill>
        <p:spPr>
          <a:xfrm>
            <a:off x="5344319" y="1929546"/>
            <a:ext cx="5222657" cy="3189246"/>
          </a:xfrm>
          <a:prstGeom prst="rect">
            <a:avLst/>
          </a:prstGeom>
        </p:spPr>
      </p:pic>
    </p:spTree>
    <p:extLst>
      <p:ext uri="{BB962C8B-B14F-4D97-AF65-F5344CB8AC3E}">
        <p14:creationId xmlns:p14="http://schemas.microsoft.com/office/powerpoint/2010/main" val="348311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A4BDF83-61A4-5768-01D2-ED576929013D}"/>
              </a:ext>
            </a:extLst>
          </p:cNvPr>
          <p:cNvSpPr>
            <a:spLocks noGrp="1" noChangeArrowheads="1"/>
          </p:cNvSpPr>
          <p:nvPr>
            <p:ph type="title"/>
          </p:nvPr>
        </p:nvSpPr>
        <p:spPr>
          <a:xfrm>
            <a:off x="734844" y="1095348"/>
            <a:ext cx="9221987" cy="1024240"/>
          </a:xfrm>
        </p:spPr>
        <p:txBody>
          <a:bodyPr/>
          <a:lstStyle/>
          <a:p>
            <a:r>
              <a:rPr lang="en-US" altLang="nl-BE" sz="2279" dirty="0"/>
              <a:t> </a:t>
            </a:r>
            <a:r>
              <a:rPr lang="en-US" altLang="nl-BE" sz="2367" dirty="0"/>
              <a:t>Selection of a pilot case </a:t>
            </a:r>
            <a:endParaRPr lang="nl-BE" altLang="nl-BE" sz="2367" dirty="0"/>
          </a:p>
        </p:txBody>
      </p:sp>
      <p:pic>
        <p:nvPicPr>
          <p:cNvPr id="3" name="Image 7">
            <a:extLst>
              <a:ext uri="{FF2B5EF4-FFF2-40B4-BE49-F238E27FC236}">
                <a16:creationId xmlns:a16="http://schemas.microsoft.com/office/drawing/2014/main" id="{B42B52EB-B7B8-B93C-4EC6-865C07A5FE96}"/>
              </a:ext>
            </a:extLst>
          </p:cNvPr>
          <p:cNvPicPr>
            <a:picLocks noChangeAspect="1"/>
          </p:cNvPicPr>
          <p:nvPr/>
        </p:nvPicPr>
        <p:blipFill>
          <a:blip r:embed="rId3"/>
          <a:stretch>
            <a:fillRect/>
          </a:stretch>
        </p:blipFill>
        <p:spPr>
          <a:xfrm>
            <a:off x="4318098" y="1414215"/>
            <a:ext cx="573497" cy="382332"/>
          </a:xfrm>
          <a:prstGeom prst="rect">
            <a:avLst/>
          </a:prstGeom>
        </p:spPr>
      </p:pic>
      <p:graphicFrame>
        <p:nvGraphicFramePr>
          <p:cNvPr id="15" name="Content Placeholder 2">
            <a:extLst>
              <a:ext uri="{FF2B5EF4-FFF2-40B4-BE49-F238E27FC236}">
                <a16:creationId xmlns:a16="http://schemas.microsoft.com/office/drawing/2014/main" id="{68796A8B-166B-D2D4-999B-6E36D011883B}"/>
              </a:ext>
            </a:extLst>
          </p:cNvPr>
          <p:cNvGraphicFramePr/>
          <p:nvPr>
            <p:extLst>
              <p:ext uri="{D42A27DB-BD31-4B8C-83A1-F6EECF244321}">
                <p14:modId xmlns:p14="http://schemas.microsoft.com/office/powerpoint/2010/main" val="1109272584"/>
              </p:ext>
            </p:extLst>
          </p:nvPr>
        </p:nvGraphicFramePr>
        <p:xfrm>
          <a:off x="335792" y="1917059"/>
          <a:ext cx="10066145" cy="4468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1997947"/>
      </p:ext>
    </p:extLst>
  </p:cSld>
  <p:clrMapOvr>
    <a:masterClrMapping/>
  </p:clrMapOvr>
</p:sld>
</file>

<file path=ppt/theme/theme1.xml><?xml version="1.0" encoding="utf-8"?>
<a:theme xmlns:a="http://schemas.openxmlformats.org/drawingml/2006/main" name="EU HEALTH MASTER">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6c008a4-b565-49a9-93c9-c1e64cad2e11}" enabled="0" method="" siteId="{66c008a4-b565-49a9-93c9-c1e64cad2e11}" removed="1"/>
</clbl:labelList>
</file>

<file path=docProps/app.xml><?xml version="1.0" encoding="utf-8"?>
<Properties xmlns="http://schemas.openxmlformats.org/officeDocument/2006/extended-properties" xmlns:vt="http://schemas.openxmlformats.org/officeDocument/2006/docPropsVTypes">
  <Template/>
  <TotalTime>0</TotalTime>
  <Words>1970</Words>
  <Application>Microsoft Office PowerPoint</Application>
  <PresentationFormat>Custom</PresentationFormat>
  <Paragraphs>155</Paragraphs>
  <Slides>24</Slides>
  <Notes>4</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-apple-system</vt:lpstr>
      <vt:lpstr>Arial</vt:lpstr>
      <vt:lpstr>Calibri</vt:lpstr>
      <vt:lpstr>EC Square Sans Pro</vt:lpstr>
      <vt:lpstr>EC Square Sans Pro 2</vt:lpstr>
      <vt:lpstr>Montserrat</vt:lpstr>
      <vt:lpstr>Open Sans</vt:lpstr>
      <vt:lpstr>Symbol</vt:lpstr>
      <vt:lpstr>Times New Roman</vt:lpstr>
      <vt:lpstr>Wingdings</vt:lpstr>
      <vt:lpstr>EU HEALTH MASTER</vt:lpstr>
      <vt:lpstr>PowerPoint Presentation</vt:lpstr>
      <vt:lpstr>Background</vt:lpstr>
      <vt:lpstr>Project ‘Resources Hub  for Sustainable Investing in health’</vt:lpstr>
      <vt:lpstr>Workstream 1 – Making the case for health investements</vt:lpstr>
      <vt:lpstr>WS2 - Support Health Ministries to navigate and identify EU funds and instruments</vt:lpstr>
      <vt:lpstr>Workstream 2 – Support Health Ministries to navigate and identify EU funds and instruments</vt:lpstr>
      <vt:lpstr> Selection of a pilot case for BELGIUM </vt:lpstr>
      <vt:lpstr>Inter-federal plan for integrated care in Belgium</vt:lpstr>
      <vt:lpstr> Selection of a pilot case </vt:lpstr>
      <vt:lpstr>Workstream 2 – pilot EU Health Resources Hub</vt:lpstr>
      <vt:lpstr> </vt:lpstr>
      <vt:lpstr>PowerPoint Presentation</vt:lpstr>
      <vt:lpstr>Lessons learnt from the pilot projects</vt:lpstr>
      <vt:lpstr>Main outcomes</vt:lpstr>
      <vt:lpstr>A EU-level Health Hub as a support service for Member States</vt:lpstr>
      <vt:lpstr>Council Conclusions – A Europe that cares, prepares and protects </vt:lpstr>
      <vt:lpstr>IX. improve EU implementation tools  </vt:lpstr>
      <vt:lpstr>PowerPoint Presentation</vt:lpstr>
      <vt:lpstr>PowerPoint Presentation</vt:lpstr>
      <vt:lpstr>Council Conclusions 2024</vt:lpstr>
      <vt:lpstr>Concept of the EU Health Hub</vt:lpstr>
      <vt:lpstr>Potential services</vt:lpstr>
      <vt:lpstr>Potential services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MAREK</dc:creator>
  <cp:lastModifiedBy>WINKELMANN, Anna Juliane</cp:lastModifiedBy>
  <cp:revision>445</cp:revision>
  <cp:lastPrinted>2022-02-04T11:28:42Z</cp:lastPrinted>
  <dcterms:created xsi:type="dcterms:W3CDTF">2018-02-16T08:03:08Z</dcterms:created>
  <dcterms:modified xsi:type="dcterms:W3CDTF">2026-01-28T17:30:56Z</dcterms:modified>
</cp:coreProperties>
</file>