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8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5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9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98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7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6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3530-CBEB-9F40-B00F-992A0BA469F4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C917-7AE2-6441-B048-A736C8569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mailto:alberto.firenze@unipa.it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emf"/><Relationship Id="rId7" Type="http://schemas.microsoft.com/office/2007/relationships/hdphoto" Target="../media/hdphoto1.wdp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91879" y="4586870"/>
            <a:ext cx="3949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ea typeface="Arial" charset="0"/>
                <a:cs typeface="Arial" charset="0"/>
              </a:rPr>
              <a:t>Prof. </a:t>
            </a:r>
            <a:r>
              <a:rPr lang="it-IT" i="1" dirty="0">
                <a:ea typeface="Arial" charset="0"/>
                <a:cs typeface="Arial" charset="0"/>
              </a:rPr>
              <a:t>Alberto Firenze</a:t>
            </a:r>
          </a:p>
          <a:p>
            <a:pPr algn="ctr"/>
            <a:r>
              <a:rPr lang="it-IT" sz="1200" b="1" i="1" dirty="0">
                <a:ea typeface="Arial" charset="0"/>
                <a:cs typeface="Arial" charset="0"/>
              </a:rPr>
              <a:t>Direttore Scuola di Specializzazione in Medicina del Lavoro </a:t>
            </a:r>
          </a:p>
          <a:p>
            <a:pPr algn="ctr"/>
            <a:r>
              <a:rPr lang="it-IT" sz="1200" i="1" dirty="0">
                <a:ea typeface="Arial" charset="0"/>
                <a:cs typeface="Arial" charset="0"/>
              </a:rPr>
              <a:t>Università degli Studi di Palermo</a:t>
            </a:r>
            <a:endParaRPr lang="it-IT" sz="1200" b="1" i="1" dirty="0">
              <a:ea typeface="Arial" charset="0"/>
              <a:cs typeface="Arial" charset="0"/>
            </a:endParaRPr>
          </a:p>
          <a:p>
            <a:pPr algn="ctr"/>
            <a:r>
              <a:rPr lang="it-IT" sz="1200" i="1" dirty="0">
                <a:ea typeface="Arial" charset="0"/>
                <a:cs typeface="Arial" charset="0"/>
                <a:hlinkClick r:id="rId2"/>
              </a:rPr>
              <a:t>alberto.firenze@unipa.it</a:t>
            </a:r>
            <a:endParaRPr lang="it-IT" sz="1200" i="1" dirty="0">
              <a:ea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607191" y="2391088"/>
            <a:ext cx="7584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effectLst/>
              </a:rPr>
              <a:t>Studio </a:t>
            </a:r>
            <a:r>
              <a:rPr lang="it-IT" sz="2800" b="1">
                <a:effectLst/>
              </a:rPr>
              <a:t>Pilota sull’applicabilità </a:t>
            </a:r>
            <a:r>
              <a:rPr lang="it-IT" sz="2800" b="1" dirty="0">
                <a:effectLst/>
              </a:rPr>
              <a:t>dell'</a:t>
            </a:r>
            <a:r>
              <a:rPr lang="it-IT" sz="2800" b="1" dirty="0" err="1">
                <a:solidFill>
                  <a:srgbClr val="C00000"/>
                </a:solidFill>
                <a:effectLst/>
              </a:rPr>
              <a:t>app</a:t>
            </a:r>
            <a:r>
              <a:rPr lang="it-IT" sz="2800" b="1" dirty="0">
                <a:solidFill>
                  <a:srgbClr val="C00000"/>
                </a:solidFill>
                <a:effectLst/>
              </a:rPr>
              <a:t> MASK-Air® </a:t>
            </a:r>
            <a:r>
              <a:rPr lang="it-IT" sz="2800" b="1" dirty="0">
                <a:effectLst/>
              </a:rPr>
              <a:t>all'asma grave trattato con farmaci biologici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105601" y="3313308"/>
            <a:ext cx="672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nella UOC di Pneumologia-AOUP “Paolo Giaccone” di Palermo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5" y="1471069"/>
            <a:ext cx="4528664" cy="4484697"/>
          </a:xfrm>
          <a:prstGeom prst="rect">
            <a:avLst/>
          </a:prstGeom>
        </p:spPr>
      </p:pic>
      <p:pic>
        <p:nvPicPr>
          <p:cNvPr id="14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8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1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0159" y="4614953"/>
            <a:ext cx="11594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t-IT"/>
              <a:t>Periodo </a:t>
            </a:r>
            <a:r>
              <a:rPr lang="it-IT" dirty="0"/>
              <a:t>di riferimento </a:t>
            </a:r>
            <a:r>
              <a:rPr lang="mr-IN" dirty="0"/>
              <a:t>–</a:t>
            </a:r>
            <a:r>
              <a:rPr lang="it-IT" dirty="0"/>
              <a:t>&gt; da giugno 2019 a giugno 2020.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dirty="0"/>
              <a:t>Durante la prima delle visite di follow-up regolari, i soggetti che hanno accettato di partecipare e hanno dato il loro consenso sono stati formati a scaricare e utilizzare liberamente l'applicazione.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u="sng" dirty="0"/>
              <a:t>Ad ogni soggetto è stato chiesto di accedere all'applicazione e di completare tutti i campi quotidianamente per un periodo di 6 mesi.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dirty="0"/>
              <a:t>Non è stata necessaria l’approvazione del comitato di revisione indipendente poiché si trattava di uno studio osservazionale senza alcuna modifica nella gestione dei pazienti.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4496" y="1985317"/>
            <a:ext cx="15392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OBIETTIVO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4496" y="2652041"/>
            <a:ext cx="64210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Date le potenzialità dell’applicazione MASK-air®, esiste l’urgente necessità di validarla nel sottogruppo di soggetti affetti dalle forme più gravi di asma trattati con molecole biologiche. Pertanto, </a:t>
            </a:r>
            <a:r>
              <a:rPr lang="it-IT" sz="2000" b="1" dirty="0"/>
              <a:t>è stato valutato se l’</a:t>
            </a:r>
            <a:r>
              <a:rPr lang="it-IT" sz="2000" b="1" dirty="0" err="1"/>
              <a:t>app</a:t>
            </a:r>
            <a:r>
              <a:rPr lang="it-IT" sz="2000" b="1" dirty="0"/>
              <a:t> MASK-air® sia applicabile agli asmatici gravi</a:t>
            </a:r>
            <a:r>
              <a:rPr lang="it-IT" sz="2000" dirty="0"/>
              <a:t>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18330" r="29666" b="26222"/>
          <a:stretch/>
        </p:blipFill>
        <p:spPr>
          <a:xfrm>
            <a:off x="6876288" y="1881547"/>
            <a:ext cx="4316671" cy="28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14496" y="2542313"/>
            <a:ext cx="1147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dirty="0"/>
              <a:t>Un totale di 15 pazienti sono stati arruolati consecutivamente e 13 hanno utilizzato l'applicazione MASK-air® (M/F: 4/11, fascia di età: 18-66 anni).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/>
              <a:t>Tutti soffrivano di rinite allergica e 12 utilizzavano farmaci biologici per la forma più grave (step 5) di asma.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/>
              <a:t>Durante l'intervallo di 6 mesi, i soggetti hanno partecipato regolarmente alle visite di follow-up e non è stato segnalato alcun reclamo.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14496" y="1985317"/>
            <a:ext cx="15776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CAMPIONE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32000" r="3550" b="17867"/>
          <a:stretch/>
        </p:blipFill>
        <p:spPr>
          <a:xfrm>
            <a:off x="3319863" y="3889248"/>
            <a:ext cx="8570976" cy="28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4496" y="2674057"/>
            <a:ext cx="1098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dirty="0"/>
              <a:t>Tra i 13 pazienti che hanno utilizzato l'applicazione, sono stati segnalati un totale di 1229 giorni (53–137 giorni per paziente). L'aderenza media all'applicazione è stata del 51,8% (range: 19,7–98,9%).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dirty="0"/>
              <a:t>3 pazienti avevano un'aderenza all'applicazione superiore all'80%, tre tra il 60% e l'80% e tutti gli altri erano inferiori al 40%.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14496" y="1996325"/>
            <a:ext cx="13822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RISULTATI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26134" r="23444" b="21244"/>
          <a:stretch/>
        </p:blipFill>
        <p:spPr>
          <a:xfrm>
            <a:off x="3542663" y="3772651"/>
            <a:ext cx="5409615" cy="30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4496" y="1996325"/>
            <a:ext cx="13822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RISULTATI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23822" r="2111" b="5955"/>
          <a:stretch/>
        </p:blipFill>
        <p:spPr>
          <a:xfrm>
            <a:off x="3197942" y="2091146"/>
            <a:ext cx="8864245" cy="44681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4496" y="2788843"/>
            <a:ext cx="2572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Cinque pazienti hanno avuto oltre il 90% di giorni di buon controllo e solo uno non ha avuto riacutizzazioni.</a:t>
            </a:r>
          </a:p>
        </p:txBody>
      </p:sp>
    </p:spTree>
    <p:extLst>
      <p:ext uri="{BB962C8B-B14F-4D97-AF65-F5344CB8AC3E}">
        <p14:creationId xmlns:p14="http://schemas.microsoft.com/office/powerpoint/2010/main" val="119399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4496" y="1996325"/>
            <a:ext cx="13822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srgbClr val="C00000"/>
                </a:solidFill>
              </a:rPr>
              <a:t>RISULTATI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1067" r="34444" b="19288"/>
          <a:stretch/>
        </p:blipFill>
        <p:spPr>
          <a:xfrm>
            <a:off x="2048223" y="2091146"/>
            <a:ext cx="6400833" cy="426085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755230" y="5989538"/>
            <a:ext cx="41095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Distribuzione dei giorni ben controllati, moderatamente controllati e scarsamente controllati per paziente, </a:t>
            </a:r>
            <a:r>
              <a:rPr lang="it-IT" sz="1100" b="1" dirty="0"/>
              <a:t>valutata mediante la scala analogica visiva (VAS) </a:t>
            </a:r>
            <a:r>
              <a:rPr lang="it-IT" sz="1100" dirty="0"/>
              <a:t>che quantifica la gravità dei sintomi dell'asma.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449056" y="3488132"/>
            <a:ext cx="3478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Sono state osservate forti correlazioni tra tutti i valori VAS di asma considerati nei 1229 giorni riportati dai pazienti.</a:t>
            </a:r>
          </a:p>
        </p:txBody>
      </p:sp>
    </p:spTree>
    <p:extLst>
      <p:ext uri="{BB962C8B-B14F-4D97-AF65-F5344CB8AC3E}">
        <p14:creationId xmlns:p14="http://schemas.microsoft.com/office/powerpoint/2010/main" val="759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14496" y="2674057"/>
            <a:ext cx="1074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it-IT" sz="2000" dirty="0"/>
              <a:t>Il presente studio ha dimostrato che MASK-air® può essere utilizzato efficacemente nei pazienti con asma grave, supportando così l’uso della valutazione quotidiana per migliorare i risultati e la qualità delle cure.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2000" dirty="0"/>
          </a:p>
          <a:p>
            <a:pPr marL="285750" indent="-285750" algn="just">
              <a:buFont typeface="Wingdings" charset="2"/>
              <a:buChar char="Ø"/>
            </a:pPr>
            <a:r>
              <a:rPr lang="it-IT" sz="2000" dirty="0"/>
              <a:t>L'asma VAS è risultato altamente correlato con la dispnea VAS e il lavoro VAS, risultando un PRO (patient-</a:t>
            </a:r>
            <a:r>
              <a:rPr lang="it-IT" sz="2000" dirty="0" err="1"/>
              <a:t>reported</a:t>
            </a:r>
            <a:r>
              <a:rPr lang="it-IT" sz="2000" dirty="0"/>
              <a:t> </a:t>
            </a:r>
            <a:r>
              <a:rPr lang="it-IT" sz="2000" dirty="0" err="1"/>
              <a:t>outcome</a:t>
            </a:r>
            <a:r>
              <a:rPr lang="it-IT" sz="2000" dirty="0"/>
              <a:t>) interessante.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2000" dirty="0"/>
          </a:p>
          <a:p>
            <a:pPr marL="285750" indent="-285750" algn="just">
              <a:buFont typeface="Wingdings" charset="2"/>
              <a:buChar char="Ø"/>
            </a:pPr>
            <a:r>
              <a:rPr lang="it-IT" sz="2000" dirty="0"/>
              <a:t>L’adesione all’applicazione MASK-air® per questi soggetti asmatici gravi è risultata migliore rispetto a quella per i pazienti con rinite allergica, sebbene siano necessari sforzi per migliorare l’aderenza.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14496" y="1257038"/>
            <a:ext cx="107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Studio pilota - </a:t>
            </a:r>
            <a:r>
              <a:rPr lang="it-IT" altLang="it-IT" sz="2800" dirty="0">
                <a:solidFill>
                  <a:srgbClr val="C00000"/>
                </a:solidFill>
              </a:rPr>
              <a:t>UOC di Pneumologia-AOUP “Paolo Giaccone” di Palermo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14496" y="1996325"/>
            <a:ext cx="192943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03040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420145" y="1193831"/>
            <a:ext cx="227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ALTRI STUDI</a:t>
            </a:r>
            <a:r>
              <a:rPr lang="mr-IN" altLang="it-IT" sz="2800" b="1" dirty="0">
                <a:solidFill>
                  <a:srgbClr val="C00000"/>
                </a:solidFill>
              </a:rPr>
              <a:t>…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" y="1780258"/>
            <a:ext cx="4066794" cy="46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0" y="1257038"/>
            <a:ext cx="4363291" cy="5462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4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 txBox="1">
            <a:spLocks noChangeArrowheads="1"/>
          </p:cNvSpPr>
          <p:nvPr/>
        </p:nvSpPr>
        <p:spPr>
          <a:xfrm>
            <a:off x="285003" y="1129551"/>
            <a:ext cx="5981685" cy="551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altLang="it-IT" sz="2800" b="1" dirty="0">
                <a:solidFill>
                  <a:srgbClr val="C00000"/>
                </a:solidFill>
                <a:latin typeface="+mn-lt"/>
              </a:rPr>
              <a:t>My Allergy Diary: </a:t>
            </a:r>
            <a:r>
              <a:rPr lang="en-IE" altLang="it-IT" sz="2800" dirty="0">
                <a:solidFill>
                  <a:srgbClr val="C00000"/>
                </a:solidFill>
                <a:latin typeface="+mn-lt"/>
              </a:rPr>
              <a:t>controllo </a:t>
            </a:r>
            <a:r>
              <a:rPr lang="en-IE" altLang="it-IT" sz="2800" dirty="0" err="1">
                <a:solidFill>
                  <a:srgbClr val="C00000"/>
                </a:solidFill>
                <a:latin typeface="+mn-lt"/>
              </a:rPr>
              <a:t>dei</a:t>
            </a:r>
            <a:r>
              <a:rPr lang="en-IE" altLang="it-IT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IE" altLang="it-IT" sz="2800" dirty="0" err="1">
                <a:solidFill>
                  <a:srgbClr val="C00000"/>
                </a:solidFill>
                <a:latin typeface="+mn-lt"/>
              </a:rPr>
              <a:t>sintomi</a:t>
            </a:r>
            <a:endParaRPr lang="en-IE" altLang="it-IT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4"/>
          <p:cNvSpPr txBox="1">
            <a:spLocks noChangeArrowheads="1"/>
          </p:cNvSpPr>
          <p:nvPr/>
        </p:nvSpPr>
        <p:spPr>
          <a:xfrm>
            <a:off x="652963" y="2066668"/>
            <a:ext cx="440324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charset="0"/>
              <a:buChar char="•"/>
            </a:pPr>
            <a:r>
              <a:rPr lang="en-US" altLang="it-IT" sz="1800" dirty="0" err="1"/>
              <a:t>Gli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utenti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toccano</a:t>
            </a:r>
            <a:r>
              <a:rPr lang="en-US" altLang="it-IT" sz="1800" dirty="0"/>
              <a:t> la </a:t>
            </a:r>
            <a:r>
              <a:rPr lang="en-US" altLang="it-IT" sz="1800" dirty="0" err="1"/>
              <a:t>linea</a:t>
            </a:r>
            <a:r>
              <a:rPr lang="en-US" altLang="it-IT" sz="1800" dirty="0"/>
              <a:t> per </a:t>
            </a:r>
            <a:r>
              <a:rPr lang="en-US" altLang="it-IT" sz="1800" dirty="0" err="1"/>
              <a:t>indicare</a:t>
            </a:r>
            <a:r>
              <a:rPr lang="en-US" altLang="it-IT" sz="1800" dirty="0"/>
              <a:t> la </a:t>
            </a:r>
            <a:r>
              <a:rPr lang="en-US" altLang="it-IT" sz="1800" dirty="0" err="1"/>
              <a:t>risposta</a:t>
            </a:r>
            <a:r>
              <a:rPr lang="en-US" altLang="it-IT" sz="1800" dirty="0"/>
              <a:t> e in </a:t>
            </a:r>
            <a:r>
              <a:rPr lang="en-US" altLang="it-IT" sz="1800" dirty="0" err="1"/>
              <a:t>quella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posizione</a:t>
            </a:r>
            <a:r>
              <a:rPr lang="en-US" altLang="it-IT" sz="1800" dirty="0"/>
              <a:t> viene </a:t>
            </a:r>
            <a:r>
              <a:rPr lang="en-US" altLang="it-IT" sz="1800" dirty="0" err="1"/>
              <a:t>visualizzato</a:t>
            </a:r>
            <a:r>
              <a:rPr lang="en-US" altLang="it-IT" sz="1800" dirty="0"/>
              <a:t> un ”marker”.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it-IT" sz="1800" dirty="0"/>
              <a:t>Il “marker” può </a:t>
            </a:r>
            <a:r>
              <a:rPr lang="en-US" altLang="it-IT" sz="1800" dirty="0" err="1"/>
              <a:t>essere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spostato</a:t>
            </a:r>
            <a:r>
              <a:rPr lang="en-US" altLang="it-IT" sz="1800" dirty="0"/>
              <a:t> con un </a:t>
            </a:r>
            <a:r>
              <a:rPr lang="en-US" altLang="it-IT" sz="1800" dirty="0" err="1"/>
              <a:t>dito</a:t>
            </a:r>
            <a:r>
              <a:rPr lang="en-US" altLang="it-IT" sz="1800" dirty="0"/>
              <a:t> per </a:t>
            </a:r>
            <a:r>
              <a:rPr lang="en-US" altLang="it-IT" sz="1800" dirty="0" err="1"/>
              <a:t>segnare</a:t>
            </a:r>
            <a:r>
              <a:rPr lang="en-US" altLang="it-IT" sz="1800" dirty="0"/>
              <a:t> la </a:t>
            </a:r>
            <a:r>
              <a:rPr lang="en-US" altLang="it-IT" sz="1800" dirty="0" err="1"/>
              <a:t>linea</a:t>
            </a:r>
            <a:r>
              <a:rPr lang="en-US" altLang="it-IT" sz="1800" dirty="0"/>
              <a:t> dove </a:t>
            </a:r>
            <a:r>
              <a:rPr lang="en-US" altLang="it-IT" sz="1800" dirty="0" err="1"/>
              <a:t>previsto</a:t>
            </a:r>
            <a:r>
              <a:rPr lang="en-US" altLang="it-IT" sz="1800" dirty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it-IT" sz="1800" dirty="0"/>
              <a:t>Una </a:t>
            </a:r>
            <a:r>
              <a:rPr lang="en-US" altLang="it-IT" sz="1800" dirty="0" err="1"/>
              <a:t>volta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posizionato</a:t>
            </a:r>
            <a:r>
              <a:rPr lang="en-US" altLang="it-IT" sz="1800" dirty="0"/>
              <a:t> il </a:t>
            </a:r>
            <a:r>
              <a:rPr lang="en-US" altLang="it-IT" sz="1800" dirty="0" err="1"/>
              <a:t>contrassegno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l'utente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tocca</a:t>
            </a:r>
            <a:r>
              <a:rPr lang="en-US" altLang="it-IT" sz="1800" dirty="0"/>
              <a:t> "</a:t>
            </a:r>
            <a:r>
              <a:rPr lang="en-US" altLang="it-IT" sz="1800" dirty="0" err="1"/>
              <a:t>successivo</a:t>
            </a:r>
            <a:r>
              <a:rPr lang="en-US" altLang="it-IT" sz="1800" dirty="0"/>
              <a:t>" per </a:t>
            </a:r>
            <a:r>
              <a:rPr lang="en-US" altLang="it-IT" sz="1800" dirty="0" err="1"/>
              <a:t>passare</a:t>
            </a:r>
            <a:r>
              <a:rPr lang="en-US" altLang="it-IT" sz="1800" dirty="0"/>
              <a:t> al VAS </a:t>
            </a:r>
            <a:r>
              <a:rPr lang="en-US" altLang="it-IT" sz="1800" dirty="0" err="1"/>
              <a:t>successivo</a:t>
            </a:r>
            <a:r>
              <a:rPr lang="en-US" altLang="it-IT" sz="1800" dirty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it-IT" sz="1800" dirty="0" err="1"/>
              <a:t>Ogni</a:t>
            </a:r>
            <a:r>
              <a:rPr lang="en-US" altLang="it-IT" sz="1800" dirty="0"/>
              <a:t> VAS viene </a:t>
            </a:r>
            <a:r>
              <a:rPr lang="en-US" altLang="it-IT" sz="1800" dirty="0" err="1"/>
              <a:t>completato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una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volta</a:t>
            </a:r>
            <a:r>
              <a:rPr lang="en-US" altLang="it-IT" sz="1800" dirty="0"/>
              <a:t> al </a:t>
            </a:r>
            <a:r>
              <a:rPr lang="en-US" altLang="it-IT" sz="1800" dirty="0" err="1"/>
              <a:t>giorno</a:t>
            </a:r>
            <a:r>
              <a:rPr lang="en-US" altLang="it-IT" sz="1800" dirty="0"/>
              <a:t>.</a:t>
            </a:r>
            <a:endParaRPr lang="en-IE" altLang="it-IT" sz="1800" dirty="0"/>
          </a:p>
        </p:txBody>
      </p:sp>
      <p:pic>
        <p:nvPicPr>
          <p:cNvPr id="15" name="Picture 4" descr="C:\Users\Ruth\Documents\MEDApharma\MP29-02\ARIA digital\Screen shots\Meda_app_iPhone\Meda_app_iPhone\symptoms_value_set_iPho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75" y="1680669"/>
            <a:ext cx="2782887" cy="51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Ruth\Documents\MEDApharma\MP29-02\ARIA digital\Screen shots\Meda_app_iPhone\Meda_app_iPhone\symptoms_blank_iPho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29" y="1698007"/>
            <a:ext cx="2781046" cy="51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2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 txBox="1">
            <a:spLocks noChangeArrowheads="1"/>
          </p:cNvSpPr>
          <p:nvPr/>
        </p:nvSpPr>
        <p:spPr>
          <a:xfrm>
            <a:off x="285003" y="1129551"/>
            <a:ext cx="6798549" cy="551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altLang="it-IT" sz="2800" b="1" dirty="0">
                <a:solidFill>
                  <a:srgbClr val="C00000"/>
                </a:solidFill>
                <a:latin typeface="+mn-lt"/>
              </a:rPr>
              <a:t>My Allergy Diary: </a:t>
            </a:r>
            <a:r>
              <a:rPr lang="en-IE" altLang="it-IT" sz="2800" dirty="0" err="1">
                <a:solidFill>
                  <a:srgbClr val="C00000"/>
                </a:solidFill>
                <a:latin typeface="+mn-lt"/>
              </a:rPr>
              <a:t>valutazione</a:t>
            </a:r>
            <a:r>
              <a:rPr lang="en-IE" altLang="it-IT" sz="2800" dirty="0">
                <a:solidFill>
                  <a:srgbClr val="C00000"/>
                </a:solidFill>
                <a:latin typeface="+mn-lt"/>
              </a:rPr>
              <a:t> del controllo</a:t>
            </a:r>
          </a:p>
        </p:txBody>
      </p:sp>
      <p:sp>
        <p:nvSpPr>
          <p:cNvPr id="2" name="Rettangolo 1"/>
          <p:cNvSpPr/>
          <p:nvPr/>
        </p:nvSpPr>
        <p:spPr>
          <a:xfrm>
            <a:off x="539102" y="22558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t-IT" sz="2000" dirty="0"/>
              <a:t>In caso di punteggi elevati persistenti, il messaggio di feedback visualizzerà un messaggio appropriato in rosso e un'icona di avviso contrassegnerà il grafico.</a:t>
            </a:r>
          </a:p>
          <a:p>
            <a:pPr marL="342900" indent="-342900" algn="just">
              <a:buFont typeface="Arial" charset="0"/>
              <a:buChar char="•"/>
            </a:pPr>
            <a:endParaRPr lang="it-IT" sz="2000" dirty="0"/>
          </a:p>
          <a:p>
            <a:pPr marL="342900" indent="-342900" algn="just">
              <a:buFont typeface="Arial" charset="0"/>
              <a:buChar char="•"/>
            </a:pPr>
            <a:r>
              <a:rPr lang="it-IT" sz="2000" dirty="0"/>
              <a:t>Richiede agli utenti di discutere i dati del loro diario con il </a:t>
            </a:r>
            <a:r>
              <a:rPr lang="it-IT" sz="2000"/>
              <a:t>proprio medico.</a:t>
            </a:r>
            <a:endParaRPr lang="it-IT" sz="2000" dirty="0"/>
          </a:p>
        </p:txBody>
      </p:sp>
      <p:pic>
        <p:nvPicPr>
          <p:cNvPr id="15" name="Picture 5" descr="results_portrait_week_warning_meds_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41" y="1010284"/>
            <a:ext cx="3004820" cy="55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479620" y="6502342"/>
            <a:ext cx="380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Obiettivo: arrivare al “verde” e restarci</a:t>
            </a:r>
          </a:p>
        </p:txBody>
      </p:sp>
    </p:spTree>
    <p:extLst>
      <p:ext uri="{BB962C8B-B14F-4D97-AF65-F5344CB8AC3E}">
        <p14:creationId xmlns:p14="http://schemas.microsoft.com/office/powerpoint/2010/main" val="1284759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65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3" y="1031590"/>
            <a:ext cx="4067246" cy="57546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" t="60800" r="24777" b="25156"/>
          <a:stretch/>
        </p:blipFill>
        <p:spPr>
          <a:xfrm>
            <a:off x="2949319" y="4650124"/>
            <a:ext cx="8785082" cy="10590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7931" r="25814" b="32803"/>
          <a:stretch/>
        </p:blipFill>
        <p:spPr>
          <a:xfrm>
            <a:off x="1258631" y="1191758"/>
            <a:ext cx="6122326" cy="27171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5" name="Immagin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8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40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10" name="Titolo 1"/>
          <p:cNvSpPr txBox="1">
            <a:spLocks noChangeArrowheads="1"/>
          </p:cNvSpPr>
          <p:nvPr/>
        </p:nvSpPr>
        <p:spPr>
          <a:xfrm>
            <a:off x="2700336" y="1285045"/>
            <a:ext cx="6791325" cy="484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>
                <a:solidFill>
                  <a:srgbClr val="C00000"/>
                </a:solidFill>
                <a:latin typeface="+mn-lt"/>
              </a:rPr>
              <a:t>La complessità degli inalatori</a:t>
            </a:r>
          </a:p>
        </p:txBody>
      </p:sp>
      <p:pic>
        <p:nvPicPr>
          <p:cNvPr id="12" name="Picture 2" descr="Risultati immagini per inhalers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1"/>
          <a:stretch>
            <a:fillRect/>
          </a:stretch>
        </p:blipFill>
        <p:spPr bwMode="auto">
          <a:xfrm>
            <a:off x="1416049" y="2108128"/>
            <a:ext cx="46799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6542024" y="2108128"/>
            <a:ext cx="4522788" cy="3825875"/>
            <a:chOff x="6643031" y="1709293"/>
            <a:chExt cx="5359993" cy="3825875"/>
          </a:xfrm>
        </p:grpSpPr>
        <p:pic>
          <p:nvPicPr>
            <p:cNvPr id="14" name="Picture 2" descr="Risultati immagini per inhalers ty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97"/>
            <a:stretch>
              <a:fillRect/>
            </a:stretch>
          </p:blipFill>
          <p:spPr bwMode="auto">
            <a:xfrm>
              <a:off x="6643031" y="1937702"/>
              <a:ext cx="5359993" cy="359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Risultati immagini per inhalers ty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93"/>
            <a:stretch>
              <a:fillRect/>
            </a:stretch>
          </p:blipFill>
          <p:spPr bwMode="auto">
            <a:xfrm>
              <a:off x="6643031" y="1709293"/>
              <a:ext cx="5359993" cy="26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magin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9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26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10" name="Titolo 1"/>
          <p:cNvSpPr txBox="1">
            <a:spLocks noChangeArrowheads="1"/>
          </p:cNvSpPr>
          <p:nvPr/>
        </p:nvSpPr>
        <p:spPr>
          <a:xfrm>
            <a:off x="2079323" y="1273589"/>
            <a:ext cx="8384138" cy="538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x-none" sz="2800" b="1" dirty="0">
                <a:solidFill>
                  <a:srgbClr val="C00000"/>
                </a:solidFill>
                <a:latin typeface="+mn-lt"/>
              </a:rPr>
              <a:t>Inalatori multipli </a:t>
            </a:r>
            <a:r>
              <a:rPr lang="it-IT" altLang="x-none" sz="2800" b="1">
                <a:solidFill>
                  <a:srgbClr val="C00000"/>
                </a:solidFill>
                <a:latin typeface="+mn-lt"/>
              </a:rPr>
              <a:t>favoriscono abbandono della </a:t>
            </a:r>
            <a:r>
              <a:rPr lang="it-IT" altLang="x-none" sz="2800" b="1" dirty="0">
                <a:solidFill>
                  <a:srgbClr val="C00000"/>
                </a:solidFill>
                <a:latin typeface="+mn-lt"/>
              </a:rPr>
              <a:t>terapia</a:t>
            </a:r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6" y="2253806"/>
            <a:ext cx="5482294" cy="44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7" y="3863150"/>
            <a:ext cx="7380663" cy="211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5"/>
          <p:cNvSpPr>
            <a:spLocks noChangeArrowheads="1"/>
          </p:cNvSpPr>
          <p:nvPr/>
        </p:nvSpPr>
        <p:spPr bwMode="auto">
          <a:xfrm>
            <a:off x="9456584" y="6325640"/>
            <a:ext cx="2539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r>
              <a:rPr lang="es-ES" altLang="it-IT" sz="1600" i="1" dirty="0" err="1">
                <a:solidFill>
                  <a:srgbClr val="C00000"/>
                </a:solidFill>
                <a:latin typeface="+mn-lt"/>
              </a:rPr>
              <a:t>Yu</a:t>
            </a:r>
            <a:r>
              <a:rPr lang="es-ES" altLang="it-IT" sz="1600" i="1" dirty="0">
                <a:solidFill>
                  <a:srgbClr val="C00000"/>
                </a:solidFill>
                <a:latin typeface="+mn-lt"/>
              </a:rPr>
              <a:t> PA et al. J </a:t>
            </a:r>
            <a:r>
              <a:rPr lang="es-ES" altLang="it-IT" sz="1600" i="1" dirty="0" err="1">
                <a:solidFill>
                  <a:srgbClr val="C00000"/>
                </a:solidFill>
                <a:latin typeface="+mn-lt"/>
              </a:rPr>
              <a:t>Med</a:t>
            </a:r>
            <a:r>
              <a:rPr lang="es-ES" altLang="it-IT" sz="16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altLang="it-IT" sz="1600" i="1" dirty="0" err="1">
                <a:solidFill>
                  <a:srgbClr val="C00000"/>
                </a:solidFill>
                <a:latin typeface="+mn-lt"/>
              </a:rPr>
              <a:t>Econ</a:t>
            </a:r>
            <a:r>
              <a:rPr lang="es-ES" altLang="it-IT" sz="1600" i="1" dirty="0">
                <a:solidFill>
                  <a:srgbClr val="C00000"/>
                </a:solidFill>
                <a:latin typeface="+mn-lt"/>
              </a:rPr>
              <a:t> 2011</a:t>
            </a:r>
            <a:endParaRPr lang="it-IT" altLang="it-IT" sz="16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oogle Shape;8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1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646431" y="6269830"/>
            <a:ext cx="2140947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r"/>
            <a:r>
              <a:rPr lang="it-IT" altLang="it-IT" sz="1600" i="1">
                <a:solidFill>
                  <a:srgbClr val="C00000"/>
                </a:solidFill>
                <a:latin typeface="+mn-lt"/>
              </a:rPr>
              <a:t> Boyd et al. JAMA. 2005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648075" y="1801813"/>
            <a:ext cx="4895850" cy="5056187"/>
            <a:chOff x="1491" y="665"/>
            <a:chExt cx="3030" cy="3128"/>
          </a:xfrm>
        </p:grpSpPr>
        <p:pic>
          <p:nvPicPr>
            <p:cNvPr id="12" name="Picture 4" descr="Immagin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665"/>
              <a:ext cx="3030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Immagin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698"/>
              <a:ext cx="3030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85" y="1017382"/>
            <a:ext cx="8872627" cy="15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38213" y="2856913"/>
            <a:ext cx="3115573" cy="2016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dirty="0">
                <a:solidFill>
                  <a:srgbClr val="000000"/>
                </a:solidFill>
                <a:latin typeface="Arial Black" charset="0"/>
              </a:rPr>
              <a:t>10 </a:t>
            </a:r>
            <a:r>
              <a:rPr lang="it-IT" altLang="it-IT" dirty="0" err="1">
                <a:solidFill>
                  <a:srgbClr val="000000"/>
                </a:solidFill>
                <a:latin typeface="Arial Black" charset="0"/>
              </a:rPr>
              <a:t>different</a:t>
            </a:r>
            <a:r>
              <a:rPr lang="it-IT" altLang="it-IT" dirty="0">
                <a:solidFill>
                  <a:srgbClr val="000000"/>
                </a:solidFill>
                <a:latin typeface="Arial Black" charset="0"/>
              </a:rPr>
              <a:t> drugs</a:t>
            </a:r>
          </a:p>
          <a:p>
            <a:pPr algn="ctr"/>
            <a:r>
              <a:rPr lang="it-IT" altLang="it-IT" dirty="0">
                <a:solidFill>
                  <a:srgbClr val="000000"/>
                </a:solidFill>
                <a:latin typeface="Arial Black" charset="0"/>
              </a:rPr>
              <a:t>for 20</a:t>
            </a:r>
          </a:p>
          <a:p>
            <a:pPr algn="ctr"/>
            <a:r>
              <a:rPr lang="it-IT" altLang="it-IT" dirty="0" err="1">
                <a:solidFill>
                  <a:srgbClr val="000000"/>
                </a:solidFill>
                <a:latin typeface="Arial Black" charset="0"/>
              </a:rPr>
              <a:t>administrations</a:t>
            </a:r>
            <a:r>
              <a:rPr lang="it-IT" altLang="it-IT" dirty="0">
                <a:solidFill>
                  <a:srgbClr val="000000"/>
                </a:solidFill>
                <a:latin typeface="Arial Black" charset="0"/>
              </a:rPr>
              <a:t> </a:t>
            </a:r>
          </a:p>
          <a:p>
            <a:pPr algn="ctr"/>
            <a:r>
              <a:rPr lang="it-IT" altLang="it-IT" dirty="0">
                <a:solidFill>
                  <a:srgbClr val="000000"/>
                </a:solidFill>
                <a:latin typeface="Arial Black" charset="0"/>
              </a:rPr>
              <a:t>per day</a:t>
            </a:r>
          </a:p>
        </p:txBody>
      </p:sp>
      <p:pic>
        <p:nvPicPr>
          <p:cNvPr id="16" name="Immagin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9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oogle Shape;89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10" name="Titolo 1"/>
          <p:cNvSpPr txBox="1">
            <a:spLocks noChangeArrowheads="1"/>
          </p:cNvSpPr>
          <p:nvPr/>
        </p:nvSpPr>
        <p:spPr>
          <a:xfrm>
            <a:off x="2105247" y="1163602"/>
            <a:ext cx="7981506" cy="43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x-none" sz="2800" b="1">
                <a:solidFill>
                  <a:srgbClr val="C00000"/>
                </a:solidFill>
                <a:latin typeface="+mn-lt"/>
              </a:rPr>
              <a:t>Perdita progressiva in aderenza per farmaci inalatori</a:t>
            </a:r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652588"/>
            <a:ext cx="63373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2"/>
          <p:cNvSpPr>
            <a:spLocks noChangeArrowheads="1"/>
          </p:cNvSpPr>
          <p:nvPr/>
        </p:nvSpPr>
        <p:spPr bwMode="auto">
          <a:xfrm>
            <a:off x="9686925" y="6345174"/>
            <a:ext cx="2371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r>
              <a:rPr lang="it-IT" altLang="it-IT" sz="1600" i="1">
                <a:solidFill>
                  <a:srgbClr val="C00000"/>
                </a:solidFill>
                <a:latin typeface="+mn-lt"/>
              </a:rPr>
              <a:t>Melani A et al. COPD 2016</a:t>
            </a:r>
          </a:p>
        </p:txBody>
      </p:sp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68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sp>
        <p:nvSpPr>
          <p:cNvPr id="13" name="Titolo 1"/>
          <p:cNvSpPr txBox="1">
            <a:spLocks noChangeArrowheads="1"/>
          </p:cNvSpPr>
          <p:nvPr/>
        </p:nvSpPr>
        <p:spPr>
          <a:xfrm>
            <a:off x="2771369" y="1223189"/>
            <a:ext cx="6685215" cy="43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>
                <a:solidFill>
                  <a:srgbClr val="C00000"/>
                </a:solidFill>
                <a:latin typeface="+mn-lt"/>
              </a:rPr>
              <a:t>L’aderenza ai farmaci inalatori risulta bassa</a:t>
            </a:r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38" y="1654989"/>
            <a:ext cx="6652646" cy="50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e 14"/>
          <p:cNvSpPr/>
          <p:nvPr/>
        </p:nvSpPr>
        <p:spPr>
          <a:xfrm>
            <a:off x="7937056" y="5668074"/>
            <a:ext cx="1025525" cy="5159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cs typeface="Arial Black"/>
            </a:endParaRPr>
          </a:p>
        </p:txBody>
      </p:sp>
      <p:sp>
        <p:nvSpPr>
          <p:cNvPr id="16" name="Rettangolo 5"/>
          <p:cNvSpPr>
            <a:spLocks noChangeArrowheads="1"/>
          </p:cNvSpPr>
          <p:nvPr/>
        </p:nvSpPr>
        <p:spPr bwMode="auto">
          <a:xfrm>
            <a:off x="9380589" y="6489406"/>
            <a:ext cx="2811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r>
              <a:rPr lang="da-DK" altLang="it-IT" sz="1600" i="1">
                <a:solidFill>
                  <a:srgbClr val="C00000"/>
                </a:solidFill>
                <a:latin typeface="+mn-lt"/>
              </a:rPr>
              <a:t>Rolnick et al. Clin Med Res 2013</a:t>
            </a:r>
            <a:endParaRPr lang="it-IT" altLang="it-IT" sz="1600" i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Immagin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20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34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39102" y="2052316"/>
            <a:ext cx="66907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L’obiettivo della gestione dell’asma è raggiungere il controllo ottimale dei sintomi respiratori, limitando il loro impatto sull’attività quotidiana e sulla qualità della vita, ma questi obiettivi non vengono sempre raggiunti nei pazienti con asma grave.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Recentemente sono state adottate nuove strategie e approcci per trattare e monitorare i pazienti asmatici gravi tra cui </a:t>
            </a:r>
            <a:r>
              <a:rPr lang="it-IT" sz="2000" b="1" dirty="0"/>
              <a:t>la salute mobile (</a:t>
            </a:r>
            <a:r>
              <a:rPr lang="it-IT" sz="2000" b="1" dirty="0" err="1"/>
              <a:t>mHealth</a:t>
            </a:r>
            <a:r>
              <a:rPr lang="it-IT" sz="2000" b="1" dirty="0"/>
              <a:t>), </a:t>
            </a:r>
            <a:r>
              <a:rPr lang="it-IT" sz="2000" dirty="0"/>
              <a:t>che include applicazioni su dispositivi intelligenti come smartphone e tablet.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102" y="1215717"/>
            <a:ext cx="19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00000"/>
                </a:solidFill>
              </a:rPr>
              <a:t>Background</a:t>
            </a:r>
            <a:endParaRPr lang="it-IT" altLang="it-IT" sz="2800" b="1" dirty="0">
              <a:solidFill>
                <a:srgbClr val="C0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1738937"/>
            <a:ext cx="4104632" cy="41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9"/>
          <p:cNvSpPr>
            <a:spLocks noChangeArrowheads="1"/>
          </p:cNvSpPr>
          <p:nvPr/>
        </p:nvSpPr>
        <p:spPr bwMode="auto">
          <a:xfrm flipV="1">
            <a:off x="0" y="900431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>
              <a:highlight>
                <a:srgbClr val="008000"/>
              </a:highlight>
              <a:cs typeface="+mn-cs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84" y="109698"/>
            <a:ext cx="2013755" cy="6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63360"/>
            <a:ext cx="833936" cy="7817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6" y="18042"/>
            <a:ext cx="856946" cy="872378"/>
          </a:xfrm>
          <a:prstGeom prst="rect">
            <a:avLst/>
          </a:prstGeom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8" y="179255"/>
            <a:ext cx="1809329" cy="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729" y="132432"/>
            <a:ext cx="1477485" cy="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16922" y="2098168"/>
            <a:ext cx="11373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MASK-air® è stato sviluppato, in collaborazione con organizzazioni professionali e di pazienti, come un'applicazione centrata sul paziente, ed è attualmente operativo in </a:t>
            </a:r>
            <a:r>
              <a:rPr lang="it-IT" sz="2000" b="1" dirty="0"/>
              <a:t>27 paesi</a:t>
            </a:r>
            <a:r>
              <a:rPr lang="it-IT" sz="2000" dirty="0"/>
              <a:t>, utilizzando </a:t>
            </a:r>
            <a:r>
              <a:rPr lang="it-IT" sz="2000" b="1" dirty="0"/>
              <a:t>20 lingue</a:t>
            </a:r>
            <a:r>
              <a:rPr lang="it-IT" sz="2000" dirty="0"/>
              <a:t>, con oltre </a:t>
            </a:r>
            <a:r>
              <a:rPr lang="it-IT" sz="2000" b="1" dirty="0"/>
              <a:t>40.000 utenti</a:t>
            </a:r>
            <a:r>
              <a:rPr lang="it-IT" sz="2000" dirty="0"/>
              <a:t>, ed è una buona pratica per l’assistenza digitale centrata sul paziente nella </a:t>
            </a:r>
            <a:r>
              <a:rPr lang="it-IT" sz="2000" dirty="0" err="1"/>
              <a:t>multimorbilià</a:t>
            </a:r>
            <a:r>
              <a:rPr lang="it-IT" sz="2000" dirty="0"/>
              <a:t> della rinite e dell’asma.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6922" y="1315413"/>
            <a:ext cx="796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App</a:t>
            </a:r>
            <a:r>
              <a:rPr lang="it-IT" sz="2800" b="1" dirty="0">
                <a:solidFill>
                  <a:srgbClr val="C00000"/>
                </a:solidFill>
              </a:rPr>
              <a:t> MASK-air® </a:t>
            </a:r>
            <a:r>
              <a:rPr lang="it-IT" sz="2400" b="1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C00000"/>
                </a:solidFill>
              </a:rPr>
              <a:t>MASK - </a:t>
            </a:r>
            <a:r>
              <a:rPr lang="it-IT" sz="2400" b="1" dirty="0">
                <a:solidFill>
                  <a:srgbClr val="C00000"/>
                </a:solidFill>
              </a:rPr>
              <a:t>M</a:t>
            </a:r>
            <a:r>
              <a:rPr lang="it-IT" sz="2400" dirty="0">
                <a:solidFill>
                  <a:srgbClr val="C00000"/>
                </a:solidFill>
              </a:rPr>
              <a:t>obile </a:t>
            </a:r>
            <a:r>
              <a:rPr lang="it-IT" sz="2400" b="1" dirty="0" err="1">
                <a:solidFill>
                  <a:srgbClr val="C00000"/>
                </a:solidFill>
              </a:rPr>
              <a:t>A</a:t>
            </a:r>
            <a:r>
              <a:rPr lang="it-IT" sz="2400" dirty="0" err="1">
                <a:solidFill>
                  <a:srgbClr val="C00000"/>
                </a:solidFill>
              </a:rPr>
              <a:t>irways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</a:t>
            </a:r>
            <a:r>
              <a:rPr lang="it-IT" sz="2400" dirty="0" err="1">
                <a:solidFill>
                  <a:srgbClr val="C00000"/>
                </a:solidFill>
              </a:rPr>
              <a:t>entinel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Networ</a:t>
            </a:r>
            <a:r>
              <a:rPr lang="it-IT" sz="2400" b="1" dirty="0" err="1">
                <a:solidFill>
                  <a:srgbClr val="C00000"/>
                </a:solidFill>
              </a:rPr>
              <a:t>K</a:t>
            </a:r>
            <a:r>
              <a:rPr lang="it-IT" sz="2400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38016" y="4314845"/>
            <a:ext cx="71955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La maggior parte dei risultati pubblicati utilizzando i dati MASK-air® riguardano la rinite. </a:t>
            </a:r>
          </a:p>
          <a:p>
            <a:pPr algn="just"/>
            <a:r>
              <a:rPr lang="it-IT" sz="2000" dirty="0"/>
              <a:t>Infatti, sebbene MASK-air® mostri una grande quantità di dati sui pazienti asmatici, si sa poco sull’applicabilità dell’applicazione MASK-air® ai pazienti asmatici.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" y="3592295"/>
            <a:ext cx="3106476" cy="30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07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917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Lampasona</dc:creator>
  <cp:lastModifiedBy>Maria Lampasona</cp:lastModifiedBy>
  <cp:revision>41</cp:revision>
  <cp:lastPrinted>2023-12-12T11:38:11Z</cp:lastPrinted>
  <dcterms:created xsi:type="dcterms:W3CDTF">2023-12-12T09:39:00Z</dcterms:created>
  <dcterms:modified xsi:type="dcterms:W3CDTF">2023-12-14T09:27:05Z</dcterms:modified>
</cp:coreProperties>
</file>