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8"/>
  </p:notesMasterIdLst>
  <p:sldIdLst>
    <p:sldId id="466" r:id="rId3"/>
    <p:sldId id="272" r:id="rId4"/>
    <p:sldId id="22656" r:id="rId5"/>
    <p:sldId id="22657" r:id="rId6"/>
    <p:sldId id="22664" r:id="rId7"/>
    <p:sldId id="22660" r:id="rId8"/>
    <p:sldId id="22661" r:id="rId9"/>
    <p:sldId id="22662" r:id="rId10"/>
    <p:sldId id="22663" r:id="rId11"/>
    <p:sldId id="2017" r:id="rId12"/>
    <p:sldId id="2002" r:id="rId13"/>
    <p:sldId id="1999" r:id="rId14"/>
    <p:sldId id="1996" r:id="rId15"/>
    <p:sldId id="495" r:id="rId16"/>
    <p:sldId id="22658" r:id="rId17"/>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p:restoredTop sz="95865"/>
  </p:normalViewPr>
  <p:slideViewPr>
    <p:cSldViewPr snapToGrid="0">
      <p:cViewPr varScale="1">
        <p:scale>
          <a:sx n="113" d="100"/>
          <a:sy n="113" d="100"/>
        </p:scale>
        <p:origin x="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C8B896-BA94-5442-95CE-374D45A59DC7}"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60FD3120-3377-A948-A2A8-32E97934DFA1}">
      <dgm:prSet phldrT="[Text]" custT="1"/>
      <dgm:spPr/>
      <dgm:t>
        <a:bodyPr/>
        <a:lstStyle/>
        <a:p>
          <a:r>
            <a:rPr lang="en-US" sz="1600">
              <a:solidFill>
                <a:srgbClr val="002060"/>
              </a:solidFill>
            </a:rPr>
            <a:t>What is preventing us from fully harnessing data in cancer care?</a:t>
          </a:r>
        </a:p>
      </dgm:t>
    </dgm:pt>
    <dgm:pt modelId="{8E90DB91-FE21-A442-9D44-CA0AE2C4C45F}" type="parTrans" cxnId="{C995070F-DA85-B944-9056-01B57E46DA3A}">
      <dgm:prSet/>
      <dgm:spPr/>
      <dgm:t>
        <a:bodyPr/>
        <a:lstStyle/>
        <a:p>
          <a:endParaRPr lang="en-US"/>
        </a:p>
      </dgm:t>
    </dgm:pt>
    <dgm:pt modelId="{8D717A0D-7996-BF45-9DFC-0FB4C3FBA269}" type="sibTrans" cxnId="{C995070F-DA85-B944-9056-01B57E46DA3A}">
      <dgm:prSet/>
      <dgm:spPr/>
      <dgm:t>
        <a:bodyPr/>
        <a:lstStyle/>
        <a:p>
          <a:endParaRPr lang="en-US"/>
        </a:p>
      </dgm:t>
    </dgm:pt>
    <dgm:pt modelId="{104E6016-1613-2C49-971F-4B5E08A94615}">
      <dgm:prSet phldrT="[Text]"/>
      <dgm:spPr>
        <a:ln>
          <a:solidFill>
            <a:schemeClr val="accent1"/>
          </a:solidFill>
        </a:ln>
      </dgm:spPr>
      <dgm:t>
        <a:bodyPr/>
        <a:lstStyle/>
        <a:p>
          <a:pPr>
            <a:buFont typeface="+mj-lt"/>
            <a:buAutoNum type="arabicPeriod"/>
          </a:pPr>
          <a:r>
            <a:rPr lang="en-US" b="0">
              <a:solidFill>
                <a:srgbClr val="002060"/>
              </a:solidFill>
            </a:rPr>
            <a:t>Challenges inherent in data </a:t>
          </a:r>
          <a:endParaRPr lang="en-US">
            <a:solidFill>
              <a:srgbClr val="002060"/>
            </a:solidFill>
          </a:endParaRPr>
        </a:p>
      </dgm:t>
    </dgm:pt>
    <dgm:pt modelId="{19B7653C-5B18-4549-944C-A3DE6AB5CE47}" type="parTrans" cxnId="{70136DA2-28E8-9647-867E-34536B23A772}">
      <dgm:prSet/>
      <dgm:spPr/>
      <dgm:t>
        <a:bodyPr/>
        <a:lstStyle/>
        <a:p>
          <a:endParaRPr lang="en-US"/>
        </a:p>
      </dgm:t>
    </dgm:pt>
    <dgm:pt modelId="{F5AA3A75-0265-3F4F-8B1F-468D7525C619}" type="sibTrans" cxnId="{70136DA2-28E8-9647-867E-34536B23A772}">
      <dgm:prSet/>
      <dgm:spPr/>
      <dgm:t>
        <a:bodyPr/>
        <a:lstStyle/>
        <a:p>
          <a:endParaRPr lang="en-US"/>
        </a:p>
      </dgm:t>
    </dgm:pt>
    <dgm:pt modelId="{3100265B-B2CD-EA4B-9D4B-1A733464E74B}">
      <dgm:prSet phldrT="[Text]"/>
      <dgm:spPr>
        <a:ln>
          <a:solidFill>
            <a:schemeClr val="accent1"/>
          </a:solidFill>
        </a:ln>
      </dgm:spPr>
      <dgm:t>
        <a:bodyPr/>
        <a:lstStyle/>
        <a:p>
          <a:pPr>
            <a:buFont typeface="+mj-lt"/>
            <a:buAutoNum type="arabicPeriod"/>
          </a:pPr>
          <a:r>
            <a:rPr lang="en-US" b="0">
              <a:solidFill>
                <a:srgbClr val="002060"/>
              </a:solidFill>
            </a:rPr>
            <a:t>Challenges with data systems</a:t>
          </a:r>
          <a:endParaRPr lang="en-US">
            <a:solidFill>
              <a:srgbClr val="002060"/>
            </a:solidFill>
          </a:endParaRPr>
        </a:p>
      </dgm:t>
    </dgm:pt>
    <dgm:pt modelId="{CF31F156-1B1E-B54C-82AE-07B5C2D4DAA6}" type="parTrans" cxnId="{A6C62EFB-D76C-C144-A249-44C334A9CE59}">
      <dgm:prSet/>
      <dgm:spPr/>
      <dgm:t>
        <a:bodyPr/>
        <a:lstStyle/>
        <a:p>
          <a:endParaRPr lang="en-US"/>
        </a:p>
      </dgm:t>
    </dgm:pt>
    <dgm:pt modelId="{EB382374-B957-ED4B-9F10-0E1B1932B845}" type="sibTrans" cxnId="{A6C62EFB-D76C-C144-A249-44C334A9CE59}">
      <dgm:prSet/>
      <dgm:spPr/>
      <dgm:t>
        <a:bodyPr/>
        <a:lstStyle/>
        <a:p>
          <a:endParaRPr lang="en-US"/>
        </a:p>
      </dgm:t>
    </dgm:pt>
    <dgm:pt modelId="{9AE123A4-363D-D14F-8964-2BF030207B9F}">
      <dgm:prSet phldrT="[Text]"/>
      <dgm:spPr>
        <a:ln>
          <a:solidFill>
            <a:schemeClr val="accent1"/>
          </a:solidFill>
        </a:ln>
      </dgm:spPr>
      <dgm:t>
        <a:bodyPr/>
        <a:lstStyle/>
        <a:p>
          <a:pPr>
            <a:buFont typeface="+mj-lt"/>
            <a:buAutoNum type="arabicPeriod"/>
          </a:pPr>
          <a:r>
            <a:rPr lang="en-US" b="0">
              <a:solidFill>
                <a:srgbClr val="002060"/>
              </a:solidFill>
            </a:rPr>
            <a:t>Challenges embedding data into clinical practice</a:t>
          </a:r>
          <a:endParaRPr lang="en-US">
            <a:solidFill>
              <a:srgbClr val="002060"/>
            </a:solidFill>
          </a:endParaRPr>
        </a:p>
      </dgm:t>
    </dgm:pt>
    <dgm:pt modelId="{F183A9F1-567E-EF44-9D7A-90B417D6D66D}" type="parTrans" cxnId="{79918360-8516-F041-BA8D-D76DA9DAC49B}">
      <dgm:prSet/>
      <dgm:spPr/>
      <dgm:t>
        <a:bodyPr/>
        <a:lstStyle/>
        <a:p>
          <a:endParaRPr lang="en-US"/>
        </a:p>
      </dgm:t>
    </dgm:pt>
    <dgm:pt modelId="{CFAAA53A-BC98-5F46-BB8B-1F5FA9B6550E}" type="sibTrans" cxnId="{79918360-8516-F041-BA8D-D76DA9DAC49B}">
      <dgm:prSet/>
      <dgm:spPr/>
      <dgm:t>
        <a:bodyPr/>
        <a:lstStyle/>
        <a:p>
          <a:endParaRPr lang="en-US"/>
        </a:p>
      </dgm:t>
    </dgm:pt>
    <dgm:pt modelId="{8978A0DD-D2F0-0A4A-B70F-81CBCECF951A}">
      <dgm:prSet phldrT="[Text]"/>
      <dgm:spPr>
        <a:ln>
          <a:solidFill>
            <a:schemeClr val="accent1"/>
          </a:solidFill>
        </a:ln>
      </dgm:spPr>
      <dgm:t>
        <a:bodyPr/>
        <a:lstStyle/>
        <a:p>
          <a:pPr>
            <a:buFont typeface="+mj-lt"/>
            <a:buAutoNum type="arabicPeriod"/>
          </a:pPr>
          <a:r>
            <a:rPr lang="en-US" b="0">
              <a:solidFill>
                <a:srgbClr val="002060"/>
              </a:solidFill>
            </a:rPr>
            <a:t>Challenges drawing insights from data</a:t>
          </a:r>
          <a:endParaRPr lang="en-US">
            <a:solidFill>
              <a:srgbClr val="002060"/>
            </a:solidFill>
          </a:endParaRPr>
        </a:p>
      </dgm:t>
    </dgm:pt>
    <dgm:pt modelId="{AE8EA353-6FAC-5A40-818E-D8240D3738D7}" type="parTrans" cxnId="{C9A826DA-28E6-B743-B74F-899860B285F1}">
      <dgm:prSet/>
      <dgm:spPr/>
      <dgm:t>
        <a:bodyPr/>
        <a:lstStyle/>
        <a:p>
          <a:endParaRPr lang="en-US"/>
        </a:p>
      </dgm:t>
    </dgm:pt>
    <dgm:pt modelId="{7B20FB26-7A79-4549-AFFF-2A762BE7A577}" type="sibTrans" cxnId="{C9A826DA-28E6-B743-B74F-899860B285F1}">
      <dgm:prSet/>
      <dgm:spPr/>
      <dgm:t>
        <a:bodyPr/>
        <a:lstStyle/>
        <a:p>
          <a:endParaRPr lang="en-US"/>
        </a:p>
      </dgm:t>
    </dgm:pt>
    <dgm:pt modelId="{2036BABF-C502-7B4E-B7DE-A128563670E9}" type="pres">
      <dgm:prSet presAssocID="{DDC8B896-BA94-5442-95CE-374D45A59DC7}" presName="diagram" presStyleCnt="0">
        <dgm:presLayoutVars>
          <dgm:chMax val="1"/>
          <dgm:dir/>
          <dgm:animLvl val="ctr"/>
          <dgm:resizeHandles val="exact"/>
        </dgm:presLayoutVars>
      </dgm:prSet>
      <dgm:spPr/>
    </dgm:pt>
    <dgm:pt modelId="{1780CA7F-5830-3E4B-B016-C3FF24F7DE10}" type="pres">
      <dgm:prSet presAssocID="{DDC8B896-BA94-5442-95CE-374D45A59DC7}" presName="matrix" presStyleCnt="0"/>
      <dgm:spPr/>
    </dgm:pt>
    <dgm:pt modelId="{CAE37C8B-5E40-D644-844D-F7952445BDF2}" type="pres">
      <dgm:prSet presAssocID="{DDC8B896-BA94-5442-95CE-374D45A59DC7}" presName="tile1" presStyleLbl="node1" presStyleIdx="0" presStyleCnt="4"/>
      <dgm:spPr/>
    </dgm:pt>
    <dgm:pt modelId="{17A9038D-680B-AB4F-9A3F-2B7D374A74D7}" type="pres">
      <dgm:prSet presAssocID="{DDC8B896-BA94-5442-95CE-374D45A59DC7}" presName="tile1text" presStyleLbl="node1" presStyleIdx="0" presStyleCnt="4">
        <dgm:presLayoutVars>
          <dgm:chMax val="0"/>
          <dgm:chPref val="0"/>
          <dgm:bulletEnabled val="1"/>
        </dgm:presLayoutVars>
      </dgm:prSet>
      <dgm:spPr/>
    </dgm:pt>
    <dgm:pt modelId="{D43160A7-E6C8-634D-A673-BBFEB83FCA7A}" type="pres">
      <dgm:prSet presAssocID="{DDC8B896-BA94-5442-95CE-374D45A59DC7}" presName="tile2" presStyleLbl="node1" presStyleIdx="1" presStyleCnt="4" custLinFactNeighborX="7115" custLinFactNeighborY="-4367"/>
      <dgm:spPr/>
    </dgm:pt>
    <dgm:pt modelId="{BD921ABC-0818-B842-B6AE-DC6B4A1D5AE6}" type="pres">
      <dgm:prSet presAssocID="{DDC8B896-BA94-5442-95CE-374D45A59DC7}" presName="tile2text" presStyleLbl="node1" presStyleIdx="1" presStyleCnt="4">
        <dgm:presLayoutVars>
          <dgm:chMax val="0"/>
          <dgm:chPref val="0"/>
          <dgm:bulletEnabled val="1"/>
        </dgm:presLayoutVars>
      </dgm:prSet>
      <dgm:spPr/>
    </dgm:pt>
    <dgm:pt modelId="{31E42718-D9D3-3244-9FD4-C489974F6808}" type="pres">
      <dgm:prSet presAssocID="{DDC8B896-BA94-5442-95CE-374D45A59DC7}" presName="tile3" presStyleLbl="node1" presStyleIdx="2" presStyleCnt="4"/>
      <dgm:spPr/>
    </dgm:pt>
    <dgm:pt modelId="{E18D4DBC-D3D2-954E-8928-A96F74620DD6}" type="pres">
      <dgm:prSet presAssocID="{DDC8B896-BA94-5442-95CE-374D45A59DC7}" presName="tile3text" presStyleLbl="node1" presStyleIdx="2" presStyleCnt="4">
        <dgm:presLayoutVars>
          <dgm:chMax val="0"/>
          <dgm:chPref val="0"/>
          <dgm:bulletEnabled val="1"/>
        </dgm:presLayoutVars>
      </dgm:prSet>
      <dgm:spPr/>
    </dgm:pt>
    <dgm:pt modelId="{36C6F2E5-0260-2F4C-A34E-94B70ED83883}" type="pres">
      <dgm:prSet presAssocID="{DDC8B896-BA94-5442-95CE-374D45A59DC7}" presName="tile4" presStyleLbl="node1" presStyleIdx="3" presStyleCnt="4"/>
      <dgm:spPr/>
    </dgm:pt>
    <dgm:pt modelId="{94B5175E-6B04-D94A-8AD8-AFF448A8AA58}" type="pres">
      <dgm:prSet presAssocID="{DDC8B896-BA94-5442-95CE-374D45A59DC7}" presName="tile4text" presStyleLbl="node1" presStyleIdx="3" presStyleCnt="4">
        <dgm:presLayoutVars>
          <dgm:chMax val="0"/>
          <dgm:chPref val="0"/>
          <dgm:bulletEnabled val="1"/>
        </dgm:presLayoutVars>
      </dgm:prSet>
      <dgm:spPr/>
    </dgm:pt>
    <dgm:pt modelId="{39B97965-FCE7-D24A-A820-F6FB943FE1EE}" type="pres">
      <dgm:prSet presAssocID="{DDC8B896-BA94-5442-95CE-374D45A59DC7}" presName="centerTile" presStyleLbl="fgShp" presStyleIdx="0" presStyleCnt="1" custScaleX="140372" custScaleY="104451">
        <dgm:presLayoutVars>
          <dgm:chMax val="0"/>
          <dgm:chPref val="0"/>
        </dgm:presLayoutVars>
      </dgm:prSet>
      <dgm:spPr/>
    </dgm:pt>
  </dgm:ptLst>
  <dgm:cxnLst>
    <dgm:cxn modelId="{86F2C509-3236-B641-BE2B-5D4E336BE8A5}" type="presOf" srcId="{3100265B-B2CD-EA4B-9D4B-1A733464E74B}" destId="{D43160A7-E6C8-634D-A673-BBFEB83FCA7A}" srcOrd="0" destOrd="0" presId="urn:microsoft.com/office/officeart/2005/8/layout/matrix1"/>
    <dgm:cxn modelId="{C995070F-DA85-B944-9056-01B57E46DA3A}" srcId="{DDC8B896-BA94-5442-95CE-374D45A59DC7}" destId="{60FD3120-3377-A948-A2A8-32E97934DFA1}" srcOrd="0" destOrd="0" parTransId="{8E90DB91-FE21-A442-9D44-CA0AE2C4C45F}" sibTransId="{8D717A0D-7996-BF45-9DFC-0FB4C3FBA269}"/>
    <dgm:cxn modelId="{0E0AD90F-9B97-F840-A8C0-8DFA16FC0180}" type="presOf" srcId="{9AE123A4-363D-D14F-8964-2BF030207B9F}" destId="{31E42718-D9D3-3244-9FD4-C489974F6808}" srcOrd="0" destOrd="0" presId="urn:microsoft.com/office/officeart/2005/8/layout/matrix1"/>
    <dgm:cxn modelId="{9A981854-0A8F-0B4B-994F-DB3427E8F601}" type="presOf" srcId="{60FD3120-3377-A948-A2A8-32E97934DFA1}" destId="{39B97965-FCE7-D24A-A820-F6FB943FE1EE}" srcOrd="0" destOrd="0" presId="urn:microsoft.com/office/officeart/2005/8/layout/matrix1"/>
    <dgm:cxn modelId="{344CB054-722E-FB41-A1E2-B138544FE87E}" type="presOf" srcId="{DDC8B896-BA94-5442-95CE-374D45A59DC7}" destId="{2036BABF-C502-7B4E-B7DE-A128563670E9}" srcOrd="0" destOrd="0" presId="urn:microsoft.com/office/officeart/2005/8/layout/matrix1"/>
    <dgm:cxn modelId="{79918360-8516-F041-BA8D-D76DA9DAC49B}" srcId="{60FD3120-3377-A948-A2A8-32E97934DFA1}" destId="{9AE123A4-363D-D14F-8964-2BF030207B9F}" srcOrd="2" destOrd="0" parTransId="{F183A9F1-567E-EF44-9D7A-90B417D6D66D}" sibTransId="{CFAAA53A-BC98-5F46-BB8B-1F5FA9B6550E}"/>
    <dgm:cxn modelId="{0DE2E38D-8536-2740-ADFB-1544334FD1C9}" type="presOf" srcId="{9AE123A4-363D-D14F-8964-2BF030207B9F}" destId="{E18D4DBC-D3D2-954E-8928-A96F74620DD6}" srcOrd="1" destOrd="0" presId="urn:microsoft.com/office/officeart/2005/8/layout/matrix1"/>
    <dgm:cxn modelId="{9DE84C94-6851-E24C-BA7B-44704EC3FF90}" type="presOf" srcId="{104E6016-1613-2C49-971F-4B5E08A94615}" destId="{17A9038D-680B-AB4F-9A3F-2B7D374A74D7}" srcOrd="1" destOrd="0" presId="urn:microsoft.com/office/officeart/2005/8/layout/matrix1"/>
    <dgm:cxn modelId="{637AC099-2DF4-1F4F-A330-87792278D066}" type="presOf" srcId="{8978A0DD-D2F0-0A4A-B70F-81CBCECF951A}" destId="{94B5175E-6B04-D94A-8AD8-AFF448A8AA58}" srcOrd="1" destOrd="0" presId="urn:microsoft.com/office/officeart/2005/8/layout/matrix1"/>
    <dgm:cxn modelId="{70136DA2-28E8-9647-867E-34536B23A772}" srcId="{60FD3120-3377-A948-A2A8-32E97934DFA1}" destId="{104E6016-1613-2C49-971F-4B5E08A94615}" srcOrd="0" destOrd="0" parTransId="{19B7653C-5B18-4549-944C-A3DE6AB5CE47}" sibTransId="{F5AA3A75-0265-3F4F-8B1F-468D7525C619}"/>
    <dgm:cxn modelId="{C9A826DA-28E6-B743-B74F-899860B285F1}" srcId="{60FD3120-3377-A948-A2A8-32E97934DFA1}" destId="{8978A0DD-D2F0-0A4A-B70F-81CBCECF951A}" srcOrd="3" destOrd="0" parTransId="{AE8EA353-6FAC-5A40-818E-D8240D3738D7}" sibTransId="{7B20FB26-7A79-4549-AFFF-2A762BE7A577}"/>
    <dgm:cxn modelId="{EDAA34E1-77ED-AB4A-8A9E-3FE54E9E1586}" type="presOf" srcId="{3100265B-B2CD-EA4B-9D4B-1A733464E74B}" destId="{BD921ABC-0818-B842-B6AE-DC6B4A1D5AE6}" srcOrd="1" destOrd="0" presId="urn:microsoft.com/office/officeart/2005/8/layout/matrix1"/>
    <dgm:cxn modelId="{08E3F9E8-FC45-8044-BBAC-5705764A0CEB}" type="presOf" srcId="{8978A0DD-D2F0-0A4A-B70F-81CBCECF951A}" destId="{36C6F2E5-0260-2F4C-A34E-94B70ED83883}" srcOrd="0" destOrd="0" presId="urn:microsoft.com/office/officeart/2005/8/layout/matrix1"/>
    <dgm:cxn modelId="{4D0943F7-8D9D-0E45-9819-33F98EE8F8F3}" type="presOf" srcId="{104E6016-1613-2C49-971F-4B5E08A94615}" destId="{CAE37C8B-5E40-D644-844D-F7952445BDF2}" srcOrd="0" destOrd="0" presId="urn:microsoft.com/office/officeart/2005/8/layout/matrix1"/>
    <dgm:cxn modelId="{A6C62EFB-D76C-C144-A249-44C334A9CE59}" srcId="{60FD3120-3377-A948-A2A8-32E97934DFA1}" destId="{3100265B-B2CD-EA4B-9D4B-1A733464E74B}" srcOrd="1" destOrd="0" parTransId="{CF31F156-1B1E-B54C-82AE-07B5C2D4DAA6}" sibTransId="{EB382374-B957-ED4B-9F10-0E1B1932B845}"/>
    <dgm:cxn modelId="{C47FCD51-F9EB-6F4E-9D08-BC76600E3429}" type="presParOf" srcId="{2036BABF-C502-7B4E-B7DE-A128563670E9}" destId="{1780CA7F-5830-3E4B-B016-C3FF24F7DE10}" srcOrd="0" destOrd="0" presId="urn:microsoft.com/office/officeart/2005/8/layout/matrix1"/>
    <dgm:cxn modelId="{DE8EDC4F-B1FB-8B4E-8594-828FC54D9775}" type="presParOf" srcId="{1780CA7F-5830-3E4B-B016-C3FF24F7DE10}" destId="{CAE37C8B-5E40-D644-844D-F7952445BDF2}" srcOrd="0" destOrd="0" presId="urn:microsoft.com/office/officeart/2005/8/layout/matrix1"/>
    <dgm:cxn modelId="{B188E664-E162-E341-B6FA-901B62CF1990}" type="presParOf" srcId="{1780CA7F-5830-3E4B-B016-C3FF24F7DE10}" destId="{17A9038D-680B-AB4F-9A3F-2B7D374A74D7}" srcOrd="1" destOrd="0" presId="urn:microsoft.com/office/officeart/2005/8/layout/matrix1"/>
    <dgm:cxn modelId="{AF4D786F-2AC2-8145-A9FD-2C9E6EFBBB38}" type="presParOf" srcId="{1780CA7F-5830-3E4B-B016-C3FF24F7DE10}" destId="{D43160A7-E6C8-634D-A673-BBFEB83FCA7A}" srcOrd="2" destOrd="0" presId="urn:microsoft.com/office/officeart/2005/8/layout/matrix1"/>
    <dgm:cxn modelId="{C54A6A6D-27AD-874E-9970-AA7BCB2260E2}" type="presParOf" srcId="{1780CA7F-5830-3E4B-B016-C3FF24F7DE10}" destId="{BD921ABC-0818-B842-B6AE-DC6B4A1D5AE6}" srcOrd="3" destOrd="0" presId="urn:microsoft.com/office/officeart/2005/8/layout/matrix1"/>
    <dgm:cxn modelId="{335CAAA7-C80B-9740-886F-552B8A970E2A}" type="presParOf" srcId="{1780CA7F-5830-3E4B-B016-C3FF24F7DE10}" destId="{31E42718-D9D3-3244-9FD4-C489974F6808}" srcOrd="4" destOrd="0" presId="urn:microsoft.com/office/officeart/2005/8/layout/matrix1"/>
    <dgm:cxn modelId="{A71E8EF4-FFD3-384F-B281-AAD23DCBBED9}" type="presParOf" srcId="{1780CA7F-5830-3E4B-B016-C3FF24F7DE10}" destId="{E18D4DBC-D3D2-954E-8928-A96F74620DD6}" srcOrd="5" destOrd="0" presId="urn:microsoft.com/office/officeart/2005/8/layout/matrix1"/>
    <dgm:cxn modelId="{88129EBA-0823-FC42-848A-C78622F28462}" type="presParOf" srcId="{1780CA7F-5830-3E4B-B016-C3FF24F7DE10}" destId="{36C6F2E5-0260-2F4C-A34E-94B70ED83883}" srcOrd="6" destOrd="0" presId="urn:microsoft.com/office/officeart/2005/8/layout/matrix1"/>
    <dgm:cxn modelId="{B042497C-15C6-734B-9C7E-7884790CBDE4}" type="presParOf" srcId="{1780CA7F-5830-3E4B-B016-C3FF24F7DE10}" destId="{94B5175E-6B04-D94A-8AD8-AFF448A8AA58}" srcOrd="7" destOrd="0" presId="urn:microsoft.com/office/officeart/2005/8/layout/matrix1"/>
    <dgm:cxn modelId="{22668378-7760-1542-AFAC-8E9C2AE1CC56}" type="presParOf" srcId="{2036BABF-C502-7B4E-B7DE-A128563670E9}" destId="{39B97965-FCE7-D24A-A820-F6FB943FE1E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37C8B-5E40-D644-844D-F7952445BDF2}">
      <dsp:nvSpPr>
        <dsp:cNvPr id="0" name=""/>
        <dsp:cNvSpPr/>
      </dsp:nvSpPr>
      <dsp:spPr>
        <a:xfrm rot="16200000">
          <a:off x="60767" y="-60767"/>
          <a:ext cx="2241995" cy="2363530"/>
        </a:xfrm>
        <a:prstGeom prst="round1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0" kern="1200">
              <a:solidFill>
                <a:srgbClr val="002060"/>
              </a:solidFill>
            </a:rPr>
            <a:t>Challenges inherent in data </a:t>
          </a:r>
          <a:endParaRPr lang="en-US" sz="2400" kern="1200">
            <a:solidFill>
              <a:srgbClr val="002060"/>
            </a:solidFill>
          </a:endParaRPr>
        </a:p>
      </dsp:txBody>
      <dsp:txXfrm rot="5400000">
        <a:off x="0" y="0"/>
        <a:ext cx="2363530" cy="1681496"/>
      </dsp:txXfrm>
    </dsp:sp>
    <dsp:sp modelId="{D43160A7-E6C8-634D-A673-BBFEB83FCA7A}">
      <dsp:nvSpPr>
        <dsp:cNvPr id="0" name=""/>
        <dsp:cNvSpPr/>
      </dsp:nvSpPr>
      <dsp:spPr>
        <a:xfrm>
          <a:off x="2363530" y="0"/>
          <a:ext cx="2363530" cy="2241995"/>
        </a:xfrm>
        <a:prstGeom prst="round1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0" kern="1200">
              <a:solidFill>
                <a:srgbClr val="002060"/>
              </a:solidFill>
            </a:rPr>
            <a:t>Challenges with data systems</a:t>
          </a:r>
          <a:endParaRPr lang="en-US" sz="2400" kern="1200">
            <a:solidFill>
              <a:srgbClr val="002060"/>
            </a:solidFill>
          </a:endParaRPr>
        </a:p>
      </dsp:txBody>
      <dsp:txXfrm>
        <a:off x="2363530" y="0"/>
        <a:ext cx="2363530" cy="1681496"/>
      </dsp:txXfrm>
    </dsp:sp>
    <dsp:sp modelId="{31E42718-D9D3-3244-9FD4-C489974F6808}">
      <dsp:nvSpPr>
        <dsp:cNvPr id="0" name=""/>
        <dsp:cNvSpPr/>
      </dsp:nvSpPr>
      <dsp:spPr>
        <a:xfrm rot="10800000">
          <a:off x="0" y="2241995"/>
          <a:ext cx="2363530" cy="2241995"/>
        </a:xfrm>
        <a:prstGeom prst="round1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0" kern="1200">
              <a:solidFill>
                <a:srgbClr val="002060"/>
              </a:solidFill>
            </a:rPr>
            <a:t>Challenges embedding data into clinical practice</a:t>
          </a:r>
          <a:endParaRPr lang="en-US" sz="2400" kern="1200">
            <a:solidFill>
              <a:srgbClr val="002060"/>
            </a:solidFill>
          </a:endParaRPr>
        </a:p>
      </dsp:txBody>
      <dsp:txXfrm rot="10800000">
        <a:off x="0" y="2802493"/>
        <a:ext cx="2363530" cy="1681496"/>
      </dsp:txXfrm>
    </dsp:sp>
    <dsp:sp modelId="{36C6F2E5-0260-2F4C-A34E-94B70ED83883}">
      <dsp:nvSpPr>
        <dsp:cNvPr id="0" name=""/>
        <dsp:cNvSpPr/>
      </dsp:nvSpPr>
      <dsp:spPr>
        <a:xfrm rot="5400000">
          <a:off x="2424298" y="2181227"/>
          <a:ext cx="2241995" cy="2363530"/>
        </a:xfrm>
        <a:prstGeom prst="round1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Font typeface="+mj-lt"/>
            <a:buNone/>
          </a:pPr>
          <a:r>
            <a:rPr lang="en-US" sz="2400" b="0" kern="1200">
              <a:solidFill>
                <a:srgbClr val="002060"/>
              </a:solidFill>
            </a:rPr>
            <a:t>Challenges drawing insights from data</a:t>
          </a:r>
          <a:endParaRPr lang="en-US" sz="2400" kern="1200">
            <a:solidFill>
              <a:srgbClr val="002060"/>
            </a:solidFill>
          </a:endParaRPr>
        </a:p>
      </dsp:txBody>
      <dsp:txXfrm rot="-5400000">
        <a:off x="2363530" y="2802493"/>
        <a:ext cx="2363530" cy="1681496"/>
      </dsp:txXfrm>
    </dsp:sp>
    <dsp:sp modelId="{39B97965-FCE7-D24A-A820-F6FB943FE1EE}">
      <dsp:nvSpPr>
        <dsp:cNvPr id="0" name=""/>
        <dsp:cNvSpPr/>
      </dsp:nvSpPr>
      <dsp:spPr>
        <a:xfrm>
          <a:off x="1368209" y="1656548"/>
          <a:ext cx="1990641" cy="1170893"/>
        </a:xfrm>
        <a:prstGeom prst="roundRect">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02060"/>
              </a:solidFill>
            </a:rPr>
            <a:t>What is preventing us from fully harnessing data in cancer care?</a:t>
          </a:r>
        </a:p>
      </dsp:txBody>
      <dsp:txXfrm>
        <a:off x="1425367" y="1713706"/>
        <a:ext cx="1876325" cy="105657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A98B7-CEC6-A44F-A26D-C267A1589ED4}" type="datetimeFigureOut">
              <a:rPr lang="en-BE" smtClean="0"/>
              <a:t>28/02/2023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FAFB7-1229-BD40-8418-90CD0C95A67A}" type="slidenum">
              <a:rPr lang="en-BE" smtClean="0"/>
              <a:t>‹#›</a:t>
            </a:fld>
            <a:endParaRPr lang="en-BE"/>
          </a:p>
        </p:txBody>
      </p:sp>
    </p:spTree>
    <p:extLst>
      <p:ext uri="{BB962C8B-B14F-4D97-AF65-F5344CB8AC3E}">
        <p14:creationId xmlns:p14="http://schemas.microsoft.com/office/powerpoint/2010/main" val="3862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Tree>
    <p:extLst>
      <p:ext uri="{BB962C8B-B14F-4D97-AF65-F5344CB8AC3E}">
        <p14:creationId xmlns:p14="http://schemas.microsoft.com/office/powerpoint/2010/main" val="59382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t>NOTES</a:t>
            </a:r>
          </a:p>
          <a:p>
            <a:pPr marL="0" indent="0">
              <a:buNone/>
            </a:pPr>
            <a:r>
              <a:rPr lang="en-GB" sz="1200" b="1"/>
              <a:t>Be people-centred = </a:t>
            </a:r>
            <a:r>
              <a:rPr lang="en-US" sz="1200"/>
              <a:t>Align all aspects of cancer care and prevention to meet the needs of patients, </a:t>
            </a:r>
            <a:r>
              <a:rPr lang="en-US" sz="1200" err="1"/>
              <a:t>carers</a:t>
            </a:r>
            <a:r>
              <a:rPr lang="en-US" sz="1200"/>
              <a:t> and the general public – in collaboration with people affected.</a:t>
            </a:r>
          </a:p>
          <a:p>
            <a:pPr marL="0" indent="0">
              <a:buNone/>
            </a:pPr>
            <a:r>
              <a:rPr lang="en-GB" sz="1200" b="1"/>
              <a:t>Take a whole-system perspective = </a:t>
            </a:r>
            <a:r>
              <a:rPr lang="en-US" sz="1200"/>
              <a:t>Treat each patient’s care pathway and the entire cancer care system as an integrated whole</a:t>
            </a:r>
            <a:endParaRPr lang="en-BE"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FB937-EC1D-A745-AFF9-7A2E5EA497FF}"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8044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E3179-548B-9744-88BA-A2C47D46FB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1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srgbClr val="002060"/>
                </a:solidFill>
                <a:latin typeface="Calibri Light" panose="020F0302020204030204" pitchFamily="34" charset="0"/>
                <a:cs typeface="Calibri Light" panose="020F0302020204030204" pitchFamily="34" charset="0"/>
              </a:rPr>
              <a:t>The greatest overlap existed between the categories identified in the research and the count of times these category themes were mentioned in stakeholder interviews, were: (34 , 34, 30 counts in stakeholder interviews).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dirty="0">
                <a:solidFill>
                  <a:srgbClr val="002060"/>
                </a:solidFill>
                <a:highlight>
                  <a:srgbClr val="FFFF00"/>
                </a:highlight>
                <a:latin typeface="Calibri Light" panose="020F0302020204030204" pitchFamily="34" charset="0"/>
                <a:cs typeface="Calibri Light" panose="020F0302020204030204" pitchFamily="34" charset="0"/>
              </a:rPr>
              <a:t>3 new themes also evolved: Patient and social environment, Innovation and PROMs (including Quality of Life), especially long-term post-treatment monitoring. Indicating that QoL should be included in assessment of efficiency, where multifactorial assessment accounted for.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E3179-548B-9744-88BA-A2C47D46FB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13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45BDD0"/>
              </a:buClr>
            </a:pPr>
            <a:r>
              <a:rPr lang="en-GB" sz="1200" dirty="0">
                <a:solidFill>
                  <a:srgbClr val="002060"/>
                </a:solidFill>
                <a:latin typeface="Calibri Light" panose="020F0302020204030204" pitchFamily="34" charset="0"/>
                <a:cs typeface="Calibri Light" panose="020F0302020204030204" pitchFamily="34" charset="0"/>
              </a:rPr>
              <a:t>These findings from stakeholder interviews also align with All.Can’s patient survey on cancer care efficiency, where respondents reportedly experienced inefficiency, namely:</a:t>
            </a:r>
          </a:p>
          <a:p>
            <a:pPr marL="285750" indent="-285750">
              <a:buClr>
                <a:srgbClr val="45BDD0"/>
              </a:buClr>
              <a:buFont typeface="Wingdings" pitchFamily="2" charset="2"/>
              <a:buChar char="Ø"/>
            </a:pPr>
            <a:r>
              <a:rPr lang="en-GB" sz="1200" b="1" i="1" dirty="0">
                <a:solidFill>
                  <a:srgbClr val="002060"/>
                </a:solidFill>
                <a:latin typeface="Calibri Light" panose="020F0302020204030204" pitchFamily="34" charset="0"/>
                <a:cs typeface="Calibri Light" panose="020F0302020204030204" pitchFamily="34" charset="0"/>
              </a:rPr>
              <a:t>Swift, accurate and appropriately delivered diagnosis Information,</a:t>
            </a:r>
          </a:p>
          <a:p>
            <a:pPr marL="285750" indent="-285750">
              <a:buClr>
                <a:srgbClr val="45BDD0"/>
              </a:buClr>
              <a:buFont typeface="Wingdings" pitchFamily="2" charset="2"/>
              <a:buChar char="Ø"/>
            </a:pPr>
            <a:r>
              <a:rPr lang="en-GB" sz="1200" b="1" i="1" dirty="0">
                <a:solidFill>
                  <a:srgbClr val="002060"/>
                </a:solidFill>
                <a:latin typeface="Calibri Light" panose="020F0302020204030204" pitchFamily="34" charset="0"/>
                <a:cs typeface="Calibri Light" panose="020F0302020204030204" pitchFamily="34" charset="0"/>
              </a:rPr>
              <a:t>support, and shared decision-making</a:t>
            </a:r>
          </a:p>
          <a:p>
            <a:pPr marL="285750" indent="-285750">
              <a:buClr>
                <a:srgbClr val="45BDD0"/>
              </a:buClr>
              <a:buFont typeface="Wingdings" pitchFamily="2" charset="2"/>
              <a:buChar char="Ø"/>
            </a:pPr>
            <a:r>
              <a:rPr lang="en-GB" sz="1200" b="1" i="1" dirty="0">
                <a:solidFill>
                  <a:srgbClr val="002060"/>
                </a:solidFill>
                <a:latin typeface="Calibri Light" panose="020F0302020204030204" pitchFamily="34" charset="0"/>
                <a:cs typeface="Calibri Light" panose="020F0302020204030204" pitchFamily="34" charset="0"/>
              </a:rPr>
              <a:t>Integrated multidisciplinary care</a:t>
            </a:r>
          </a:p>
          <a:p>
            <a:pPr marL="285750" indent="-285750">
              <a:buClr>
                <a:srgbClr val="45BDD0"/>
              </a:buClr>
              <a:buFont typeface="Wingdings" pitchFamily="2" charset="2"/>
              <a:buChar char="Ø"/>
            </a:pPr>
            <a:r>
              <a:rPr lang="en-GB" sz="1200" b="1" i="1" dirty="0">
                <a:solidFill>
                  <a:srgbClr val="002060"/>
                </a:solidFill>
                <a:latin typeface="Calibri Light" panose="020F0302020204030204" pitchFamily="34" charset="0"/>
                <a:cs typeface="Calibri Light" panose="020F0302020204030204" pitchFamily="34" charset="0"/>
              </a:rPr>
              <a:t>The financial impact of cancer.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E3179-548B-9744-88BA-A2C47D46FB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34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E3179-548B-9744-88BA-A2C47D46FB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0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9E3179-548B-9744-88BA-A2C47D46FB76}" type="slidenum">
              <a:rPr lang="en-US" smtClean="0"/>
              <a:t>14</a:t>
            </a:fld>
            <a:endParaRPr lang="en-US" dirty="0"/>
          </a:p>
        </p:txBody>
      </p:sp>
    </p:spTree>
    <p:extLst>
      <p:ext uri="{BB962C8B-B14F-4D97-AF65-F5344CB8AC3E}">
        <p14:creationId xmlns:p14="http://schemas.microsoft.com/office/powerpoint/2010/main" val="3992773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82DB-2462-363E-0433-FA52AC0DB4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6F442957-C21F-6F6F-A652-E60AE1765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08A7B4A6-A869-1695-F0E0-14506DFDB8CC}"/>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2CCFDFB2-D64C-6C58-5EE0-3FA27DE8ADB7}"/>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4EB22BD-F38B-4964-DF69-AE4AC2F7D4C8}"/>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366506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C1EF-CB2A-3C80-2D4C-3E5100993F29}"/>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321768CD-9103-794C-FBB3-BD768AD9F1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664242F-70EA-F426-3F3E-65CB0DF23BF7}"/>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D815A228-0B2E-62EB-0FD7-470E2E76D4D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335A922-CA7F-831A-DAC9-BB969C576117}"/>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150805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E013A0-CBBB-F42C-64E4-37F0BC32E7F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BF7FE42B-60E9-A1A4-1ED9-B4D51F33B7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E13827E-E606-DD58-162E-A65E872CF8DD}"/>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20ED1109-DFD1-89BE-7735-AD7AAD035ED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323A7037-2F46-F28D-2D58-CD928D78BE77}"/>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238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9E81E2-A5AC-49E3-A05E-FA5E887195C3}"/>
              </a:ext>
            </a:extLst>
          </p:cNvPr>
          <p:cNvSpPr/>
          <p:nvPr userDrawn="1"/>
        </p:nvSpPr>
        <p:spPr>
          <a:xfrm>
            <a:off x="0" y="4365625"/>
            <a:ext cx="12192000" cy="249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atin typeface="Arial" panose="020B0604020202020204" pitchFamily="34" charset="0"/>
            </a:endParaRPr>
          </a:p>
        </p:txBody>
      </p:sp>
      <p:sp>
        <p:nvSpPr>
          <p:cNvPr id="23" name="TextBox 22">
            <a:extLst>
              <a:ext uri="{FF2B5EF4-FFF2-40B4-BE49-F238E27FC236}">
                <a16:creationId xmlns:a16="http://schemas.microsoft.com/office/drawing/2014/main" id="{6ACD7460-1158-4879-9F57-8ADE8C317457}"/>
              </a:ext>
            </a:extLst>
          </p:cNvPr>
          <p:cNvSpPr txBox="1"/>
          <p:nvPr userDrawn="1"/>
        </p:nvSpPr>
        <p:spPr>
          <a:xfrm>
            <a:off x="8456941" y="5470892"/>
            <a:ext cx="3189944"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7" name="Picture 6" descr="Graphical user interface&#10;&#10;Description automatically generated">
            <a:extLst>
              <a:ext uri="{FF2B5EF4-FFF2-40B4-BE49-F238E27FC236}">
                <a16:creationId xmlns:a16="http://schemas.microsoft.com/office/drawing/2014/main" id="{FE3F7D86-3827-4481-80FB-CD5E44FED704}"/>
              </a:ext>
            </a:extLst>
          </p:cNvPr>
          <p:cNvPicPr>
            <a:picLocks noChangeAspect="1"/>
          </p:cNvPicPr>
          <p:nvPr userDrawn="1"/>
        </p:nvPicPr>
        <p:blipFill>
          <a:blip r:embed="rId3"/>
          <a:stretch>
            <a:fillRect/>
          </a:stretch>
        </p:blipFill>
        <p:spPr>
          <a:xfrm>
            <a:off x="7929170" y="5338042"/>
            <a:ext cx="3912499" cy="925897"/>
          </a:xfrm>
          <a:prstGeom prst="rect">
            <a:avLst/>
          </a:prstGeom>
        </p:spPr>
      </p:pic>
      <p:pic>
        <p:nvPicPr>
          <p:cNvPr id="8" name="Picture 7" descr="Shape, rectangle, square&#10;&#10;Description automatically generated">
            <a:extLst>
              <a:ext uri="{FF2B5EF4-FFF2-40B4-BE49-F238E27FC236}">
                <a16:creationId xmlns:a16="http://schemas.microsoft.com/office/drawing/2014/main" id="{93D6561D-6922-453B-9C5A-AA9DA17516DD}"/>
              </a:ext>
            </a:extLst>
          </p:cNvPr>
          <p:cNvPicPr>
            <a:picLocks noChangeAspect="1"/>
          </p:cNvPicPr>
          <p:nvPr userDrawn="1"/>
        </p:nvPicPr>
        <p:blipFill rotWithShape="1">
          <a:blip r:embed="rId4"/>
          <a:srcRect l="2659" t="38014" r="2659"/>
          <a:stretch/>
        </p:blipFill>
        <p:spPr>
          <a:xfrm>
            <a:off x="-2" y="0"/>
            <a:ext cx="12192001" cy="5224160"/>
          </a:xfrm>
          <a:prstGeom prst="rect">
            <a:avLst/>
          </a:prstGeom>
        </p:spPr>
      </p:pic>
      <p:sp>
        <p:nvSpPr>
          <p:cNvPr id="2" name="Title 1"/>
          <p:cNvSpPr>
            <a:spLocks noGrp="1"/>
          </p:cNvSpPr>
          <p:nvPr>
            <p:ph type="title" hasCustomPrompt="1"/>
          </p:nvPr>
        </p:nvSpPr>
        <p:spPr>
          <a:xfrm>
            <a:off x="546100" y="2492375"/>
            <a:ext cx="11202988" cy="1873250"/>
          </a:xfrm>
        </p:spPr>
        <p:txBody>
          <a:bodyPr anchor="b"/>
          <a:lstStyle>
            <a:lvl1pPr>
              <a:defRPr sz="6000">
                <a:solidFill>
                  <a:schemeClr val="bg1"/>
                </a:solidFill>
              </a:defRPr>
            </a:lvl1pPr>
          </a:lstStyle>
          <a:p>
            <a:r>
              <a:rPr lang="en-US"/>
              <a:t>Click to edit Master </a:t>
            </a:r>
            <a:br>
              <a:rPr lang="en-US"/>
            </a:br>
            <a:r>
              <a:rPr lang="en-US"/>
              <a:t>title style</a:t>
            </a:r>
          </a:p>
        </p:txBody>
      </p:sp>
      <p:sp>
        <p:nvSpPr>
          <p:cNvPr id="9" name="Rectangle 8">
            <a:extLst>
              <a:ext uri="{FF2B5EF4-FFF2-40B4-BE49-F238E27FC236}">
                <a16:creationId xmlns:a16="http://schemas.microsoft.com/office/drawing/2014/main" id="{AD3E3523-9BBF-4D99-B1B8-E66CB25A288A}"/>
              </a:ext>
            </a:extLst>
          </p:cNvPr>
          <p:cNvSpPr/>
          <p:nvPr/>
        </p:nvSpPr>
        <p:spPr>
          <a:xfrm>
            <a:off x="546098" y="6389696"/>
            <a:ext cx="11525829" cy="123111"/>
          </a:xfrm>
          <a:prstGeom prst="rect">
            <a:avLst/>
          </a:prstGeom>
        </p:spPr>
        <p:txBody>
          <a:bodyPr wrap="square" lIns="0" tIns="0" rIns="0" bIns="0">
            <a:spAutoFit/>
          </a:bodyPr>
          <a:lstStyle/>
          <a:p>
            <a:pPr>
              <a:spcAft>
                <a:spcPts val="0"/>
              </a:spcAft>
            </a:pPr>
            <a:r>
              <a:rPr lang="en-GB" sz="800" b="1" dirty="0" err="1">
                <a:solidFill>
                  <a:schemeClr val="bg1"/>
                </a:solidFill>
                <a:effectLst/>
                <a:latin typeface="Arial" panose="020B0604020202020204" pitchFamily="34" charset="0"/>
                <a:ea typeface="Calibri" panose="020F0502020204030204" pitchFamily="34" charset="0"/>
              </a:rPr>
              <a:t>All.Can</a:t>
            </a:r>
            <a:r>
              <a:rPr lang="en-GB" sz="800" b="1" dirty="0">
                <a:solidFill>
                  <a:schemeClr val="bg1"/>
                </a:solidFill>
                <a:effectLst/>
                <a:latin typeface="Arial" panose="020B0604020202020204" pitchFamily="34" charset="0"/>
                <a:ea typeface="Calibri" panose="020F0502020204030204" pitchFamily="34" charset="0"/>
              </a:rPr>
              <a:t> is a multi-stakeholder initiative involving patient, clinical, academic and industry experts as well as policymakers. We aim to help define better solutions for sustainable cancer care and improve patient outcomes in the future. The</a:t>
            </a:r>
          </a:p>
        </p:txBody>
      </p:sp>
      <p:sp>
        <p:nvSpPr>
          <p:cNvPr id="6" name="Rectangle 5">
            <a:extLst>
              <a:ext uri="{FF2B5EF4-FFF2-40B4-BE49-F238E27FC236}">
                <a16:creationId xmlns:a16="http://schemas.microsoft.com/office/drawing/2014/main" id="{7F6911E6-CDF8-4933-A58E-39750BFFE30A}"/>
              </a:ext>
            </a:extLst>
          </p:cNvPr>
          <p:cNvSpPr/>
          <p:nvPr userDrawn="1"/>
        </p:nvSpPr>
        <p:spPr>
          <a:xfrm>
            <a:off x="519716" y="6468709"/>
            <a:ext cx="11321953" cy="123111"/>
          </a:xfrm>
          <a:prstGeom prst="rect">
            <a:avLst/>
          </a:prstGeom>
        </p:spPr>
        <p:txBody>
          <a:bodyPr wrap="square" lIns="0" tIns="0" rIns="0" bIns="0">
            <a:spAutoFit/>
          </a:bodyPr>
          <a:lstStyle/>
          <a:p>
            <a:pPr algn="l">
              <a:spcAft>
                <a:spcPts val="0"/>
              </a:spcAft>
            </a:pPr>
            <a:r>
              <a:rPr lang="en-US" sz="800" dirty="0" err="1">
                <a:solidFill>
                  <a:schemeClr val="accent3">
                    <a:lumMod val="90000"/>
                    <a:lumOff val="10000"/>
                  </a:schemeClr>
                </a:solidFill>
                <a:effectLst/>
                <a:latin typeface="Arial" panose="020B0604020202020204" pitchFamily="34" charset="0"/>
              </a:rPr>
              <a:t>All.Can</a:t>
            </a:r>
            <a:r>
              <a:rPr lang="en-US" sz="800" dirty="0">
                <a:solidFill>
                  <a:schemeClr val="accent3">
                    <a:lumMod val="90000"/>
                    <a:lumOff val="10000"/>
                  </a:schemeClr>
                </a:solidFill>
                <a:effectLst/>
                <a:latin typeface="Arial" panose="020B0604020202020204" pitchFamily="34" charset="0"/>
              </a:rPr>
              <a:t> International is a not-for-profit </a:t>
            </a:r>
            <a:r>
              <a:rPr lang="en-US" sz="800" dirty="0" err="1">
                <a:solidFill>
                  <a:schemeClr val="accent3">
                    <a:lumMod val="90000"/>
                    <a:lumOff val="10000"/>
                  </a:schemeClr>
                </a:solidFill>
                <a:effectLst/>
                <a:latin typeface="Arial" panose="020B0604020202020204" pitchFamily="34" charset="0"/>
              </a:rPr>
              <a:t>organisation</a:t>
            </a:r>
            <a:r>
              <a:rPr lang="en-US" sz="800" dirty="0">
                <a:solidFill>
                  <a:schemeClr val="accent3">
                    <a:lumMod val="90000"/>
                    <a:lumOff val="10000"/>
                  </a:schemeClr>
                </a:solidFill>
                <a:effectLst/>
                <a:latin typeface="Arial" panose="020B0604020202020204" pitchFamily="34" charset="0"/>
              </a:rPr>
              <a:t> (ASBL) registered in Belgium. Its work is made possible with financial support from Bristol Myers Squibb (sustaining partner), Johnson &amp; Johnson, Roche, MSD, Baxter and Illumina (funding members)</a:t>
            </a:r>
            <a:endParaRPr lang="en-GB" sz="800" b="1" dirty="0">
              <a:solidFill>
                <a:schemeClr val="accent3">
                  <a:lumMod val="90000"/>
                  <a:lumOff val="10000"/>
                </a:schemeClr>
              </a:solidFill>
              <a:effectLst/>
              <a:latin typeface="Arial" panose="020B060402020202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92D68CE5-981D-4CF9-9014-B03D69158416}"/>
              </a:ext>
            </a:extLst>
          </p:cNvPr>
          <p:cNvSpPr txBox="1"/>
          <p:nvPr userDrawn="1"/>
        </p:nvSpPr>
        <p:spPr>
          <a:xfrm>
            <a:off x="747338" y="5508492"/>
            <a:ext cx="6685147" cy="584775"/>
          </a:xfrm>
          <a:prstGeom prst="rect">
            <a:avLst/>
          </a:prstGeom>
          <a:noFill/>
        </p:spPr>
        <p:txBody>
          <a:bodyPr wrap="square" rtlCol="0">
            <a:spAutoFit/>
          </a:bodyPr>
          <a:lstStyle/>
          <a:p>
            <a:pPr algn="l"/>
            <a:r>
              <a:rPr lang="en-US" sz="3200" b="1" dirty="0">
                <a:solidFill>
                  <a:schemeClr val="accent3">
                    <a:lumMod val="90000"/>
                    <a:lumOff val="10000"/>
                  </a:schemeClr>
                </a:solidFill>
                <a:latin typeface="Arial" panose="020B0604020202020204" pitchFamily="34" charset="0"/>
              </a:rPr>
              <a:t>#BuildingEfficiencyInCancerCare</a:t>
            </a:r>
            <a:endParaRPr lang="en-BE" sz="3200" b="1" dirty="0">
              <a:solidFill>
                <a:schemeClr val="accent3">
                  <a:lumMod val="90000"/>
                  <a:lumOff val="10000"/>
                </a:schemeClr>
              </a:solidFill>
              <a:latin typeface="Arial" panose="020B0604020202020204" pitchFamily="34" charset="0"/>
            </a:endParaRPr>
          </a:p>
        </p:txBody>
      </p:sp>
      <p:sp>
        <p:nvSpPr>
          <p:cNvPr id="11" name="TextBox 10">
            <a:extLst>
              <a:ext uri="{FF2B5EF4-FFF2-40B4-BE49-F238E27FC236}">
                <a16:creationId xmlns:a16="http://schemas.microsoft.com/office/drawing/2014/main" id="{197D93C0-6F41-458E-8F68-15AA27BB2DB5}"/>
              </a:ext>
            </a:extLst>
          </p:cNvPr>
          <p:cNvSpPr txBox="1"/>
          <p:nvPr userDrawn="1"/>
        </p:nvSpPr>
        <p:spPr>
          <a:xfrm>
            <a:off x="8382690" y="5853673"/>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  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18" name="Picture 17" descr="A picture containing shape&#10;&#10;Description automatically generated">
            <a:extLst>
              <a:ext uri="{FF2B5EF4-FFF2-40B4-BE49-F238E27FC236}">
                <a16:creationId xmlns:a16="http://schemas.microsoft.com/office/drawing/2014/main" id="{CFE5BC8A-4AB7-4174-A592-386B077C2E19}"/>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8193397" y="5467543"/>
            <a:ext cx="263542" cy="224543"/>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E1003E15-85B7-4EA8-A363-9D9202818872}"/>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8190689" y="5843022"/>
            <a:ext cx="262044" cy="246070"/>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E56EF6F9-902B-47E9-A741-CF8091823F2A}"/>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9405907" y="5853673"/>
            <a:ext cx="332132" cy="246070"/>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4ACAA989-2C3B-40D6-8E96-CC84A037253B}"/>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10072531" y="5467544"/>
            <a:ext cx="249907" cy="249907"/>
          </a:xfrm>
          <a:prstGeom prst="rect">
            <a:avLst/>
          </a:prstGeom>
        </p:spPr>
      </p:pic>
      <p:pic>
        <p:nvPicPr>
          <p:cNvPr id="19" name="Picture 18" descr="Icon&#10;&#10;Description automatically generated">
            <a:extLst>
              <a:ext uri="{FF2B5EF4-FFF2-40B4-BE49-F238E27FC236}">
                <a16:creationId xmlns:a16="http://schemas.microsoft.com/office/drawing/2014/main" id="{FCFF8D61-4624-4429-9028-0A6FDE3383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02625" y="1356360"/>
            <a:ext cx="5084034" cy="3380722"/>
          </a:xfrm>
          <a:prstGeom prst="rect">
            <a:avLst/>
          </a:prstGeom>
        </p:spPr>
      </p:pic>
      <p:pic>
        <p:nvPicPr>
          <p:cNvPr id="38" name="Picture 37" descr="Graphical user interface&#10;&#10;Description automatically generated">
            <a:extLst>
              <a:ext uri="{FF2B5EF4-FFF2-40B4-BE49-F238E27FC236}">
                <a16:creationId xmlns:a16="http://schemas.microsoft.com/office/drawing/2014/main" id="{06EE5491-DA11-4A91-AB0E-3B01D49AF6B7}"/>
              </a:ext>
            </a:extLst>
          </p:cNvPr>
          <p:cNvPicPr>
            <a:picLocks noChangeAspect="1"/>
          </p:cNvPicPr>
          <p:nvPr userDrawn="1"/>
        </p:nvPicPr>
        <p:blipFill rotWithShape="1">
          <a:blip r:embed="rId3"/>
          <a:srcRect r="56634"/>
          <a:stretch/>
        </p:blipFill>
        <p:spPr>
          <a:xfrm>
            <a:off x="545115" y="5338042"/>
            <a:ext cx="1696682" cy="925897"/>
          </a:xfrm>
          <a:prstGeom prst="rect">
            <a:avLst/>
          </a:prstGeom>
        </p:spPr>
      </p:pic>
      <p:pic>
        <p:nvPicPr>
          <p:cNvPr id="39" name="Picture 38" descr="Graphical user interface&#10;&#10;Description automatically generated">
            <a:extLst>
              <a:ext uri="{FF2B5EF4-FFF2-40B4-BE49-F238E27FC236}">
                <a16:creationId xmlns:a16="http://schemas.microsoft.com/office/drawing/2014/main" id="{98691764-5ED4-4FFB-9FC7-667B01D8DF32}"/>
              </a:ext>
            </a:extLst>
          </p:cNvPr>
          <p:cNvPicPr>
            <a:picLocks noChangeAspect="1"/>
          </p:cNvPicPr>
          <p:nvPr userDrawn="1"/>
        </p:nvPicPr>
        <p:blipFill rotWithShape="1">
          <a:blip r:embed="rId3"/>
          <a:srcRect l="63717"/>
          <a:stretch/>
        </p:blipFill>
        <p:spPr>
          <a:xfrm>
            <a:off x="6156972" y="5338042"/>
            <a:ext cx="1419103" cy="925897"/>
          </a:xfrm>
          <a:prstGeom prst="rect">
            <a:avLst/>
          </a:prstGeom>
        </p:spPr>
      </p:pic>
    </p:spTree>
    <p:extLst>
      <p:ext uri="{BB962C8B-B14F-4D97-AF65-F5344CB8AC3E}">
        <p14:creationId xmlns:p14="http://schemas.microsoft.com/office/powerpoint/2010/main" val="4108157534"/>
      </p:ext>
    </p:extLst>
  </p:cSld>
  <p:clrMapOvr>
    <a:masterClrMapping/>
  </p:clrMapOvr>
  <p:extLst>
    <p:ext uri="{DCECCB84-F9BA-43D5-87BE-67443E8EF086}">
      <p15:sldGuideLst xmlns:p15="http://schemas.microsoft.com/office/powerpoint/2012/main">
        <p15:guide id="1" orient="horz" pos="288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5744" r="17502" b="28637"/>
          <a:stretch/>
        </p:blipFill>
        <p:spPr>
          <a:xfrm flipH="1">
            <a:off x="0" y="0"/>
            <a:ext cx="11925300" cy="6858000"/>
          </a:xfrm>
          <a:prstGeom prst="rect">
            <a:avLst/>
          </a:prstGeom>
        </p:spPr>
      </p:pic>
      <p:sp>
        <p:nvSpPr>
          <p:cNvPr id="2" name="Title 1"/>
          <p:cNvSpPr>
            <a:spLocks noGrp="1"/>
          </p:cNvSpPr>
          <p:nvPr>
            <p:ph type="title" hasCustomPrompt="1"/>
          </p:nvPr>
        </p:nvSpPr>
        <p:spPr>
          <a:xfrm>
            <a:off x="546100" y="1709738"/>
            <a:ext cx="10801350" cy="2655887"/>
          </a:xfrm>
        </p:spPr>
        <p:txBody>
          <a:bodyPr anchor="b"/>
          <a:lstStyle>
            <a:lvl1pPr>
              <a:defRPr sz="6000">
                <a:solidFill>
                  <a:schemeClr val="bg1"/>
                </a:solidFill>
              </a:defRPr>
            </a:lvl1pPr>
          </a:lstStyle>
          <a:p>
            <a:r>
              <a:rPr lang="en-US"/>
              <a:t>Click to edit Master </a:t>
            </a:r>
            <a:br>
              <a:rPr lang="en-US"/>
            </a:br>
            <a:r>
              <a:rPr lang="en-US"/>
              <a:t>title style</a:t>
            </a:r>
          </a:p>
        </p:txBody>
      </p:sp>
      <p:sp>
        <p:nvSpPr>
          <p:cNvPr id="3" name="Text Placeholder 2"/>
          <p:cNvSpPr>
            <a:spLocks noGrp="1"/>
          </p:cNvSpPr>
          <p:nvPr>
            <p:ph type="body" idx="1" hasCustomPrompt="1"/>
          </p:nvPr>
        </p:nvSpPr>
        <p:spPr>
          <a:xfrm>
            <a:off x="546100" y="4545013"/>
            <a:ext cx="10801350" cy="1544637"/>
          </a:xfrm>
        </p:spPr>
        <p:txBody>
          <a:bodyPr/>
          <a:lstStyle>
            <a:lvl1pPr marL="0" indent="0">
              <a:buNone/>
              <a:defRPr sz="2400" b="1">
                <a:solidFill>
                  <a:srgbClr val="FBBE5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2ACAB82-6815-48FC-AC9B-9D166D81CA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744" r="17502" b="28637"/>
          <a:stretch/>
        </p:blipFill>
        <p:spPr>
          <a:xfrm flipH="1">
            <a:off x="0" y="0"/>
            <a:ext cx="11925300" cy="6858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56482EC-75E1-4FB0-A44D-BA49703BB9EF}"/>
              </a:ext>
            </a:extLst>
          </p:cNvPr>
          <p:cNvPicPr>
            <a:picLocks noChangeAspect="1"/>
          </p:cNvPicPr>
          <p:nvPr userDrawn="1"/>
        </p:nvPicPr>
        <p:blipFill>
          <a:blip r:embed="rId4"/>
          <a:stretch>
            <a:fillRect/>
          </a:stretch>
        </p:blipFill>
        <p:spPr>
          <a:xfrm>
            <a:off x="0" y="0"/>
            <a:ext cx="12320814" cy="6858000"/>
          </a:xfrm>
          <a:prstGeom prst="rect">
            <a:avLst/>
          </a:prstGeom>
        </p:spPr>
      </p:pic>
      <p:sp>
        <p:nvSpPr>
          <p:cNvPr id="5" name="Content Placeholder 4">
            <a:extLst>
              <a:ext uri="{FF2B5EF4-FFF2-40B4-BE49-F238E27FC236}">
                <a16:creationId xmlns:a16="http://schemas.microsoft.com/office/drawing/2014/main" id="{62E5AE41-1634-4DBC-8E5B-EE255EE751D5}"/>
              </a:ext>
            </a:extLst>
          </p:cNvPr>
          <p:cNvSpPr>
            <a:spLocks noGrp="1"/>
          </p:cNvSpPr>
          <p:nvPr>
            <p:ph sz="quarter" idx="10"/>
          </p:nvPr>
        </p:nvSpPr>
        <p:spPr>
          <a:xfrm>
            <a:off x="844550" y="2239963"/>
            <a:ext cx="4932362" cy="3627051"/>
          </a:xfrm>
        </p:spPr>
        <p:txBody>
          <a:bodyPr/>
          <a:lstStyle>
            <a:lvl1pPr>
              <a:defRPr>
                <a:solidFill>
                  <a:schemeClr val="accent3">
                    <a:lumMod val="90000"/>
                    <a:lumOff val="10000"/>
                  </a:schemeClr>
                </a:solidFill>
                <a:latin typeface="Arial" panose="020B0604020202020204" pitchFamily="34" charset="0"/>
              </a:defRPr>
            </a:lvl1pPr>
            <a:lvl2pPr>
              <a:defRPr>
                <a:solidFill>
                  <a:schemeClr val="accent3">
                    <a:lumMod val="90000"/>
                    <a:lumOff val="10000"/>
                  </a:schemeClr>
                </a:solidFill>
                <a:latin typeface="Arial" panose="020B0604020202020204" pitchFamily="34" charset="0"/>
              </a:defRPr>
            </a:lvl2pPr>
            <a:lvl3pPr>
              <a:defRPr>
                <a:solidFill>
                  <a:schemeClr val="accent3">
                    <a:lumMod val="90000"/>
                    <a:lumOff val="10000"/>
                  </a:schemeClr>
                </a:solidFill>
                <a:latin typeface="Arial" panose="020B0604020202020204" pitchFamily="34" charset="0"/>
              </a:defRPr>
            </a:lvl3pPr>
            <a:lvl4pPr>
              <a:defRPr>
                <a:solidFill>
                  <a:schemeClr val="accent3">
                    <a:lumMod val="90000"/>
                    <a:lumOff val="10000"/>
                  </a:schemeClr>
                </a:solidFill>
                <a:latin typeface="Arial" panose="020B0604020202020204" pitchFamily="34" charset="0"/>
              </a:defRPr>
            </a:lvl4pPr>
            <a:lvl5pPr>
              <a:defRPr>
                <a:solidFill>
                  <a:schemeClr val="accent3">
                    <a:lumMod val="90000"/>
                    <a:lumOff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BE" dirty="0"/>
          </a:p>
        </p:txBody>
      </p:sp>
      <p:sp>
        <p:nvSpPr>
          <p:cNvPr id="12" name="Picture Placeholder 11">
            <a:extLst>
              <a:ext uri="{FF2B5EF4-FFF2-40B4-BE49-F238E27FC236}">
                <a16:creationId xmlns:a16="http://schemas.microsoft.com/office/drawing/2014/main" id="{F3856AB9-C12D-4534-935D-CAF245CB9F6C}"/>
              </a:ext>
            </a:extLst>
          </p:cNvPr>
          <p:cNvSpPr>
            <a:spLocks noGrp="1"/>
          </p:cNvSpPr>
          <p:nvPr>
            <p:ph type="pic" sz="quarter" idx="11"/>
          </p:nvPr>
        </p:nvSpPr>
        <p:spPr>
          <a:xfrm>
            <a:off x="6219825" y="2239964"/>
            <a:ext cx="4808537" cy="3676276"/>
          </a:xfrm>
        </p:spPr>
        <p:txBody>
          <a:bodyPr/>
          <a:lstStyle>
            <a:lvl1pPr>
              <a:defRPr>
                <a:solidFill>
                  <a:schemeClr val="accent3">
                    <a:lumMod val="90000"/>
                    <a:lumOff val="10000"/>
                  </a:schemeClr>
                </a:solidFill>
                <a:latin typeface="Arial" panose="020B0604020202020204" pitchFamily="34" charset="0"/>
              </a:defRPr>
            </a:lvl1pPr>
          </a:lstStyle>
          <a:p>
            <a:endParaRPr lang="en-BE" dirty="0"/>
          </a:p>
        </p:txBody>
      </p:sp>
      <p:grpSp>
        <p:nvGrpSpPr>
          <p:cNvPr id="25" name="Group 24">
            <a:extLst>
              <a:ext uri="{FF2B5EF4-FFF2-40B4-BE49-F238E27FC236}">
                <a16:creationId xmlns:a16="http://schemas.microsoft.com/office/drawing/2014/main" id="{9E1D44AD-E201-4D9A-9B58-C60A8A15AC06}"/>
              </a:ext>
            </a:extLst>
          </p:cNvPr>
          <p:cNvGrpSpPr/>
          <p:nvPr userDrawn="1"/>
        </p:nvGrpSpPr>
        <p:grpSpPr>
          <a:xfrm>
            <a:off x="317500" y="5954340"/>
            <a:ext cx="11740699" cy="708608"/>
            <a:chOff x="946217" y="6845776"/>
            <a:chExt cx="11740699" cy="708608"/>
          </a:xfrm>
        </p:grpSpPr>
        <p:pic>
          <p:nvPicPr>
            <p:cNvPr id="26" name="Picture 25" descr="Graphical user interface&#10;&#10;Description automatically generated">
              <a:extLst>
                <a:ext uri="{FF2B5EF4-FFF2-40B4-BE49-F238E27FC236}">
                  <a16:creationId xmlns:a16="http://schemas.microsoft.com/office/drawing/2014/main" id="{F117B37C-9E03-44EA-8677-3B66431DF2EE}"/>
                </a:ext>
              </a:extLst>
            </p:cNvPr>
            <p:cNvPicPr>
              <a:picLocks noChangeAspect="1"/>
            </p:cNvPicPr>
            <p:nvPr userDrawn="1"/>
          </p:nvPicPr>
          <p:blipFill rotWithShape="1">
            <a:blip r:embed="rId5"/>
            <a:srcRect r="56634"/>
            <a:stretch/>
          </p:blipFill>
          <p:spPr>
            <a:xfrm>
              <a:off x="4664013" y="7007896"/>
              <a:ext cx="1696682" cy="532003"/>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A7E4EBAB-D642-4FB3-9D54-EB6909516CE0}"/>
                </a:ext>
              </a:extLst>
            </p:cNvPr>
            <p:cNvPicPr>
              <a:picLocks noChangeAspect="1"/>
            </p:cNvPicPr>
            <p:nvPr userDrawn="1"/>
          </p:nvPicPr>
          <p:blipFill>
            <a:blip r:embed="rId5"/>
            <a:stretch>
              <a:fillRect/>
            </a:stretch>
          </p:blipFill>
          <p:spPr>
            <a:xfrm>
              <a:off x="946217" y="7003139"/>
              <a:ext cx="3581400" cy="551245"/>
            </a:xfrm>
            <a:prstGeom prst="rect">
              <a:avLst/>
            </a:prstGeom>
          </p:spPr>
        </p:pic>
        <p:pic>
          <p:nvPicPr>
            <p:cNvPr id="28" name="Picture 27" descr="Graphical user interface&#10;&#10;Description automatically generated">
              <a:extLst>
                <a:ext uri="{FF2B5EF4-FFF2-40B4-BE49-F238E27FC236}">
                  <a16:creationId xmlns:a16="http://schemas.microsoft.com/office/drawing/2014/main" id="{E823BDEB-45F4-4EA4-BEA3-5F741C43A4CC}"/>
                </a:ext>
              </a:extLst>
            </p:cNvPr>
            <p:cNvPicPr>
              <a:picLocks noChangeAspect="1"/>
            </p:cNvPicPr>
            <p:nvPr userDrawn="1"/>
          </p:nvPicPr>
          <p:blipFill rotWithShape="1">
            <a:blip r:embed="rId5"/>
            <a:srcRect l="63717"/>
            <a:stretch/>
          </p:blipFill>
          <p:spPr>
            <a:xfrm>
              <a:off x="10688513" y="7009645"/>
              <a:ext cx="1097087" cy="532003"/>
            </a:xfrm>
            <a:prstGeom prst="rect">
              <a:avLst/>
            </a:prstGeom>
          </p:spPr>
        </p:pic>
        <p:sp>
          <p:nvSpPr>
            <p:cNvPr id="29" name="TextBox 28">
              <a:extLst>
                <a:ext uri="{FF2B5EF4-FFF2-40B4-BE49-F238E27FC236}">
                  <a16:creationId xmlns:a16="http://schemas.microsoft.com/office/drawing/2014/main" id="{92CEE3C2-8E0F-4B15-8225-1A9E7BAA4F51}"/>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30" name="Picture 29" descr="A picture containing shape&#10;&#10;Description automatically generated">
              <a:extLst>
                <a:ext uri="{FF2B5EF4-FFF2-40B4-BE49-F238E27FC236}">
                  <a16:creationId xmlns:a16="http://schemas.microsoft.com/office/drawing/2014/main" id="{56C10D7E-1DB8-404E-A75A-1E4D807D86C6}"/>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31" name="TextBox 30">
              <a:extLst>
                <a:ext uri="{FF2B5EF4-FFF2-40B4-BE49-F238E27FC236}">
                  <a16:creationId xmlns:a16="http://schemas.microsoft.com/office/drawing/2014/main" id="{068E7487-BDCD-432E-9009-167D9B050742}"/>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32" name="Picture 31" descr="Shape&#10;&#10;Description automatically generated with low confidence">
              <a:extLst>
                <a:ext uri="{FF2B5EF4-FFF2-40B4-BE49-F238E27FC236}">
                  <a16:creationId xmlns:a16="http://schemas.microsoft.com/office/drawing/2014/main" id="{364E7A28-3FDD-454A-9D4B-1ABED281FC95}"/>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6670965" y="7180849"/>
              <a:ext cx="199219" cy="199219"/>
            </a:xfrm>
            <a:prstGeom prst="rect">
              <a:avLst/>
            </a:prstGeom>
          </p:spPr>
        </p:pic>
        <p:sp>
          <p:nvSpPr>
            <p:cNvPr id="33" name="TextBox 32">
              <a:extLst>
                <a:ext uri="{FF2B5EF4-FFF2-40B4-BE49-F238E27FC236}">
                  <a16:creationId xmlns:a16="http://schemas.microsoft.com/office/drawing/2014/main" id="{778A2F5D-00E2-4A97-A254-2AB143CADB5E}"/>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34" name="Picture 33" descr="Shape&#10;&#10;Description automatically generated with medium confidence">
              <a:extLst>
                <a:ext uri="{FF2B5EF4-FFF2-40B4-BE49-F238E27FC236}">
                  <a16:creationId xmlns:a16="http://schemas.microsoft.com/office/drawing/2014/main" id="{68D8DFC5-C45F-4B51-B81D-4FE986021914}"/>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E0EA2F1D-F0E8-45E0-A13C-4F285D46E8F6}"/>
                </a:ext>
              </a:extLst>
            </p:cNvPr>
            <p:cNvPicPr>
              <a:picLocks noChangeAspect="1"/>
            </p:cNvPicPr>
            <p:nvPr userDrawn="1"/>
          </p:nvPicPr>
          <p:blipFill>
            <a:blip r:embed="rId9">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36" name="Picture 35" descr="Shape, circle&#10;&#10;Description automatically generated">
              <a:extLst>
                <a:ext uri="{FF2B5EF4-FFF2-40B4-BE49-F238E27FC236}">
                  <a16:creationId xmlns:a16="http://schemas.microsoft.com/office/drawing/2014/main" id="{2BAD4F02-B46C-4731-AB05-CEA6BDF607A5}"/>
                </a:ext>
              </a:extLst>
            </p:cNvPr>
            <p:cNvPicPr>
              <a:picLocks noChangeAspect="1"/>
            </p:cNvPicPr>
            <p:nvPr userDrawn="1"/>
          </p:nvPicPr>
          <p:blipFill>
            <a:blip r:embed="rId10"/>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143224459"/>
      </p:ext>
    </p:extLst>
  </p:cSld>
  <p:clrMapOvr>
    <a:masterClrMapping/>
  </p:clrMapOvr>
  <p:extLst>
    <p:ext uri="{DCECCB84-F9BA-43D5-87BE-67443E8EF086}">
      <p15:sldGuideLst xmlns:p15="http://schemas.microsoft.com/office/powerpoint/2012/main">
        <p15:guide id="1" orient="horz" pos="288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5744" r="17502" b="28637"/>
          <a:stretch/>
        </p:blipFill>
        <p:spPr>
          <a:xfrm flipH="1">
            <a:off x="0" y="0"/>
            <a:ext cx="11925300" cy="6858000"/>
          </a:xfrm>
          <a:prstGeom prst="rect">
            <a:avLst/>
          </a:prstGeom>
        </p:spPr>
      </p:pic>
      <p:sp>
        <p:nvSpPr>
          <p:cNvPr id="2" name="Title 1"/>
          <p:cNvSpPr>
            <a:spLocks noGrp="1"/>
          </p:cNvSpPr>
          <p:nvPr>
            <p:ph type="title" hasCustomPrompt="1"/>
          </p:nvPr>
        </p:nvSpPr>
        <p:spPr>
          <a:xfrm>
            <a:off x="546100" y="1709738"/>
            <a:ext cx="10801350" cy="2655887"/>
          </a:xfrm>
        </p:spPr>
        <p:txBody>
          <a:bodyPr anchor="b"/>
          <a:lstStyle>
            <a:lvl1pPr>
              <a:defRPr sz="6000">
                <a:solidFill>
                  <a:schemeClr val="bg1"/>
                </a:solidFill>
              </a:defRPr>
            </a:lvl1pPr>
          </a:lstStyle>
          <a:p>
            <a:r>
              <a:rPr lang="en-US"/>
              <a:t>Click to edit Master </a:t>
            </a:r>
            <a:br>
              <a:rPr lang="en-US"/>
            </a:br>
            <a:r>
              <a:rPr lang="en-US"/>
              <a:t>title style</a:t>
            </a:r>
          </a:p>
        </p:txBody>
      </p:sp>
      <p:sp>
        <p:nvSpPr>
          <p:cNvPr id="3" name="Text Placeholder 2"/>
          <p:cNvSpPr>
            <a:spLocks noGrp="1"/>
          </p:cNvSpPr>
          <p:nvPr>
            <p:ph type="body" idx="1" hasCustomPrompt="1"/>
          </p:nvPr>
        </p:nvSpPr>
        <p:spPr>
          <a:xfrm>
            <a:off x="546100" y="4545013"/>
            <a:ext cx="10801350" cy="1544637"/>
          </a:xfrm>
        </p:spPr>
        <p:txBody>
          <a:bodyPr/>
          <a:lstStyle>
            <a:lvl1pPr marL="0" indent="0">
              <a:buNone/>
              <a:defRPr sz="2400" b="1">
                <a:solidFill>
                  <a:srgbClr val="FBBE5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sp>
        <p:nvSpPr>
          <p:cNvPr id="7" name="Rectangle 6">
            <a:extLst>
              <a:ext uri="{FF2B5EF4-FFF2-40B4-BE49-F238E27FC236}">
                <a16:creationId xmlns:a16="http://schemas.microsoft.com/office/drawing/2014/main" id="{CA8873D3-CA02-4C19-A3A0-3E0C14879143}"/>
              </a:ext>
            </a:extLst>
          </p:cNvPr>
          <p:cNvSpPr/>
          <p:nvPr/>
        </p:nvSpPr>
        <p:spPr>
          <a:xfrm>
            <a:off x="546099" y="6389696"/>
            <a:ext cx="7479394" cy="492443"/>
          </a:xfrm>
          <a:prstGeom prst="rect">
            <a:avLst/>
          </a:prstGeom>
        </p:spPr>
        <p:txBody>
          <a:bodyPr wrap="square" lIns="0" tIns="0" rIns="0" bIns="0">
            <a:spAutoFit/>
          </a:bodyPr>
          <a:lstStyle/>
          <a:p>
            <a:pPr>
              <a:spcAft>
                <a:spcPts val="0"/>
              </a:spcAft>
            </a:pPr>
            <a:r>
              <a:rPr lang="en-GB" sz="800" b="1" dirty="0" err="1">
                <a:solidFill>
                  <a:schemeClr val="bg1"/>
                </a:solidFill>
                <a:effectLst/>
                <a:latin typeface="Arial" panose="020B0604020202020204" pitchFamily="34" charset="0"/>
                <a:ea typeface="Calibri" panose="020F0502020204030204" pitchFamily="34" charset="0"/>
              </a:rPr>
              <a:t>All.Can</a:t>
            </a:r>
            <a:r>
              <a:rPr lang="en-GB" sz="800" b="1" dirty="0">
                <a:solidFill>
                  <a:schemeClr val="bg1"/>
                </a:solidFill>
                <a:effectLst/>
                <a:latin typeface="Arial" panose="020B0604020202020204" pitchFamily="34" charset="0"/>
                <a:ea typeface="Calibri" panose="020F0502020204030204" pitchFamily="34" charset="0"/>
              </a:rPr>
              <a:t> is a multi-stakeholder initiative involving patient, clinical, academic and industry experts as well as policymakers. We aim to help define better solutions for sustainable cancer care and improve patient outcomes in the future. The </a:t>
            </a:r>
            <a:r>
              <a:rPr lang="en-GB" sz="800" b="1" dirty="0" err="1">
                <a:solidFill>
                  <a:schemeClr val="bg1"/>
                </a:solidFill>
                <a:effectLst/>
                <a:latin typeface="Arial" panose="020B0604020202020204" pitchFamily="34" charset="0"/>
                <a:ea typeface="Calibri" panose="020F0502020204030204" pitchFamily="34" charset="0"/>
              </a:rPr>
              <a:t>All.Can</a:t>
            </a:r>
            <a:r>
              <a:rPr lang="en-GB" sz="800" b="1" dirty="0">
                <a:solidFill>
                  <a:schemeClr val="bg1"/>
                </a:solidFill>
                <a:effectLst/>
                <a:latin typeface="Arial" panose="020B0604020202020204" pitchFamily="34" charset="0"/>
                <a:ea typeface="Calibri" panose="020F0502020204030204" pitchFamily="34" charset="0"/>
              </a:rPr>
              <a:t> initiative is made possible with financial support from Bristol Myers Squibb (main sponsor), Roche (major sponsor), MSD and Johnson &amp; Johnson (sponsors) and Baxter and Illumina (contributors), with additional non-financial (in kind) support from </a:t>
            </a:r>
            <a:r>
              <a:rPr lang="en-GB" sz="800" b="1" dirty="0" err="1">
                <a:solidFill>
                  <a:schemeClr val="bg1"/>
                </a:solidFill>
                <a:effectLst/>
                <a:latin typeface="Arial" panose="020B0604020202020204" pitchFamily="34" charset="0"/>
                <a:ea typeface="Calibri" panose="020F0502020204030204" pitchFamily="34" charset="0"/>
              </a:rPr>
              <a:t>Helpsy</a:t>
            </a:r>
            <a:r>
              <a:rPr lang="en-GB" sz="800" b="1" dirty="0">
                <a:solidFill>
                  <a:schemeClr val="bg1"/>
                </a:solidFill>
                <a:effectLst/>
                <a:latin typeface="Arial" panose="020B0604020202020204" pitchFamily="34" charset="0"/>
                <a:ea typeface="Calibri" panose="020F0502020204030204" pitchFamily="34" charset="0"/>
              </a:rPr>
              <a:t>, </a:t>
            </a:r>
            <a:r>
              <a:rPr lang="en-GB" sz="800" b="1" dirty="0" err="1">
                <a:solidFill>
                  <a:schemeClr val="bg1"/>
                </a:solidFill>
                <a:effectLst/>
                <a:latin typeface="Arial" panose="020B0604020202020204" pitchFamily="34" charset="0"/>
                <a:ea typeface="Calibri" panose="020F0502020204030204" pitchFamily="34" charset="0"/>
              </a:rPr>
              <a:t>Intacare</a:t>
            </a:r>
            <a:r>
              <a:rPr lang="en-GB" sz="800" b="1" dirty="0">
                <a:solidFill>
                  <a:schemeClr val="bg1"/>
                </a:solidFill>
                <a:effectLst/>
                <a:latin typeface="Arial" panose="020B0604020202020204" pitchFamily="34" charset="0"/>
                <a:ea typeface="Calibri" panose="020F0502020204030204" pitchFamily="34" charset="0"/>
              </a:rPr>
              <a:t> and Goings-On.</a:t>
            </a:r>
          </a:p>
        </p:txBody>
      </p:sp>
      <p:pic>
        <p:nvPicPr>
          <p:cNvPr id="6" name="Picture 5">
            <a:extLst>
              <a:ext uri="{FF2B5EF4-FFF2-40B4-BE49-F238E27FC236}">
                <a16:creationId xmlns:a16="http://schemas.microsoft.com/office/drawing/2014/main" id="{82ACAB82-6815-48FC-AC9B-9D166D81CA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744" r="17502" b="28637"/>
          <a:stretch/>
        </p:blipFill>
        <p:spPr>
          <a:xfrm flipH="1">
            <a:off x="0" y="0"/>
            <a:ext cx="11925300" cy="68580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56482EC-75E1-4FB0-A44D-BA49703BB9EF}"/>
              </a:ext>
            </a:extLst>
          </p:cNvPr>
          <p:cNvPicPr>
            <a:picLocks noChangeAspect="1"/>
          </p:cNvPicPr>
          <p:nvPr userDrawn="1"/>
        </p:nvPicPr>
        <p:blipFill>
          <a:blip r:embed="rId4"/>
          <a:stretch>
            <a:fillRect/>
          </a:stretch>
        </p:blipFill>
        <p:spPr>
          <a:xfrm>
            <a:off x="495" y="0"/>
            <a:ext cx="12320814" cy="6858000"/>
          </a:xfrm>
          <a:prstGeom prst="rect">
            <a:avLst/>
          </a:prstGeom>
        </p:spPr>
      </p:pic>
      <p:sp>
        <p:nvSpPr>
          <p:cNvPr id="11" name="Text Placeholder 6">
            <a:extLst>
              <a:ext uri="{FF2B5EF4-FFF2-40B4-BE49-F238E27FC236}">
                <a16:creationId xmlns:a16="http://schemas.microsoft.com/office/drawing/2014/main" id="{F278EC71-B6AB-410B-875F-337DCF4D252A}"/>
              </a:ext>
            </a:extLst>
          </p:cNvPr>
          <p:cNvSpPr>
            <a:spLocks noGrp="1"/>
          </p:cNvSpPr>
          <p:nvPr>
            <p:ph type="body" sz="quarter" idx="10" hasCustomPrompt="1"/>
          </p:nvPr>
        </p:nvSpPr>
        <p:spPr>
          <a:xfrm>
            <a:off x="1311275" y="2770188"/>
            <a:ext cx="9032875" cy="1719262"/>
          </a:xfrm>
        </p:spPr>
        <p:txBody>
          <a:bodyPr>
            <a:normAutofit/>
          </a:bodyPr>
          <a:lstStyle>
            <a:lvl1pPr marL="0" indent="0">
              <a:buNone/>
              <a:defRPr sz="4400" b="1">
                <a:solidFill>
                  <a:srgbClr val="006997"/>
                </a:solidFill>
              </a:defRPr>
            </a:lvl1pPr>
          </a:lstStyle>
          <a:p>
            <a:pPr lvl="0"/>
            <a:r>
              <a:rPr lang="en-US"/>
              <a:t>Text</a:t>
            </a:r>
          </a:p>
        </p:txBody>
      </p:sp>
      <p:sp>
        <p:nvSpPr>
          <p:cNvPr id="12" name="Subtitle 2">
            <a:extLst>
              <a:ext uri="{FF2B5EF4-FFF2-40B4-BE49-F238E27FC236}">
                <a16:creationId xmlns:a16="http://schemas.microsoft.com/office/drawing/2014/main" id="{F504E68F-76FE-406B-9623-360C212748C8}"/>
              </a:ext>
            </a:extLst>
          </p:cNvPr>
          <p:cNvSpPr>
            <a:spLocks noGrp="1"/>
          </p:cNvSpPr>
          <p:nvPr>
            <p:ph type="subTitle" idx="11"/>
          </p:nvPr>
        </p:nvSpPr>
        <p:spPr>
          <a:xfrm>
            <a:off x="1311275" y="4582319"/>
            <a:ext cx="8941088" cy="576262"/>
          </a:xfrm>
        </p:spPr>
        <p:txBody>
          <a:bodyPr/>
          <a:lstStyle>
            <a:lvl1pPr marL="0" indent="0" algn="l">
              <a:buNone/>
              <a:defRPr sz="2400">
                <a:solidFill>
                  <a:schemeClr val="accent3">
                    <a:lumMod val="90000"/>
                    <a:lumOff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3" name="Group 12">
            <a:extLst>
              <a:ext uri="{FF2B5EF4-FFF2-40B4-BE49-F238E27FC236}">
                <a16:creationId xmlns:a16="http://schemas.microsoft.com/office/drawing/2014/main" id="{BC0413A4-6C4E-4238-93E8-F10F596638A9}"/>
              </a:ext>
            </a:extLst>
          </p:cNvPr>
          <p:cNvGrpSpPr/>
          <p:nvPr userDrawn="1"/>
        </p:nvGrpSpPr>
        <p:grpSpPr>
          <a:xfrm>
            <a:off x="317500" y="5954340"/>
            <a:ext cx="11740699" cy="708608"/>
            <a:chOff x="946217" y="6845776"/>
            <a:chExt cx="11740699" cy="708608"/>
          </a:xfrm>
        </p:grpSpPr>
        <p:pic>
          <p:nvPicPr>
            <p:cNvPr id="15" name="Picture 14" descr="Graphical user interface&#10;&#10;Description automatically generated">
              <a:extLst>
                <a:ext uri="{FF2B5EF4-FFF2-40B4-BE49-F238E27FC236}">
                  <a16:creationId xmlns:a16="http://schemas.microsoft.com/office/drawing/2014/main" id="{A009B1DC-78F0-49C6-A585-F26A6C0686DA}"/>
                </a:ext>
              </a:extLst>
            </p:cNvPr>
            <p:cNvPicPr>
              <a:picLocks noChangeAspect="1"/>
            </p:cNvPicPr>
            <p:nvPr userDrawn="1"/>
          </p:nvPicPr>
          <p:blipFill rotWithShape="1">
            <a:blip r:embed="rId5"/>
            <a:srcRect r="56634"/>
            <a:stretch/>
          </p:blipFill>
          <p:spPr>
            <a:xfrm>
              <a:off x="4664013" y="7007896"/>
              <a:ext cx="1696682" cy="532003"/>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0231C675-7B8D-4B4F-A0CF-6ED1BF965050}"/>
                </a:ext>
              </a:extLst>
            </p:cNvPr>
            <p:cNvPicPr>
              <a:picLocks noChangeAspect="1"/>
            </p:cNvPicPr>
            <p:nvPr userDrawn="1"/>
          </p:nvPicPr>
          <p:blipFill>
            <a:blip r:embed="rId5"/>
            <a:stretch>
              <a:fillRect/>
            </a:stretch>
          </p:blipFill>
          <p:spPr>
            <a:xfrm>
              <a:off x="946217" y="7003139"/>
              <a:ext cx="3581400" cy="551245"/>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D37C96EF-FCE9-49D7-B7F8-469D5476ADE8}"/>
                </a:ext>
              </a:extLst>
            </p:cNvPr>
            <p:cNvPicPr>
              <a:picLocks noChangeAspect="1"/>
            </p:cNvPicPr>
            <p:nvPr userDrawn="1"/>
          </p:nvPicPr>
          <p:blipFill rotWithShape="1">
            <a:blip r:embed="rId5"/>
            <a:srcRect l="63717"/>
            <a:stretch/>
          </p:blipFill>
          <p:spPr>
            <a:xfrm>
              <a:off x="10688513" y="7009645"/>
              <a:ext cx="1097087" cy="532003"/>
            </a:xfrm>
            <a:prstGeom prst="rect">
              <a:avLst/>
            </a:prstGeom>
          </p:spPr>
        </p:pic>
        <p:sp>
          <p:nvSpPr>
            <p:cNvPr id="18" name="TextBox 17">
              <a:extLst>
                <a:ext uri="{FF2B5EF4-FFF2-40B4-BE49-F238E27FC236}">
                  <a16:creationId xmlns:a16="http://schemas.microsoft.com/office/drawing/2014/main" id="{1EE94604-B326-4CFD-987A-EEB812FDA323}"/>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19" name="Picture 18" descr="A picture containing shape&#10;&#10;Description automatically generated">
              <a:extLst>
                <a:ext uri="{FF2B5EF4-FFF2-40B4-BE49-F238E27FC236}">
                  <a16:creationId xmlns:a16="http://schemas.microsoft.com/office/drawing/2014/main" id="{50E4327F-0765-452E-9074-7B93DE5BE6AD}"/>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20" name="TextBox 19">
              <a:extLst>
                <a:ext uri="{FF2B5EF4-FFF2-40B4-BE49-F238E27FC236}">
                  <a16:creationId xmlns:a16="http://schemas.microsoft.com/office/drawing/2014/main" id="{CBE1CF3E-9791-44A3-ABAF-94910791D040}"/>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21" name="Picture 20" descr="Shape&#10;&#10;Description automatically generated with low confidence">
              <a:extLst>
                <a:ext uri="{FF2B5EF4-FFF2-40B4-BE49-F238E27FC236}">
                  <a16:creationId xmlns:a16="http://schemas.microsoft.com/office/drawing/2014/main" id="{4E733457-7BBD-4BAF-85EA-795A42FFB00C}"/>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22" name="TextBox 21">
              <a:extLst>
                <a:ext uri="{FF2B5EF4-FFF2-40B4-BE49-F238E27FC236}">
                  <a16:creationId xmlns:a16="http://schemas.microsoft.com/office/drawing/2014/main" id="{9A504089-A57E-4F26-905C-F72CAC965F04}"/>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23" name="Picture 22" descr="Shape&#10;&#10;Description automatically generated with medium confidence">
              <a:extLst>
                <a:ext uri="{FF2B5EF4-FFF2-40B4-BE49-F238E27FC236}">
                  <a16:creationId xmlns:a16="http://schemas.microsoft.com/office/drawing/2014/main" id="{C5559AA1-26F9-408B-875E-FB6BB4BF755A}"/>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4E7705EA-3C47-44A9-81B9-3C3ABF1D26C4}"/>
                </a:ext>
              </a:extLst>
            </p:cNvPr>
            <p:cNvPicPr>
              <a:picLocks noChangeAspect="1"/>
            </p:cNvPicPr>
            <p:nvPr userDrawn="1"/>
          </p:nvPicPr>
          <p:blipFill>
            <a:blip r:embed="rId9">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25" name="Picture 24" descr="Shape, circle&#10;&#10;Description automatically generated">
              <a:extLst>
                <a:ext uri="{FF2B5EF4-FFF2-40B4-BE49-F238E27FC236}">
                  <a16:creationId xmlns:a16="http://schemas.microsoft.com/office/drawing/2014/main" id="{DCC079A8-E8E8-496D-A4FB-637007FDB2CE}"/>
                </a:ext>
              </a:extLst>
            </p:cNvPr>
            <p:cNvPicPr>
              <a:picLocks noChangeAspect="1"/>
            </p:cNvPicPr>
            <p:nvPr userDrawn="1"/>
          </p:nvPicPr>
          <p:blipFill>
            <a:blip r:embed="rId10"/>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1543231089"/>
      </p:ext>
    </p:extLst>
  </p:cSld>
  <p:clrMapOvr>
    <a:masterClrMapping/>
  </p:clrMapOvr>
  <p:extLst>
    <p:ext uri="{DCECCB84-F9BA-43D5-87BE-67443E8EF086}">
      <p15:sldGuideLst xmlns:p15="http://schemas.microsoft.com/office/powerpoint/2012/main">
        <p15:guide id="1" orient="horz" pos="288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bg bwMode="gray">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3CC46ABE-C6EC-4937-B81C-7ADB544B8B13}"/>
              </a:ext>
            </a:extLst>
          </p:cNvPr>
          <p:cNvPicPr>
            <a:picLocks noChangeAspect="1"/>
          </p:cNvPicPr>
          <p:nvPr userDrawn="1"/>
        </p:nvPicPr>
        <p:blipFill rotWithShape="1">
          <a:blip r:embed="rId2"/>
          <a:srcRect r="225"/>
          <a:stretch/>
        </p:blipFill>
        <p:spPr>
          <a:xfrm>
            <a:off x="0" y="0"/>
            <a:ext cx="12256160" cy="6858000"/>
          </a:xfrm>
          <a:prstGeom prst="rect">
            <a:avLst/>
          </a:prstGeom>
        </p:spPr>
      </p:pic>
      <p:sp>
        <p:nvSpPr>
          <p:cNvPr id="2" name="Title 1"/>
          <p:cNvSpPr>
            <a:spLocks noGrp="1"/>
          </p:cNvSpPr>
          <p:nvPr>
            <p:ph type="title" hasCustomPrompt="1"/>
          </p:nvPr>
        </p:nvSpPr>
        <p:spPr>
          <a:xfrm>
            <a:off x="442912" y="441325"/>
            <a:ext cx="8424863" cy="911225"/>
          </a:xfrm>
        </p:spPr>
        <p:txBody>
          <a:bodyPr anchor="t">
            <a:noAutofit/>
          </a:bodyPr>
          <a:lstStyle>
            <a:lvl1pPr>
              <a:defRPr sz="3200">
                <a:solidFill>
                  <a:schemeClr val="accent4"/>
                </a:solidFill>
                <a:latin typeface="Arial" panose="020B0604020202020204" pitchFamily="34" charset="0"/>
              </a:defRPr>
            </a:lvl1pPr>
          </a:lstStyle>
          <a:p>
            <a:r>
              <a:rPr lang="en-US" dirty="0"/>
              <a:t>Click to edit Master </a:t>
            </a:r>
            <a:br>
              <a:rPr lang="en-US" dirty="0"/>
            </a:br>
            <a:endParaRPr lang="en-US" dirty="0"/>
          </a:p>
        </p:txBody>
      </p:sp>
      <p:sp>
        <p:nvSpPr>
          <p:cNvPr id="3" name="Content Placeholder 2"/>
          <p:cNvSpPr>
            <a:spLocks noGrp="1"/>
          </p:cNvSpPr>
          <p:nvPr>
            <p:ph idx="1"/>
          </p:nvPr>
        </p:nvSpPr>
        <p:spPr>
          <a:xfrm>
            <a:off x="442912" y="1514475"/>
            <a:ext cx="10742323" cy="4248091"/>
          </a:xfrm>
        </p:spPr>
        <p:txBody>
          <a:bodyPr>
            <a:noAutofit/>
          </a:bodyPr>
          <a:lstStyle>
            <a:lvl1pPr marL="0" indent="0">
              <a:buNone/>
              <a:defRPr b="1">
                <a:solidFill>
                  <a:schemeClr val="accent3">
                    <a:lumMod val="90000"/>
                    <a:lumOff val="10000"/>
                  </a:schemeClr>
                </a:solidFill>
                <a:latin typeface="Arial" panose="020B0604020202020204" pitchFamily="34" charset="0"/>
              </a:defRPr>
            </a:lvl1pPr>
            <a:lvl2pPr marL="542925" indent="-276225">
              <a:defRPr>
                <a:solidFill>
                  <a:schemeClr val="accent3">
                    <a:lumMod val="90000"/>
                    <a:lumOff val="10000"/>
                  </a:schemeClr>
                </a:solidFill>
                <a:latin typeface="Arial" panose="020B0604020202020204" pitchFamily="34" charset="0"/>
              </a:defRPr>
            </a:lvl2pPr>
            <a:lvl3pPr marL="895350" indent="-352425">
              <a:defRPr>
                <a:solidFill>
                  <a:schemeClr val="accent3">
                    <a:lumMod val="90000"/>
                    <a:lumOff val="10000"/>
                  </a:schemeClr>
                </a:solidFill>
                <a:latin typeface="Arial" panose="020B0604020202020204" pitchFamily="34" charset="0"/>
              </a:defRPr>
            </a:lvl3pPr>
            <a:lvl4pPr marL="1162050" indent="-266700">
              <a:defRPr>
                <a:solidFill>
                  <a:schemeClr val="accent3">
                    <a:lumMod val="90000"/>
                    <a:lumOff val="10000"/>
                  </a:schemeClr>
                </a:solidFill>
                <a:latin typeface="Arial" panose="020B0604020202020204" pitchFamily="34" charset="0"/>
              </a:defRPr>
            </a:lvl4pPr>
            <a:lvl5pPr marL="1438275" indent="-276225">
              <a:defRPr>
                <a:solidFill>
                  <a:schemeClr val="accent3">
                    <a:lumMod val="90000"/>
                    <a:lumOff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Arc 8">
            <a:extLst>
              <a:ext uri="{FF2B5EF4-FFF2-40B4-BE49-F238E27FC236}">
                <a16:creationId xmlns:a16="http://schemas.microsoft.com/office/drawing/2014/main" id="{980607A6-8DF7-49F3-93BC-72290C73F38E}"/>
              </a:ext>
            </a:extLst>
          </p:cNvPr>
          <p:cNvSpPr/>
          <p:nvPr/>
        </p:nvSpPr>
        <p:spPr>
          <a:xfrm>
            <a:off x="12613158" y="6337056"/>
            <a:ext cx="374940" cy="374940"/>
          </a:xfrm>
          <a:prstGeom prst="arc">
            <a:avLst>
              <a:gd name="adj1" fmla="val 17411517"/>
              <a:gd name="adj2" fmla="val 12169790"/>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0" name="Arc 9">
            <a:extLst>
              <a:ext uri="{FF2B5EF4-FFF2-40B4-BE49-F238E27FC236}">
                <a16:creationId xmlns:a16="http://schemas.microsoft.com/office/drawing/2014/main" id="{ADCB45B3-A80C-4262-8721-4CAB7901A54F}"/>
              </a:ext>
            </a:extLst>
          </p:cNvPr>
          <p:cNvSpPr/>
          <p:nvPr/>
        </p:nvSpPr>
        <p:spPr>
          <a:xfrm>
            <a:off x="12613158" y="6337056"/>
            <a:ext cx="374940" cy="374940"/>
          </a:xfrm>
          <a:prstGeom prst="arc">
            <a:avLst>
              <a:gd name="adj1" fmla="val 12999581"/>
              <a:gd name="adj2" fmla="val 16615108"/>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1" name="Arc 10">
            <a:extLst>
              <a:ext uri="{FF2B5EF4-FFF2-40B4-BE49-F238E27FC236}">
                <a16:creationId xmlns:a16="http://schemas.microsoft.com/office/drawing/2014/main" id="{16DE0EC4-6FB7-4CFD-BED7-528360D3155B}"/>
              </a:ext>
            </a:extLst>
          </p:cNvPr>
          <p:cNvSpPr/>
          <p:nvPr userDrawn="1"/>
        </p:nvSpPr>
        <p:spPr>
          <a:xfrm>
            <a:off x="12613158" y="6337056"/>
            <a:ext cx="374940" cy="374940"/>
          </a:xfrm>
          <a:prstGeom prst="arc">
            <a:avLst>
              <a:gd name="adj1" fmla="val 17411517"/>
              <a:gd name="adj2" fmla="val 12169790"/>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3" name="Arc 12">
            <a:extLst>
              <a:ext uri="{FF2B5EF4-FFF2-40B4-BE49-F238E27FC236}">
                <a16:creationId xmlns:a16="http://schemas.microsoft.com/office/drawing/2014/main" id="{ED9E6A6E-9385-403D-B901-79397FECA70C}"/>
              </a:ext>
            </a:extLst>
          </p:cNvPr>
          <p:cNvSpPr/>
          <p:nvPr userDrawn="1"/>
        </p:nvSpPr>
        <p:spPr>
          <a:xfrm>
            <a:off x="12613158" y="6337056"/>
            <a:ext cx="374940" cy="374940"/>
          </a:xfrm>
          <a:prstGeom prst="arc">
            <a:avLst>
              <a:gd name="adj1" fmla="val 12999581"/>
              <a:gd name="adj2" fmla="val 16615108"/>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grpSp>
        <p:nvGrpSpPr>
          <p:cNvPr id="15" name="Group 14">
            <a:extLst>
              <a:ext uri="{FF2B5EF4-FFF2-40B4-BE49-F238E27FC236}">
                <a16:creationId xmlns:a16="http://schemas.microsoft.com/office/drawing/2014/main" id="{735D12BC-F5F0-4F33-8C2D-0A785D09D9D0}"/>
              </a:ext>
            </a:extLst>
          </p:cNvPr>
          <p:cNvGrpSpPr/>
          <p:nvPr userDrawn="1"/>
        </p:nvGrpSpPr>
        <p:grpSpPr>
          <a:xfrm>
            <a:off x="317500" y="5954340"/>
            <a:ext cx="11740699" cy="708608"/>
            <a:chOff x="946217" y="6845776"/>
            <a:chExt cx="11740699" cy="708608"/>
          </a:xfrm>
        </p:grpSpPr>
        <p:pic>
          <p:nvPicPr>
            <p:cNvPr id="17" name="Picture 16" descr="Graphical user interface&#10;&#10;Description automatically generated">
              <a:extLst>
                <a:ext uri="{FF2B5EF4-FFF2-40B4-BE49-F238E27FC236}">
                  <a16:creationId xmlns:a16="http://schemas.microsoft.com/office/drawing/2014/main" id="{A2388170-FFC2-4BED-8021-DF9DA42263FB}"/>
                </a:ext>
              </a:extLst>
            </p:cNvPr>
            <p:cNvPicPr>
              <a:picLocks noChangeAspect="1"/>
            </p:cNvPicPr>
            <p:nvPr userDrawn="1"/>
          </p:nvPicPr>
          <p:blipFill rotWithShape="1">
            <a:blip r:embed="rId3"/>
            <a:srcRect r="56634"/>
            <a:stretch/>
          </p:blipFill>
          <p:spPr>
            <a:xfrm>
              <a:off x="4664013" y="7007896"/>
              <a:ext cx="1696682" cy="532003"/>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9DE61F49-5D5E-473B-A805-0EFF956EFA6A}"/>
                </a:ext>
              </a:extLst>
            </p:cNvPr>
            <p:cNvPicPr>
              <a:picLocks noChangeAspect="1"/>
            </p:cNvPicPr>
            <p:nvPr userDrawn="1"/>
          </p:nvPicPr>
          <p:blipFill>
            <a:blip r:embed="rId3"/>
            <a:stretch>
              <a:fillRect/>
            </a:stretch>
          </p:blipFill>
          <p:spPr>
            <a:xfrm>
              <a:off x="946217" y="7003139"/>
              <a:ext cx="3581400" cy="55124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DC541692-9064-4350-A382-C2F6833B2366}"/>
                </a:ext>
              </a:extLst>
            </p:cNvPr>
            <p:cNvPicPr>
              <a:picLocks noChangeAspect="1"/>
            </p:cNvPicPr>
            <p:nvPr userDrawn="1"/>
          </p:nvPicPr>
          <p:blipFill rotWithShape="1">
            <a:blip r:embed="rId3"/>
            <a:srcRect l="63717"/>
            <a:stretch/>
          </p:blipFill>
          <p:spPr>
            <a:xfrm>
              <a:off x="10688513" y="7009645"/>
              <a:ext cx="1097087" cy="532003"/>
            </a:xfrm>
            <a:prstGeom prst="rect">
              <a:avLst/>
            </a:prstGeom>
          </p:spPr>
        </p:pic>
        <p:sp>
          <p:nvSpPr>
            <p:cNvPr id="20" name="TextBox 19">
              <a:extLst>
                <a:ext uri="{FF2B5EF4-FFF2-40B4-BE49-F238E27FC236}">
                  <a16:creationId xmlns:a16="http://schemas.microsoft.com/office/drawing/2014/main" id="{76EBBDB0-3416-4F29-B45B-A865D5AE1568}"/>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21" name="Picture 20" descr="A picture containing shape&#10;&#10;Description automatically generated">
              <a:extLst>
                <a:ext uri="{FF2B5EF4-FFF2-40B4-BE49-F238E27FC236}">
                  <a16:creationId xmlns:a16="http://schemas.microsoft.com/office/drawing/2014/main" id="{7BE65DFC-62BA-46C6-9537-3D735527AC7D}"/>
                </a:ext>
              </a:extLst>
            </p:cNvPr>
            <p:cNvPicPr>
              <a:picLocks noChangeAspect="1"/>
            </p:cNvPicPr>
            <p:nvPr userDrawn="1"/>
          </p:nvPicPr>
          <p:blipFill>
            <a:blip r:embed="rId4">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22" name="TextBox 21">
              <a:extLst>
                <a:ext uri="{FF2B5EF4-FFF2-40B4-BE49-F238E27FC236}">
                  <a16:creationId xmlns:a16="http://schemas.microsoft.com/office/drawing/2014/main" id="{96A1B2CF-E068-407B-A988-C8FBEBC1AD3B}"/>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23" name="Picture 22" descr="Shape&#10;&#10;Description automatically generated with low confidence">
              <a:extLst>
                <a:ext uri="{FF2B5EF4-FFF2-40B4-BE49-F238E27FC236}">
                  <a16:creationId xmlns:a16="http://schemas.microsoft.com/office/drawing/2014/main" id="{B7C3A2AC-9ADF-432D-BFE5-F5D6C83279EF}"/>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24" name="TextBox 23">
              <a:extLst>
                <a:ext uri="{FF2B5EF4-FFF2-40B4-BE49-F238E27FC236}">
                  <a16:creationId xmlns:a16="http://schemas.microsoft.com/office/drawing/2014/main" id="{5FBD4B0C-9FD3-46D1-B193-ADD097949D1D}"/>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25" name="Picture 24" descr="Shape&#10;&#10;Description automatically generated with medium confidence">
              <a:extLst>
                <a:ext uri="{FF2B5EF4-FFF2-40B4-BE49-F238E27FC236}">
                  <a16:creationId xmlns:a16="http://schemas.microsoft.com/office/drawing/2014/main" id="{4614E5D5-204B-4FE5-9FE3-02DA024D199E}"/>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62B7C233-4849-420B-AA6F-DAD970DCC5EA}"/>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27" name="Picture 26" descr="Shape, circle&#10;&#10;Description automatically generated">
              <a:extLst>
                <a:ext uri="{FF2B5EF4-FFF2-40B4-BE49-F238E27FC236}">
                  <a16:creationId xmlns:a16="http://schemas.microsoft.com/office/drawing/2014/main" id="{0A2EA423-B5C2-46C8-B7D5-CFAAF710E40D}"/>
                </a:ext>
              </a:extLst>
            </p:cNvPr>
            <p:cNvPicPr>
              <a:picLocks noChangeAspect="1"/>
            </p:cNvPicPr>
            <p:nvPr userDrawn="1"/>
          </p:nvPicPr>
          <p:blipFill>
            <a:blip r:embed="rId8"/>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3792647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bwMode="gray">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5F9F22-37D5-4FCF-94A0-14047839797E}"/>
              </a:ext>
            </a:extLst>
          </p:cNvPr>
          <p:cNvPicPr>
            <a:picLocks noChangeAspect="1"/>
          </p:cNvPicPr>
          <p:nvPr userDrawn="1"/>
        </p:nvPicPr>
        <p:blipFill rotWithShape="1">
          <a:blip r:embed="rId2"/>
          <a:srcRect r="225"/>
          <a:stretch/>
        </p:blipFill>
        <p:spPr>
          <a:xfrm>
            <a:off x="0" y="0"/>
            <a:ext cx="12256160" cy="6858000"/>
          </a:xfrm>
          <a:prstGeom prst="rect">
            <a:avLst/>
          </a:prstGeom>
        </p:spPr>
      </p:pic>
      <p:sp>
        <p:nvSpPr>
          <p:cNvPr id="2" name="Title 1"/>
          <p:cNvSpPr>
            <a:spLocks noGrp="1"/>
          </p:cNvSpPr>
          <p:nvPr>
            <p:ph type="title" hasCustomPrompt="1"/>
          </p:nvPr>
        </p:nvSpPr>
        <p:spPr>
          <a:xfrm>
            <a:off x="442912" y="1549400"/>
            <a:ext cx="11306176" cy="850900"/>
          </a:xfrm>
        </p:spPr>
        <p:txBody>
          <a:bodyPr anchor="t">
            <a:noAutofit/>
          </a:bodyPr>
          <a:lstStyle>
            <a:lvl1pPr>
              <a:defRPr sz="3200">
                <a:solidFill>
                  <a:schemeClr val="accent4"/>
                </a:solidFill>
                <a:latin typeface="Arial" panose="020B0604020202020204" pitchFamily="34" charset="0"/>
              </a:defRPr>
            </a:lvl1pPr>
          </a:lstStyle>
          <a:p>
            <a:r>
              <a:rPr lang="en-US" dirty="0"/>
              <a:t>Click to edit Master </a:t>
            </a:r>
            <a:br>
              <a:rPr lang="en-US" dirty="0"/>
            </a:br>
            <a:endParaRPr lang="en-US" dirty="0"/>
          </a:p>
        </p:txBody>
      </p:sp>
      <p:sp>
        <p:nvSpPr>
          <p:cNvPr id="3" name="Content Placeholder 2"/>
          <p:cNvSpPr>
            <a:spLocks noGrp="1"/>
          </p:cNvSpPr>
          <p:nvPr>
            <p:ph idx="1"/>
          </p:nvPr>
        </p:nvSpPr>
        <p:spPr>
          <a:xfrm>
            <a:off x="442912" y="2489200"/>
            <a:ext cx="11306176" cy="3594100"/>
          </a:xfrm>
        </p:spPr>
        <p:txBody>
          <a:bodyPr>
            <a:noAutofit/>
          </a:bodyPr>
          <a:lstStyle>
            <a:lvl1pPr marL="0" indent="0">
              <a:buNone/>
              <a:defRPr b="1">
                <a:solidFill>
                  <a:schemeClr val="accent3">
                    <a:lumMod val="90000"/>
                    <a:lumOff val="10000"/>
                  </a:schemeClr>
                </a:solidFill>
                <a:latin typeface="Arial" panose="020B0604020202020204" pitchFamily="34" charset="0"/>
              </a:defRPr>
            </a:lvl1pPr>
            <a:lvl2pPr marL="542925" indent="-276225">
              <a:defRPr>
                <a:solidFill>
                  <a:schemeClr val="accent3">
                    <a:lumMod val="90000"/>
                    <a:lumOff val="10000"/>
                  </a:schemeClr>
                </a:solidFill>
                <a:latin typeface="Arial" panose="020B0604020202020204" pitchFamily="34" charset="0"/>
              </a:defRPr>
            </a:lvl2pPr>
            <a:lvl3pPr marL="895350" indent="-352425">
              <a:defRPr>
                <a:solidFill>
                  <a:schemeClr val="accent3">
                    <a:lumMod val="90000"/>
                    <a:lumOff val="10000"/>
                  </a:schemeClr>
                </a:solidFill>
                <a:latin typeface="Arial" panose="020B0604020202020204" pitchFamily="34" charset="0"/>
              </a:defRPr>
            </a:lvl3pPr>
            <a:lvl4pPr marL="1162050" indent="-266700">
              <a:defRPr>
                <a:solidFill>
                  <a:schemeClr val="accent3">
                    <a:lumMod val="90000"/>
                    <a:lumOff val="10000"/>
                  </a:schemeClr>
                </a:solidFill>
                <a:latin typeface="Arial" panose="020B0604020202020204" pitchFamily="34" charset="0"/>
              </a:defRPr>
            </a:lvl4pPr>
            <a:lvl5pPr marL="1438275" indent="-276225">
              <a:defRPr>
                <a:solidFill>
                  <a:schemeClr val="accent3">
                    <a:lumMod val="90000"/>
                    <a:lumOff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4CE14E8E-BDA9-4CCD-A83F-73E121C626F3}"/>
              </a:ext>
            </a:extLst>
          </p:cNvPr>
          <p:cNvGrpSpPr/>
          <p:nvPr userDrawn="1"/>
        </p:nvGrpSpPr>
        <p:grpSpPr>
          <a:xfrm>
            <a:off x="317500" y="5954340"/>
            <a:ext cx="11740699" cy="708608"/>
            <a:chOff x="946217" y="6845776"/>
            <a:chExt cx="11740699" cy="708608"/>
          </a:xfrm>
        </p:grpSpPr>
        <p:pic>
          <p:nvPicPr>
            <p:cNvPr id="9" name="Picture 8" descr="Graphical user interface&#10;&#10;Description automatically generated">
              <a:extLst>
                <a:ext uri="{FF2B5EF4-FFF2-40B4-BE49-F238E27FC236}">
                  <a16:creationId xmlns:a16="http://schemas.microsoft.com/office/drawing/2014/main" id="{59BA2282-CC77-4A96-839B-C8DBBCA38111}"/>
                </a:ext>
              </a:extLst>
            </p:cNvPr>
            <p:cNvPicPr>
              <a:picLocks noChangeAspect="1"/>
            </p:cNvPicPr>
            <p:nvPr userDrawn="1"/>
          </p:nvPicPr>
          <p:blipFill rotWithShape="1">
            <a:blip r:embed="rId3"/>
            <a:srcRect r="56634"/>
            <a:stretch/>
          </p:blipFill>
          <p:spPr>
            <a:xfrm>
              <a:off x="4664013" y="7007896"/>
              <a:ext cx="1696682" cy="532003"/>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CA1643B7-0E61-486B-9E0B-809B20DCDD4A}"/>
                </a:ext>
              </a:extLst>
            </p:cNvPr>
            <p:cNvPicPr>
              <a:picLocks noChangeAspect="1"/>
            </p:cNvPicPr>
            <p:nvPr userDrawn="1"/>
          </p:nvPicPr>
          <p:blipFill>
            <a:blip r:embed="rId3"/>
            <a:stretch>
              <a:fillRect/>
            </a:stretch>
          </p:blipFill>
          <p:spPr>
            <a:xfrm>
              <a:off x="946217" y="7003139"/>
              <a:ext cx="3581400" cy="551245"/>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13CBFCF6-2F9B-4DAF-887C-B4C4FC21E5CF}"/>
                </a:ext>
              </a:extLst>
            </p:cNvPr>
            <p:cNvPicPr>
              <a:picLocks noChangeAspect="1"/>
            </p:cNvPicPr>
            <p:nvPr userDrawn="1"/>
          </p:nvPicPr>
          <p:blipFill rotWithShape="1">
            <a:blip r:embed="rId3"/>
            <a:srcRect l="63717"/>
            <a:stretch/>
          </p:blipFill>
          <p:spPr>
            <a:xfrm>
              <a:off x="10688513" y="7009645"/>
              <a:ext cx="1097087" cy="532003"/>
            </a:xfrm>
            <a:prstGeom prst="rect">
              <a:avLst/>
            </a:prstGeom>
          </p:spPr>
        </p:pic>
        <p:sp>
          <p:nvSpPr>
            <p:cNvPr id="12" name="TextBox 11">
              <a:extLst>
                <a:ext uri="{FF2B5EF4-FFF2-40B4-BE49-F238E27FC236}">
                  <a16:creationId xmlns:a16="http://schemas.microsoft.com/office/drawing/2014/main" id="{E5DEB8D1-EEDF-46E3-B508-13945BAC98C0}"/>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33F06F9C-F8D6-407A-9AF6-FBD5B57EE917}"/>
                </a:ext>
              </a:extLst>
            </p:cNvPr>
            <p:cNvPicPr>
              <a:picLocks noChangeAspect="1"/>
            </p:cNvPicPr>
            <p:nvPr userDrawn="1"/>
          </p:nvPicPr>
          <p:blipFill>
            <a:blip r:embed="rId4">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14" name="TextBox 13">
              <a:extLst>
                <a:ext uri="{FF2B5EF4-FFF2-40B4-BE49-F238E27FC236}">
                  <a16:creationId xmlns:a16="http://schemas.microsoft.com/office/drawing/2014/main" id="{456C9E74-B0A4-48AE-9F9E-CAA2BBDA08AC}"/>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15" name="Picture 14" descr="Shape&#10;&#10;Description automatically generated with low confidence">
              <a:extLst>
                <a:ext uri="{FF2B5EF4-FFF2-40B4-BE49-F238E27FC236}">
                  <a16:creationId xmlns:a16="http://schemas.microsoft.com/office/drawing/2014/main" id="{92627013-E32F-4A0B-B9B8-99C5F40EC416}"/>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16" name="TextBox 15">
              <a:extLst>
                <a:ext uri="{FF2B5EF4-FFF2-40B4-BE49-F238E27FC236}">
                  <a16:creationId xmlns:a16="http://schemas.microsoft.com/office/drawing/2014/main" id="{B7D5E112-A452-4C75-A549-A8E3A8DAA315}"/>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17" name="Picture 16" descr="Shape&#10;&#10;Description automatically generated with medium confidence">
              <a:extLst>
                <a:ext uri="{FF2B5EF4-FFF2-40B4-BE49-F238E27FC236}">
                  <a16:creationId xmlns:a16="http://schemas.microsoft.com/office/drawing/2014/main" id="{5726EF08-A7A3-4EB5-8A70-C312BC577683}"/>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8C95912F-45F3-46D2-ACDB-ECC5EA1976AE}"/>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19" name="Picture 18" descr="Shape, circle&#10;&#10;Description automatically generated">
              <a:extLst>
                <a:ext uri="{FF2B5EF4-FFF2-40B4-BE49-F238E27FC236}">
                  <a16:creationId xmlns:a16="http://schemas.microsoft.com/office/drawing/2014/main" id="{C105E99A-6881-4F99-91B0-136BDDAFE939}"/>
                </a:ext>
              </a:extLst>
            </p:cNvPr>
            <p:cNvPicPr>
              <a:picLocks noChangeAspect="1"/>
            </p:cNvPicPr>
            <p:nvPr userDrawn="1"/>
          </p:nvPicPr>
          <p:blipFill>
            <a:blip r:embed="rId8"/>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356172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le_slide_blue_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72C8D89B-95C6-4E8D-BCAD-EBB8B6CD9B5B}"/>
              </a:ext>
            </a:extLst>
          </p:cNvPr>
          <p:cNvPicPr>
            <a:picLocks noChangeAspect="1"/>
          </p:cNvPicPr>
          <p:nvPr userDrawn="1"/>
        </p:nvPicPr>
        <p:blipFill>
          <a:blip r:embed="rId3"/>
          <a:stretch>
            <a:fillRect/>
          </a:stretch>
        </p:blipFill>
        <p:spPr>
          <a:xfrm>
            <a:off x="0" y="0"/>
            <a:ext cx="12320814" cy="6858000"/>
          </a:xfrm>
          <a:prstGeom prst="rect">
            <a:avLst/>
          </a:prstGeom>
        </p:spPr>
      </p:pic>
      <p:sp>
        <p:nvSpPr>
          <p:cNvPr id="8" name="Rectangle: Rounded Corners 7">
            <a:extLst>
              <a:ext uri="{FF2B5EF4-FFF2-40B4-BE49-F238E27FC236}">
                <a16:creationId xmlns:a16="http://schemas.microsoft.com/office/drawing/2014/main" id="{F53DF513-92AD-4791-9B1C-D34D26EDD2E2}"/>
              </a:ext>
            </a:extLst>
          </p:cNvPr>
          <p:cNvSpPr/>
          <p:nvPr userDrawn="1"/>
        </p:nvSpPr>
        <p:spPr>
          <a:xfrm>
            <a:off x="1779588" y="1472618"/>
            <a:ext cx="3320141" cy="4032915"/>
          </a:xfrm>
          <a:prstGeom prst="roundRect">
            <a:avLst>
              <a:gd name="adj" fmla="val 43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atin typeface="Arial" panose="020B0604020202020204" pitchFamily="34" charset="0"/>
            </a:endParaRPr>
          </a:p>
        </p:txBody>
      </p:sp>
      <p:sp>
        <p:nvSpPr>
          <p:cNvPr id="2" name="Title 1"/>
          <p:cNvSpPr>
            <a:spLocks noGrp="1"/>
          </p:cNvSpPr>
          <p:nvPr>
            <p:ph type="ctrTitle"/>
          </p:nvPr>
        </p:nvSpPr>
        <p:spPr>
          <a:xfrm>
            <a:off x="5436615" y="2197593"/>
            <a:ext cx="5065255" cy="1784464"/>
          </a:xfrm>
        </p:spPr>
        <p:txBody>
          <a:bodyPr anchor="t"/>
          <a:lstStyle>
            <a:lvl1pPr algn="l">
              <a:defRPr sz="4000">
                <a:solidFill>
                  <a:schemeClr val="accent4"/>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436616" y="4134694"/>
            <a:ext cx="5065255" cy="1370839"/>
          </a:xfrm>
        </p:spPr>
        <p:txBody>
          <a:bodyPr>
            <a:noAutofit/>
          </a:bodyPr>
          <a:lstStyle>
            <a:lvl1pPr marL="0" indent="0" algn="l">
              <a:buNone/>
              <a:defRPr sz="2000">
                <a:solidFill>
                  <a:schemeClr val="accent3">
                    <a:lumMod val="90000"/>
                    <a:lumOff val="10000"/>
                  </a:schemeClr>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a:extLst>
              <a:ext uri="{FF2B5EF4-FFF2-40B4-BE49-F238E27FC236}">
                <a16:creationId xmlns:a16="http://schemas.microsoft.com/office/drawing/2014/main" id="{552528E4-CBA4-46BE-85C4-727075075876}"/>
              </a:ext>
            </a:extLst>
          </p:cNvPr>
          <p:cNvSpPr>
            <a:spLocks noGrp="1"/>
          </p:cNvSpPr>
          <p:nvPr>
            <p:ph type="pic" sz="quarter" idx="10"/>
          </p:nvPr>
        </p:nvSpPr>
        <p:spPr>
          <a:xfrm>
            <a:off x="2518454" y="1692121"/>
            <a:ext cx="1881189" cy="1881189"/>
          </a:xfrm>
          <a:prstGeom prst="ellipse">
            <a:avLst/>
          </a:prstGeom>
        </p:spPr>
        <p:txBody>
          <a:bodyPr/>
          <a:lstStyle>
            <a:lvl1pPr>
              <a:defRPr>
                <a:latin typeface="Arial" panose="020B0604020202020204" pitchFamily="34" charset="0"/>
              </a:defRPr>
            </a:lvl1pPr>
          </a:lstStyle>
          <a:p>
            <a:r>
              <a:rPr lang="en-US" dirty="0"/>
              <a:t>Click icon to add picture</a:t>
            </a:r>
            <a:endParaRPr lang="en-BE" dirty="0"/>
          </a:p>
        </p:txBody>
      </p:sp>
      <p:sp>
        <p:nvSpPr>
          <p:cNvPr id="7" name="Text Placeholder 6">
            <a:extLst>
              <a:ext uri="{FF2B5EF4-FFF2-40B4-BE49-F238E27FC236}">
                <a16:creationId xmlns:a16="http://schemas.microsoft.com/office/drawing/2014/main" id="{5A5910EC-6ED2-4A32-9BA0-A9001D48B93E}"/>
              </a:ext>
            </a:extLst>
          </p:cNvPr>
          <p:cNvSpPr>
            <a:spLocks noGrp="1"/>
          </p:cNvSpPr>
          <p:nvPr>
            <p:ph type="body" sz="quarter" idx="11" hasCustomPrompt="1"/>
          </p:nvPr>
        </p:nvSpPr>
        <p:spPr>
          <a:xfrm>
            <a:off x="2321172" y="3831511"/>
            <a:ext cx="2352675" cy="447675"/>
          </a:xfrm>
        </p:spPr>
        <p:txBody>
          <a:bodyPr/>
          <a:lstStyle>
            <a:lvl1pPr marL="0" indent="0" algn="ctr">
              <a:buNone/>
              <a:defRPr b="1">
                <a:solidFill>
                  <a:srgbClr val="150427"/>
                </a:solidFill>
                <a:latin typeface="Arial" panose="020B0604020202020204" pitchFamily="34" charset="0"/>
              </a:defRPr>
            </a:lvl1pPr>
          </a:lstStyle>
          <a:p>
            <a:pPr lvl="0"/>
            <a:r>
              <a:rPr lang="en-US" dirty="0"/>
              <a:t>Speaker Name</a:t>
            </a:r>
            <a:endParaRPr lang="en-BE" dirty="0"/>
          </a:p>
        </p:txBody>
      </p:sp>
      <p:sp>
        <p:nvSpPr>
          <p:cNvPr id="18" name="Text Placeholder 17">
            <a:extLst>
              <a:ext uri="{FF2B5EF4-FFF2-40B4-BE49-F238E27FC236}">
                <a16:creationId xmlns:a16="http://schemas.microsoft.com/office/drawing/2014/main" id="{EF2345C7-4CB5-4E16-BB33-75B742650226}"/>
              </a:ext>
            </a:extLst>
          </p:cNvPr>
          <p:cNvSpPr>
            <a:spLocks noGrp="1"/>
          </p:cNvSpPr>
          <p:nvPr>
            <p:ph type="body" sz="quarter" idx="12" hasCustomPrompt="1"/>
          </p:nvPr>
        </p:nvSpPr>
        <p:spPr>
          <a:xfrm>
            <a:off x="2321171" y="4379682"/>
            <a:ext cx="2352675" cy="641679"/>
          </a:xfrm>
        </p:spPr>
        <p:txBody>
          <a:bodyPr>
            <a:normAutofit/>
          </a:bodyPr>
          <a:lstStyle>
            <a:lvl1pPr marL="0" indent="0" algn="ctr">
              <a:buNone/>
              <a:defRPr sz="1600">
                <a:solidFill>
                  <a:schemeClr val="accent4"/>
                </a:solidFill>
                <a:latin typeface="Arial" panose="020B0604020202020204" pitchFamily="34" charset="0"/>
              </a:defRPr>
            </a:lvl1pPr>
          </a:lstStyle>
          <a:p>
            <a:pPr lvl="0"/>
            <a:r>
              <a:rPr lang="en-US" dirty="0" err="1"/>
              <a:t>Jobtitle</a:t>
            </a:r>
            <a:r>
              <a:rPr lang="en-US" dirty="0"/>
              <a:t>, Company</a:t>
            </a:r>
            <a:endParaRPr lang="en-BE" dirty="0"/>
          </a:p>
        </p:txBody>
      </p:sp>
      <p:grpSp>
        <p:nvGrpSpPr>
          <p:cNvPr id="13" name="Group 12">
            <a:extLst>
              <a:ext uri="{FF2B5EF4-FFF2-40B4-BE49-F238E27FC236}">
                <a16:creationId xmlns:a16="http://schemas.microsoft.com/office/drawing/2014/main" id="{072E9523-3637-4F9C-900D-74E3F232DF1D}"/>
              </a:ext>
            </a:extLst>
          </p:cNvPr>
          <p:cNvGrpSpPr/>
          <p:nvPr userDrawn="1"/>
        </p:nvGrpSpPr>
        <p:grpSpPr>
          <a:xfrm>
            <a:off x="317500" y="5954340"/>
            <a:ext cx="11740699" cy="708608"/>
            <a:chOff x="946217" y="6845776"/>
            <a:chExt cx="11740699" cy="708608"/>
          </a:xfrm>
        </p:grpSpPr>
        <p:pic>
          <p:nvPicPr>
            <p:cNvPr id="14" name="Picture 13" descr="Graphical user interface&#10;&#10;Description automatically generated">
              <a:extLst>
                <a:ext uri="{FF2B5EF4-FFF2-40B4-BE49-F238E27FC236}">
                  <a16:creationId xmlns:a16="http://schemas.microsoft.com/office/drawing/2014/main" id="{9C67EE76-943A-4BBF-A41D-EB3C07353CF7}"/>
                </a:ext>
              </a:extLst>
            </p:cNvPr>
            <p:cNvPicPr>
              <a:picLocks noChangeAspect="1"/>
            </p:cNvPicPr>
            <p:nvPr userDrawn="1"/>
          </p:nvPicPr>
          <p:blipFill rotWithShape="1">
            <a:blip r:embed="rId4"/>
            <a:srcRect r="56634"/>
            <a:stretch/>
          </p:blipFill>
          <p:spPr>
            <a:xfrm>
              <a:off x="4664013" y="7007896"/>
              <a:ext cx="1696682" cy="532003"/>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B1F355F5-EDFB-44C5-9FA6-0EBB8EF9D310}"/>
                </a:ext>
              </a:extLst>
            </p:cNvPr>
            <p:cNvPicPr>
              <a:picLocks noChangeAspect="1"/>
            </p:cNvPicPr>
            <p:nvPr userDrawn="1"/>
          </p:nvPicPr>
          <p:blipFill>
            <a:blip r:embed="rId4"/>
            <a:stretch>
              <a:fillRect/>
            </a:stretch>
          </p:blipFill>
          <p:spPr>
            <a:xfrm>
              <a:off x="946217" y="7003139"/>
              <a:ext cx="3581400" cy="551245"/>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98940CD2-3B6C-41B7-9126-74561B67DEC0}"/>
                </a:ext>
              </a:extLst>
            </p:cNvPr>
            <p:cNvPicPr>
              <a:picLocks noChangeAspect="1"/>
            </p:cNvPicPr>
            <p:nvPr userDrawn="1"/>
          </p:nvPicPr>
          <p:blipFill rotWithShape="1">
            <a:blip r:embed="rId4"/>
            <a:srcRect l="63717"/>
            <a:stretch/>
          </p:blipFill>
          <p:spPr>
            <a:xfrm>
              <a:off x="10688513" y="7009645"/>
              <a:ext cx="1097087" cy="532003"/>
            </a:xfrm>
            <a:prstGeom prst="rect">
              <a:avLst/>
            </a:prstGeom>
          </p:spPr>
        </p:pic>
        <p:sp>
          <p:nvSpPr>
            <p:cNvPr id="17" name="TextBox 16">
              <a:extLst>
                <a:ext uri="{FF2B5EF4-FFF2-40B4-BE49-F238E27FC236}">
                  <a16:creationId xmlns:a16="http://schemas.microsoft.com/office/drawing/2014/main" id="{C68957B9-CD0E-4663-B105-78B25269DAB4}"/>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19" name="Picture 18" descr="A picture containing shape&#10;&#10;Description automatically generated">
              <a:extLst>
                <a:ext uri="{FF2B5EF4-FFF2-40B4-BE49-F238E27FC236}">
                  <a16:creationId xmlns:a16="http://schemas.microsoft.com/office/drawing/2014/main" id="{C3AF8E06-4B71-4A5D-9385-1D2A57EF06D4}"/>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20" name="TextBox 19">
              <a:extLst>
                <a:ext uri="{FF2B5EF4-FFF2-40B4-BE49-F238E27FC236}">
                  <a16:creationId xmlns:a16="http://schemas.microsoft.com/office/drawing/2014/main" id="{9C499039-A7A0-4652-A44C-D20583E7542D}"/>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21" name="Picture 20" descr="Shape&#10;&#10;Description automatically generated with low confidence">
              <a:extLst>
                <a:ext uri="{FF2B5EF4-FFF2-40B4-BE49-F238E27FC236}">
                  <a16:creationId xmlns:a16="http://schemas.microsoft.com/office/drawing/2014/main" id="{14A218B2-0245-4072-96C6-D488730CA150}"/>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22" name="TextBox 21">
              <a:extLst>
                <a:ext uri="{FF2B5EF4-FFF2-40B4-BE49-F238E27FC236}">
                  <a16:creationId xmlns:a16="http://schemas.microsoft.com/office/drawing/2014/main" id="{9A40BF6E-284F-40CB-8C72-1F01F7E73EEC}"/>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23" name="Picture 22" descr="Shape&#10;&#10;Description automatically generated with medium confidence">
              <a:extLst>
                <a:ext uri="{FF2B5EF4-FFF2-40B4-BE49-F238E27FC236}">
                  <a16:creationId xmlns:a16="http://schemas.microsoft.com/office/drawing/2014/main" id="{730D64EE-8116-4993-9FF6-985A2AADB4D7}"/>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28FE6995-2C65-406A-AF61-2F917A6AF312}"/>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25" name="Picture 24" descr="Shape, circle&#10;&#10;Description automatically generated">
              <a:extLst>
                <a:ext uri="{FF2B5EF4-FFF2-40B4-BE49-F238E27FC236}">
                  <a16:creationId xmlns:a16="http://schemas.microsoft.com/office/drawing/2014/main" id="{6C2972A8-EB7E-411E-9649-D93BF0B091C9}"/>
                </a:ext>
              </a:extLst>
            </p:cNvPr>
            <p:cNvPicPr>
              <a:picLocks noChangeAspect="1"/>
            </p:cNvPicPr>
            <p:nvPr userDrawn="1"/>
          </p:nvPicPr>
          <p:blipFill>
            <a:blip r:embed="rId9"/>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1391434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bg bwMode="gray">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3CC46ABE-C6EC-4937-B81C-7ADB544B8B13}"/>
              </a:ext>
            </a:extLst>
          </p:cNvPr>
          <p:cNvPicPr>
            <a:picLocks noChangeAspect="1"/>
          </p:cNvPicPr>
          <p:nvPr userDrawn="1"/>
        </p:nvPicPr>
        <p:blipFill rotWithShape="1">
          <a:blip r:embed="rId2"/>
          <a:srcRect r="225"/>
          <a:stretch/>
        </p:blipFill>
        <p:spPr>
          <a:xfrm>
            <a:off x="0" y="0"/>
            <a:ext cx="12256160" cy="6858000"/>
          </a:xfrm>
          <a:prstGeom prst="rect">
            <a:avLst/>
          </a:prstGeom>
        </p:spPr>
      </p:pic>
      <p:sp>
        <p:nvSpPr>
          <p:cNvPr id="9" name="Arc 8">
            <a:extLst>
              <a:ext uri="{FF2B5EF4-FFF2-40B4-BE49-F238E27FC236}">
                <a16:creationId xmlns:a16="http://schemas.microsoft.com/office/drawing/2014/main" id="{980607A6-8DF7-49F3-93BC-72290C73F38E}"/>
              </a:ext>
            </a:extLst>
          </p:cNvPr>
          <p:cNvSpPr/>
          <p:nvPr/>
        </p:nvSpPr>
        <p:spPr>
          <a:xfrm>
            <a:off x="12613158" y="6337056"/>
            <a:ext cx="374940" cy="374940"/>
          </a:xfrm>
          <a:prstGeom prst="arc">
            <a:avLst>
              <a:gd name="adj1" fmla="val 17411517"/>
              <a:gd name="adj2" fmla="val 12169790"/>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0" name="Arc 9">
            <a:extLst>
              <a:ext uri="{FF2B5EF4-FFF2-40B4-BE49-F238E27FC236}">
                <a16:creationId xmlns:a16="http://schemas.microsoft.com/office/drawing/2014/main" id="{ADCB45B3-A80C-4262-8721-4CAB7901A54F}"/>
              </a:ext>
            </a:extLst>
          </p:cNvPr>
          <p:cNvSpPr/>
          <p:nvPr/>
        </p:nvSpPr>
        <p:spPr>
          <a:xfrm>
            <a:off x="12613158" y="6337056"/>
            <a:ext cx="374940" cy="374940"/>
          </a:xfrm>
          <a:prstGeom prst="arc">
            <a:avLst>
              <a:gd name="adj1" fmla="val 12999581"/>
              <a:gd name="adj2" fmla="val 16615108"/>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1" name="Arc 10">
            <a:extLst>
              <a:ext uri="{FF2B5EF4-FFF2-40B4-BE49-F238E27FC236}">
                <a16:creationId xmlns:a16="http://schemas.microsoft.com/office/drawing/2014/main" id="{16DE0EC4-6FB7-4CFD-BED7-528360D3155B}"/>
              </a:ext>
            </a:extLst>
          </p:cNvPr>
          <p:cNvSpPr/>
          <p:nvPr userDrawn="1"/>
        </p:nvSpPr>
        <p:spPr>
          <a:xfrm>
            <a:off x="12613158" y="6337056"/>
            <a:ext cx="374940" cy="374940"/>
          </a:xfrm>
          <a:prstGeom prst="arc">
            <a:avLst>
              <a:gd name="adj1" fmla="val 17411517"/>
              <a:gd name="adj2" fmla="val 12169790"/>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3" name="Arc 12">
            <a:extLst>
              <a:ext uri="{FF2B5EF4-FFF2-40B4-BE49-F238E27FC236}">
                <a16:creationId xmlns:a16="http://schemas.microsoft.com/office/drawing/2014/main" id="{ED9E6A6E-9385-403D-B901-79397FECA70C}"/>
              </a:ext>
            </a:extLst>
          </p:cNvPr>
          <p:cNvSpPr/>
          <p:nvPr userDrawn="1"/>
        </p:nvSpPr>
        <p:spPr>
          <a:xfrm>
            <a:off x="12613158" y="6337056"/>
            <a:ext cx="374940" cy="374940"/>
          </a:xfrm>
          <a:prstGeom prst="arc">
            <a:avLst>
              <a:gd name="adj1" fmla="val 12999581"/>
              <a:gd name="adj2" fmla="val 16615108"/>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grpSp>
        <p:nvGrpSpPr>
          <p:cNvPr id="31" name="Group 30">
            <a:extLst>
              <a:ext uri="{FF2B5EF4-FFF2-40B4-BE49-F238E27FC236}">
                <a16:creationId xmlns:a16="http://schemas.microsoft.com/office/drawing/2014/main" id="{8EE60AA2-1F66-42AA-8330-9D702268A150}"/>
              </a:ext>
            </a:extLst>
          </p:cNvPr>
          <p:cNvGrpSpPr/>
          <p:nvPr userDrawn="1"/>
        </p:nvGrpSpPr>
        <p:grpSpPr>
          <a:xfrm>
            <a:off x="317500" y="5954340"/>
            <a:ext cx="11740699" cy="708608"/>
            <a:chOff x="946217" y="6845776"/>
            <a:chExt cx="11740699" cy="708608"/>
          </a:xfrm>
        </p:grpSpPr>
        <p:pic>
          <p:nvPicPr>
            <p:cNvPr id="32" name="Picture 31" descr="Graphical user interface&#10;&#10;Description automatically generated">
              <a:extLst>
                <a:ext uri="{FF2B5EF4-FFF2-40B4-BE49-F238E27FC236}">
                  <a16:creationId xmlns:a16="http://schemas.microsoft.com/office/drawing/2014/main" id="{4FDC91BD-8BB9-49AB-9B1E-5E45C51E12D0}"/>
                </a:ext>
              </a:extLst>
            </p:cNvPr>
            <p:cNvPicPr>
              <a:picLocks noChangeAspect="1"/>
            </p:cNvPicPr>
            <p:nvPr userDrawn="1"/>
          </p:nvPicPr>
          <p:blipFill rotWithShape="1">
            <a:blip r:embed="rId3"/>
            <a:srcRect r="56634"/>
            <a:stretch/>
          </p:blipFill>
          <p:spPr>
            <a:xfrm>
              <a:off x="4664013" y="7007896"/>
              <a:ext cx="1696682" cy="532003"/>
            </a:xfrm>
            <a:prstGeom prst="rect">
              <a:avLst/>
            </a:prstGeom>
          </p:spPr>
        </p:pic>
        <p:pic>
          <p:nvPicPr>
            <p:cNvPr id="33" name="Picture 32" descr="Graphical user interface&#10;&#10;Description automatically generated">
              <a:extLst>
                <a:ext uri="{FF2B5EF4-FFF2-40B4-BE49-F238E27FC236}">
                  <a16:creationId xmlns:a16="http://schemas.microsoft.com/office/drawing/2014/main" id="{41A59C80-A7F1-4E23-BAC0-CAB8973CF2D2}"/>
                </a:ext>
              </a:extLst>
            </p:cNvPr>
            <p:cNvPicPr>
              <a:picLocks noChangeAspect="1"/>
            </p:cNvPicPr>
            <p:nvPr userDrawn="1"/>
          </p:nvPicPr>
          <p:blipFill>
            <a:blip r:embed="rId3"/>
            <a:stretch>
              <a:fillRect/>
            </a:stretch>
          </p:blipFill>
          <p:spPr>
            <a:xfrm>
              <a:off x="946217" y="7003139"/>
              <a:ext cx="3581400" cy="551245"/>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83933368-A8AD-4AA0-BEB8-7059571CE527}"/>
                </a:ext>
              </a:extLst>
            </p:cNvPr>
            <p:cNvPicPr>
              <a:picLocks noChangeAspect="1"/>
            </p:cNvPicPr>
            <p:nvPr userDrawn="1"/>
          </p:nvPicPr>
          <p:blipFill rotWithShape="1">
            <a:blip r:embed="rId3"/>
            <a:srcRect l="63717"/>
            <a:stretch/>
          </p:blipFill>
          <p:spPr>
            <a:xfrm>
              <a:off x="10688513" y="7009645"/>
              <a:ext cx="1097087" cy="532003"/>
            </a:xfrm>
            <a:prstGeom prst="rect">
              <a:avLst/>
            </a:prstGeom>
          </p:spPr>
        </p:pic>
        <p:sp>
          <p:nvSpPr>
            <p:cNvPr id="35" name="TextBox 34">
              <a:extLst>
                <a:ext uri="{FF2B5EF4-FFF2-40B4-BE49-F238E27FC236}">
                  <a16:creationId xmlns:a16="http://schemas.microsoft.com/office/drawing/2014/main" id="{0AE99419-EAC1-4774-8899-45A249D84F8A}"/>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36" name="Picture 35" descr="A picture containing shape&#10;&#10;Description automatically generated">
              <a:extLst>
                <a:ext uri="{FF2B5EF4-FFF2-40B4-BE49-F238E27FC236}">
                  <a16:creationId xmlns:a16="http://schemas.microsoft.com/office/drawing/2014/main" id="{AB21BADD-A64D-4697-9B8E-4C53D1989973}"/>
                </a:ext>
              </a:extLst>
            </p:cNvPr>
            <p:cNvPicPr>
              <a:picLocks noChangeAspect="1"/>
            </p:cNvPicPr>
            <p:nvPr userDrawn="1"/>
          </p:nvPicPr>
          <p:blipFill>
            <a:blip r:embed="rId4">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37" name="TextBox 36">
              <a:extLst>
                <a:ext uri="{FF2B5EF4-FFF2-40B4-BE49-F238E27FC236}">
                  <a16:creationId xmlns:a16="http://schemas.microsoft.com/office/drawing/2014/main" id="{59C98374-B7CA-43A8-A529-7C0D5BBBB6E1}"/>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38" name="Picture 37" descr="Shape&#10;&#10;Description automatically generated with low confidence">
              <a:extLst>
                <a:ext uri="{FF2B5EF4-FFF2-40B4-BE49-F238E27FC236}">
                  <a16:creationId xmlns:a16="http://schemas.microsoft.com/office/drawing/2014/main" id="{148AC945-3DA9-425E-AA8C-E8E618EB1238}"/>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6670965" y="7191735"/>
              <a:ext cx="199219" cy="199219"/>
            </a:xfrm>
            <a:prstGeom prst="rect">
              <a:avLst/>
            </a:prstGeom>
          </p:spPr>
        </p:pic>
        <p:sp>
          <p:nvSpPr>
            <p:cNvPr id="39" name="TextBox 38">
              <a:extLst>
                <a:ext uri="{FF2B5EF4-FFF2-40B4-BE49-F238E27FC236}">
                  <a16:creationId xmlns:a16="http://schemas.microsoft.com/office/drawing/2014/main" id="{20E4F2E0-D217-44B6-80F5-C04B4388B478}"/>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40" name="Picture 39" descr="Shape&#10;&#10;Description automatically generated with medium confidence">
              <a:extLst>
                <a:ext uri="{FF2B5EF4-FFF2-40B4-BE49-F238E27FC236}">
                  <a16:creationId xmlns:a16="http://schemas.microsoft.com/office/drawing/2014/main" id="{56F3D2E8-0654-4D9A-A5A5-6378D82759A3}"/>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41" name="Picture 40" descr="Shape&#10;&#10;Description automatically generated with low confidence">
              <a:extLst>
                <a:ext uri="{FF2B5EF4-FFF2-40B4-BE49-F238E27FC236}">
                  <a16:creationId xmlns:a16="http://schemas.microsoft.com/office/drawing/2014/main" id="{7B34E544-7537-48B2-9CD3-FA5F89EF509A}"/>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42" name="Picture 41" descr="Shape, circle&#10;&#10;Description automatically generated">
              <a:extLst>
                <a:ext uri="{FF2B5EF4-FFF2-40B4-BE49-F238E27FC236}">
                  <a16:creationId xmlns:a16="http://schemas.microsoft.com/office/drawing/2014/main" id="{9D3A7C28-CFCF-4A62-B13F-7996057E85FA}"/>
                </a:ext>
              </a:extLst>
            </p:cNvPr>
            <p:cNvPicPr>
              <a:picLocks noChangeAspect="1"/>
            </p:cNvPicPr>
            <p:nvPr userDrawn="1"/>
          </p:nvPicPr>
          <p:blipFill>
            <a:blip r:embed="rId8"/>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3908049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6100" y="2492375"/>
            <a:ext cx="11202988" cy="1873250"/>
          </a:xfrm>
        </p:spPr>
        <p:txBody>
          <a:bodyPr anchor="b"/>
          <a:lstStyle>
            <a:lvl1pPr>
              <a:defRPr sz="6000">
                <a:solidFill>
                  <a:schemeClr val="bg1"/>
                </a:solidFill>
              </a:defRPr>
            </a:lvl1pPr>
          </a:lstStyle>
          <a:p>
            <a:r>
              <a:rPr lang="en-US"/>
              <a:t>Click to edit Master </a:t>
            </a:r>
            <a:br>
              <a:rPr lang="en-US"/>
            </a:br>
            <a:r>
              <a:rPr lang="en-US"/>
              <a:t>title style</a:t>
            </a:r>
          </a:p>
        </p:txBody>
      </p:sp>
      <p:sp>
        <p:nvSpPr>
          <p:cNvPr id="3" name="Text Placeholder 2"/>
          <p:cNvSpPr>
            <a:spLocks noGrp="1"/>
          </p:cNvSpPr>
          <p:nvPr>
            <p:ph type="body" idx="1" hasCustomPrompt="1"/>
          </p:nvPr>
        </p:nvSpPr>
        <p:spPr>
          <a:xfrm>
            <a:off x="546100" y="4589463"/>
            <a:ext cx="11202988" cy="1500187"/>
          </a:xfrm>
        </p:spPr>
        <p:txBody>
          <a:bodyPr/>
          <a:lstStyle>
            <a:lvl1pPr marL="0" indent="0">
              <a:buNone/>
              <a:defRPr sz="2400" b="1">
                <a:solidFill>
                  <a:srgbClr val="FBBE5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sp>
        <p:nvSpPr>
          <p:cNvPr id="9" name="Rectangle 8">
            <a:extLst>
              <a:ext uri="{FF2B5EF4-FFF2-40B4-BE49-F238E27FC236}">
                <a16:creationId xmlns:a16="http://schemas.microsoft.com/office/drawing/2014/main" id="{AD3E3523-9BBF-4D99-B1B8-E66CB25A288A}"/>
              </a:ext>
            </a:extLst>
          </p:cNvPr>
          <p:cNvSpPr/>
          <p:nvPr/>
        </p:nvSpPr>
        <p:spPr>
          <a:xfrm>
            <a:off x="546098" y="6389696"/>
            <a:ext cx="7507969" cy="492443"/>
          </a:xfrm>
          <a:prstGeom prst="rect">
            <a:avLst/>
          </a:prstGeom>
        </p:spPr>
        <p:txBody>
          <a:bodyPr wrap="square" lIns="0" tIns="0" rIns="0" bIns="0">
            <a:spAutoFit/>
          </a:bodyPr>
          <a:lstStyle/>
          <a:p>
            <a:pPr>
              <a:spcAft>
                <a:spcPts val="0"/>
              </a:spcAft>
            </a:pPr>
            <a:r>
              <a:rPr lang="en-GB" sz="800" b="1" dirty="0" err="1">
                <a:solidFill>
                  <a:schemeClr val="bg1"/>
                </a:solidFill>
                <a:effectLst/>
                <a:latin typeface="Arial" panose="020B0604020202020204" pitchFamily="34" charset="0"/>
                <a:ea typeface="Calibri" panose="020F0502020204030204" pitchFamily="34" charset="0"/>
              </a:rPr>
              <a:t>All.Can</a:t>
            </a:r>
            <a:r>
              <a:rPr lang="en-GB" sz="800" b="1" dirty="0">
                <a:solidFill>
                  <a:schemeClr val="bg1"/>
                </a:solidFill>
                <a:effectLst/>
                <a:latin typeface="Arial" panose="020B0604020202020204" pitchFamily="34" charset="0"/>
                <a:ea typeface="Calibri" panose="020F0502020204030204" pitchFamily="34" charset="0"/>
              </a:rPr>
              <a:t> is a multi-stakeholder initiative involving patient, clinical, academic and industry experts as well as policymakers. We aim to help define better solutions for sustainable cancer care and improve patient outcomes in the future. The </a:t>
            </a:r>
            <a:r>
              <a:rPr lang="en-GB" sz="800" b="1" dirty="0" err="1">
                <a:solidFill>
                  <a:schemeClr val="bg1"/>
                </a:solidFill>
                <a:effectLst/>
                <a:latin typeface="Arial" panose="020B0604020202020204" pitchFamily="34" charset="0"/>
                <a:ea typeface="Calibri" panose="020F0502020204030204" pitchFamily="34" charset="0"/>
              </a:rPr>
              <a:t>All.Can</a:t>
            </a:r>
            <a:r>
              <a:rPr lang="en-GB" sz="800" b="1" dirty="0">
                <a:solidFill>
                  <a:schemeClr val="bg1"/>
                </a:solidFill>
                <a:effectLst/>
                <a:latin typeface="Arial" panose="020B0604020202020204" pitchFamily="34" charset="0"/>
                <a:ea typeface="Calibri" panose="020F0502020204030204" pitchFamily="34" charset="0"/>
              </a:rPr>
              <a:t> initiative is made possible with financial support from Bristol Myers Squibb (main sponsor), Roche (major sponsor), MSD and Johnson &amp; Johnson (sponsors) and Baxter and Illumina (contributors), with additional non-financial (in kind) support from </a:t>
            </a:r>
            <a:r>
              <a:rPr lang="en-GB" sz="800" b="1" dirty="0" err="1">
                <a:solidFill>
                  <a:schemeClr val="bg1"/>
                </a:solidFill>
                <a:effectLst/>
                <a:latin typeface="Arial" panose="020B0604020202020204" pitchFamily="34" charset="0"/>
                <a:ea typeface="Calibri" panose="020F0502020204030204" pitchFamily="34" charset="0"/>
              </a:rPr>
              <a:t>Helpsy</a:t>
            </a:r>
            <a:r>
              <a:rPr lang="en-GB" sz="800" b="1" dirty="0">
                <a:solidFill>
                  <a:schemeClr val="bg1"/>
                </a:solidFill>
                <a:effectLst/>
                <a:latin typeface="Arial" panose="020B0604020202020204" pitchFamily="34" charset="0"/>
                <a:ea typeface="Calibri" panose="020F0502020204030204" pitchFamily="34" charset="0"/>
              </a:rPr>
              <a:t>, </a:t>
            </a:r>
            <a:r>
              <a:rPr lang="en-GB" sz="800" b="1" dirty="0" err="1">
                <a:solidFill>
                  <a:schemeClr val="bg1"/>
                </a:solidFill>
                <a:effectLst/>
                <a:latin typeface="Arial" panose="020B0604020202020204" pitchFamily="34" charset="0"/>
                <a:ea typeface="Calibri" panose="020F0502020204030204" pitchFamily="34" charset="0"/>
              </a:rPr>
              <a:t>Intacare</a:t>
            </a:r>
            <a:r>
              <a:rPr lang="en-GB" sz="800" b="1" dirty="0">
                <a:solidFill>
                  <a:schemeClr val="bg1"/>
                </a:solidFill>
                <a:effectLst/>
                <a:latin typeface="Arial" panose="020B0604020202020204" pitchFamily="34" charset="0"/>
                <a:ea typeface="Calibri" panose="020F0502020204030204" pitchFamily="34" charset="0"/>
              </a:rPr>
              <a:t> and Goings-On.</a:t>
            </a:r>
          </a:p>
        </p:txBody>
      </p:sp>
      <p:pic>
        <p:nvPicPr>
          <p:cNvPr id="5" name="Picture 4" descr="A picture containing shape&#10;&#10;Description automatically generated">
            <a:extLst>
              <a:ext uri="{FF2B5EF4-FFF2-40B4-BE49-F238E27FC236}">
                <a16:creationId xmlns:a16="http://schemas.microsoft.com/office/drawing/2014/main" id="{9234AAF1-41E4-4C4B-B3EF-0B020DFE6455}"/>
              </a:ext>
            </a:extLst>
          </p:cNvPr>
          <p:cNvPicPr>
            <a:picLocks noChangeAspect="1"/>
          </p:cNvPicPr>
          <p:nvPr userDrawn="1"/>
        </p:nvPicPr>
        <p:blipFill rotWithShape="1">
          <a:blip r:embed="rId3"/>
          <a:srcRect r="1346"/>
          <a:stretch/>
        </p:blipFill>
        <p:spPr>
          <a:xfrm>
            <a:off x="-1" y="0"/>
            <a:ext cx="12192001" cy="6858000"/>
          </a:xfrm>
          <a:prstGeom prst="rect">
            <a:avLst/>
          </a:prstGeom>
        </p:spPr>
      </p:pic>
      <p:sp>
        <p:nvSpPr>
          <p:cNvPr id="7" name="Text Placeholder 6">
            <a:extLst>
              <a:ext uri="{FF2B5EF4-FFF2-40B4-BE49-F238E27FC236}">
                <a16:creationId xmlns:a16="http://schemas.microsoft.com/office/drawing/2014/main" id="{57BC017A-73AD-4668-9876-2FC6C5425134}"/>
              </a:ext>
            </a:extLst>
          </p:cNvPr>
          <p:cNvSpPr>
            <a:spLocks noGrp="1"/>
          </p:cNvSpPr>
          <p:nvPr>
            <p:ph type="body" sz="quarter" idx="10" hasCustomPrompt="1"/>
          </p:nvPr>
        </p:nvSpPr>
        <p:spPr>
          <a:xfrm>
            <a:off x="1311275" y="2770188"/>
            <a:ext cx="9032875" cy="1719262"/>
          </a:xfrm>
        </p:spPr>
        <p:txBody>
          <a:bodyPr>
            <a:normAutofit/>
          </a:bodyPr>
          <a:lstStyle>
            <a:lvl1pPr marL="0" indent="0">
              <a:buNone/>
              <a:defRPr sz="4400" b="1">
                <a:solidFill>
                  <a:srgbClr val="006997"/>
                </a:solidFill>
              </a:defRPr>
            </a:lvl1pPr>
          </a:lstStyle>
          <a:p>
            <a:pPr lvl="0"/>
            <a:r>
              <a:rPr lang="en-US"/>
              <a:t>Text</a:t>
            </a:r>
          </a:p>
        </p:txBody>
      </p:sp>
      <p:grpSp>
        <p:nvGrpSpPr>
          <p:cNvPr id="10" name="Group 9">
            <a:extLst>
              <a:ext uri="{FF2B5EF4-FFF2-40B4-BE49-F238E27FC236}">
                <a16:creationId xmlns:a16="http://schemas.microsoft.com/office/drawing/2014/main" id="{7138AA88-72E3-4A92-96CD-D1351E0DBCE3}"/>
              </a:ext>
            </a:extLst>
          </p:cNvPr>
          <p:cNvGrpSpPr/>
          <p:nvPr userDrawn="1"/>
        </p:nvGrpSpPr>
        <p:grpSpPr>
          <a:xfrm>
            <a:off x="317500" y="5954340"/>
            <a:ext cx="11740699" cy="708608"/>
            <a:chOff x="946217" y="6845776"/>
            <a:chExt cx="11740699" cy="708608"/>
          </a:xfrm>
        </p:grpSpPr>
        <p:pic>
          <p:nvPicPr>
            <p:cNvPr id="11" name="Picture 10" descr="Graphical user interface&#10;&#10;Description automatically generated">
              <a:extLst>
                <a:ext uri="{FF2B5EF4-FFF2-40B4-BE49-F238E27FC236}">
                  <a16:creationId xmlns:a16="http://schemas.microsoft.com/office/drawing/2014/main" id="{62C043FC-D931-41D7-9842-263997F3843D}"/>
                </a:ext>
              </a:extLst>
            </p:cNvPr>
            <p:cNvPicPr>
              <a:picLocks noChangeAspect="1"/>
            </p:cNvPicPr>
            <p:nvPr userDrawn="1"/>
          </p:nvPicPr>
          <p:blipFill rotWithShape="1">
            <a:blip r:embed="rId4"/>
            <a:srcRect r="56634"/>
            <a:stretch/>
          </p:blipFill>
          <p:spPr>
            <a:xfrm>
              <a:off x="4664013" y="7007896"/>
              <a:ext cx="1696682" cy="532003"/>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80CDEE2-D4C7-4295-950A-BFD2F91E2879}"/>
                </a:ext>
              </a:extLst>
            </p:cNvPr>
            <p:cNvPicPr>
              <a:picLocks noChangeAspect="1"/>
            </p:cNvPicPr>
            <p:nvPr userDrawn="1"/>
          </p:nvPicPr>
          <p:blipFill>
            <a:blip r:embed="rId4"/>
            <a:stretch>
              <a:fillRect/>
            </a:stretch>
          </p:blipFill>
          <p:spPr>
            <a:xfrm>
              <a:off x="946217" y="7003139"/>
              <a:ext cx="3581400" cy="551245"/>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37B8370B-B566-4A3B-8D60-C24BEF57DB82}"/>
                </a:ext>
              </a:extLst>
            </p:cNvPr>
            <p:cNvPicPr>
              <a:picLocks noChangeAspect="1"/>
            </p:cNvPicPr>
            <p:nvPr userDrawn="1"/>
          </p:nvPicPr>
          <p:blipFill rotWithShape="1">
            <a:blip r:embed="rId4"/>
            <a:srcRect l="63717"/>
            <a:stretch/>
          </p:blipFill>
          <p:spPr>
            <a:xfrm>
              <a:off x="10688513" y="7009645"/>
              <a:ext cx="1097087" cy="532003"/>
            </a:xfrm>
            <a:prstGeom prst="rect">
              <a:avLst/>
            </a:prstGeom>
          </p:spPr>
        </p:pic>
        <p:sp>
          <p:nvSpPr>
            <p:cNvPr id="14" name="TextBox 13">
              <a:extLst>
                <a:ext uri="{FF2B5EF4-FFF2-40B4-BE49-F238E27FC236}">
                  <a16:creationId xmlns:a16="http://schemas.microsoft.com/office/drawing/2014/main" id="{644691D2-72C4-4C13-8DF7-D3C6BB39C035}"/>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EF76F886-AA86-4730-B106-7CB74DD8A2FC}"/>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16" name="TextBox 15">
              <a:extLst>
                <a:ext uri="{FF2B5EF4-FFF2-40B4-BE49-F238E27FC236}">
                  <a16:creationId xmlns:a16="http://schemas.microsoft.com/office/drawing/2014/main" id="{FF859735-8688-4543-B3DE-31F996208C2A}"/>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17" name="Picture 16" descr="Shape&#10;&#10;Description automatically generated with low confidence">
              <a:extLst>
                <a:ext uri="{FF2B5EF4-FFF2-40B4-BE49-F238E27FC236}">
                  <a16:creationId xmlns:a16="http://schemas.microsoft.com/office/drawing/2014/main" id="{A8825C26-C679-4C9E-92C3-AFED27070C51}"/>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18" name="TextBox 17">
              <a:extLst>
                <a:ext uri="{FF2B5EF4-FFF2-40B4-BE49-F238E27FC236}">
                  <a16:creationId xmlns:a16="http://schemas.microsoft.com/office/drawing/2014/main" id="{F7750D24-8D85-4693-AE88-620ECCDA6141}"/>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19" name="Picture 18" descr="Shape&#10;&#10;Description automatically generated with medium confidence">
              <a:extLst>
                <a:ext uri="{FF2B5EF4-FFF2-40B4-BE49-F238E27FC236}">
                  <a16:creationId xmlns:a16="http://schemas.microsoft.com/office/drawing/2014/main" id="{8DE2602B-6588-49F9-94EA-96D833291305}"/>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9BC3A050-C972-4F7C-93B8-18B6C0FEF360}"/>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21" name="Picture 20" descr="Shape, circle&#10;&#10;Description automatically generated">
              <a:extLst>
                <a:ext uri="{FF2B5EF4-FFF2-40B4-BE49-F238E27FC236}">
                  <a16:creationId xmlns:a16="http://schemas.microsoft.com/office/drawing/2014/main" id="{EFE6E45D-4ABE-4413-9159-310C28204F44}"/>
                </a:ext>
              </a:extLst>
            </p:cNvPr>
            <p:cNvPicPr>
              <a:picLocks noChangeAspect="1"/>
            </p:cNvPicPr>
            <p:nvPr userDrawn="1"/>
          </p:nvPicPr>
          <p:blipFill>
            <a:blip r:embed="rId9"/>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485255323"/>
      </p:ext>
    </p:extLst>
  </p:cSld>
  <p:clrMapOvr>
    <a:masterClrMapping/>
  </p:clrMapOvr>
  <p:extLst>
    <p:ext uri="{DCECCB84-F9BA-43D5-87BE-67443E8EF086}">
      <p15:sldGuideLst xmlns:p15="http://schemas.microsoft.com/office/powerpoint/2012/main">
        <p15:guide id="1" orient="horz" pos="288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AFFC-0DB8-F6C6-54B3-806B80BD30B3}"/>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FE75C453-5526-4F24-ABA0-BCE3FF4F4E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A98C939-CEE5-92EE-1569-C7596D814A7A}"/>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C47AA87B-4353-FF8F-A2CA-5AC9C4E25D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1420C14-F791-7FD4-09A8-66EFC408FC72}"/>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4126890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5" name="Picture 24" descr="Shape, rectangle, square&#10;&#10;Description automatically generated">
            <a:extLst>
              <a:ext uri="{FF2B5EF4-FFF2-40B4-BE49-F238E27FC236}">
                <a16:creationId xmlns:a16="http://schemas.microsoft.com/office/drawing/2014/main" id="{6C462B4F-BB5F-4D9C-97CD-C0EF6719A1A6}"/>
              </a:ext>
            </a:extLst>
          </p:cNvPr>
          <p:cNvPicPr>
            <a:picLocks noChangeAspect="1"/>
          </p:cNvPicPr>
          <p:nvPr userDrawn="1"/>
        </p:nvPicPr>
        <p:blipFill rotWithShape="1">
          <a:blip r:embed="rId2"/>
          <a:srcRect l="4546" t="37200" r="48677" b="2431"/>
          <a:stretch/>
        </p:blipFill>
        <p:spPr>
          <a:xfrm>
            <a:off x="-1" y="0"/>
            <a:ext cx="6096001" cy="6858000"/>
          </a:xfrm>
          <a:prstGeom prst="rect">
            <a:avLst/>
          </a:prstGeom>
        </p:spPr>
      </p:pic>
      <p:sp>
        <p:nvSpPr>
          <p:cNvPr id="2" name="Title 1"/>
          <p:cNvSpPr>
            <a:spLocks noGrp="1"/>
          </p:cNvSpPr>
          <p:nvPr>
            <p:ph type="ctrTitle"/>
          </p:nvPr>
        </p:nvSpPr>
        <p:spPr>
          <a:xfrm>
            <a:off x="442913" y="1664495"/>
            <a:ext cx="4959350" cy="1296988"/>
          </a:xfrm>
        </p:spPr>
        <p:txBody>
          <a:bodyPr anchor="b">
            <a:normAutofit/>
          </a:bodyPr>
          <a:lstStyle>
            <a:lvl1pPr algn="l">
              <a:defRPr sz="4400">
                <a:solidFill>
                  <a:schemeClr val="accent4"/>
                </a:solidFill>
                <a:latin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3"/>
          </p:nvPr>
        </p:nvSpPr>
        <p:spPr>
          <a:xfrm>
            <a:off x="442913" y="3075709"/>
            <a:ext cx="4959350" cy="2765020"/>
          </a:xfrm>
        </p:spPr>
        <p:txBody>
          <a:bodyPr>
            <a:normAutofit/>
          </a:bodyPr>
          <a:lstStyle>
            <a:lvl1pPr marL="0" indent="0">
              <a:buNone/>
              <a:defRPr sz="2000">
                <a:solidFill>
                  <a:schemeClr val="accent3">
                    <a:lumMod val="90000"/>
                    <a:lumOff val="10000"/>
                  </a:schemeClr>
                </a:solidFill>
                <a:latin typeface="Arial" panose="020B0604020202020204" pitchFamily="34" charset="0"/>
              </a:defRPr>
            </a:lvl1pPr>
            <a:lvl2pPr marL="457200" indent="0">
              <a:buNone/>
              <a:defRPr sz="1800">
                <a:solidFill>
                  <a:schemeClr val="accent3">
                    <a:lumMod val="90000"/>
                    <a:lumOff val="10000"/>
                  </a:schemeClr>
                </a:solidFill>
                <a:latin typeface="Arial" panose="020B0604020202020204" pitchFamily="34" charset="0"/>
              </a:defRPr>
            </a:lvl2pPr>
            <a:lvl3pPr marL="914400" indent="0">
              <a:buNone/>
              <a:defRPr sz="1600">
                <a:solidFill>
                  <a:schemeClr val="accent3">
                    <a:lumMod val="90000"/>
                    <a:lumOff val="10000"/>
                  </a:schemeClr>
                </a:solidFill>
                <a:latin typeface="Arial" panose="020B0604020202020204" pitchFamily="34" charset="0"/>
              </a:defRPr>
            </a:lvl3pPr>
            <a:lvl4pPr marL="1371600" indent="0">
              <a:buNone/>
              <a:defRPr sz="1400">
                <a:solidFill>
                  <a:schemeClr val="accent3">
                    <a:lumMod val="90000"/>
                    <a:lumOff val="10000"/>
                  </a:schemeClr>
                </a:solidFill>
                <a:latin typeface="Arial" panose="020B0604020202020204" pitchFamily="34" charset="0"/>
              </a:defRPr>
            </a:lvl4pPr>
            <a:lvl5pPr marL="1828800" indent="0">
              <a:buNone/>
              <a:defRPr sz="1400">
                <a:solidFill>
                  <a:schemeClr val="accent3">
                    <a:lumMod val="90000"/>
                    <a:lumOff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CF2A6169-81C6-44DC-A43D-93D691008E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547" r="51171"/>
          <a:stretch/>
        </p:blipFill>
        <p:spPr>
          <a:xfrm>
            <a:off x="9036658" y="0"/>
            <a:ext cx="3150857" cy="2312989"/>
          </a:xfrm>
          <a:prstGeom prst="rect">
            <a:avLst/>
          </a:prstGeom>
        </p:spPr>
      </p:pic>
    </p:spTree>
    <p:extLst>
      <p:ext uri="{BB962C8B-B14F-4D97-AF65-F5344CB8AC3E}">
        <p14:creationId xmlns:p14="http://schemas.microsoft.com/office/powerpoint/2010/main" val="3453825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25" name="Picture 24" descr="Shape, rectangle, square&#10;&#10;Description automatically generated">
            <a:extLst>
              <a:ext uri="{FF2B5EF4-FFF2-40B4-BE49-F238E27FC236}">
                <a16:creationId xmlns:a16="http://schemas.microsoft.com/office/drawing/2014/main" id="{EE9EA0CA-6A9C-41F2-98F1-76997E52BD5F}"/>
              </a:ext>
            </a:extLst>
          </p:cNvPr>
          <p:cNvPicPr>
            <a:picLocks noChangeAspect="1"/>
          </p:cNvPicPr>
          <p:nvPr userDrawn="1"/>
        </p:nvPicPr>
        <p:blipFill rotWithShape="1">
          <a:blip r:embed="rId2"/>
          <a:srcRect l="4546" t="37200" r="48677" b="2431"/>
          <a:stretch/>
        </p:blipFill>
        <p:spPr>
          <a:xfrm>
            <a:off x="-1" y="0"/>
            <a:ext cx="6778996" cy="6858000"/>
          </a:xfrm>
          <a:prstGeom prst="rect">
            <a:avLst/>
          </a:prstGeom>
        </p:spPr>
      </p:pic>
      <p:sp>
        <p:nvSpPr>
          <p:cNvPr id="2" name="Title 1"/>
          <p:cNvSpPr>
            <a:spLocks noGrp="1"/>
          </p:cNvSpPr>
          <p:nvPr>
            <p:ph type="ctrTitle"/>
          </p:nvPr>
        </p:nvSpPr>
        <p:spPr>
          <a:xfrm>
            <a:off x="442912" y="712847"/>
            <a:ext cx="6059487" cy="887296"/>
          </a:xfrm>
        </p:spPr>
        <p:txBody>
          <a:bodyPr anchor="b">
            <a:normAutofit/>
          </a:bodyPr>
          <a:lstStyle>
            <a:lvl1pPr algn="l">
              <a:defRPr sz="3200">
                <a:solidFill>
                  <a:schemeClr val="accent4"/>
                </a:solidFill>
                <a:latin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3"/>
          </p:nvPr>
        </p:nvSpPr>
        <p:spPr>
          <a:xfrm>
            <a:off x="442912" y="1717965"/>
            <a:ext cx="6059487" cy="4122764"/>
          </a:xfrm>
        </p:spPr>
        <p:txBody>
          <a:bodyPr>
            <a:normAutofit/>
          </a:bodyPr>
          <a:lstStyle>
            <a:lvl1pPr marL="0" indent="0">
              <a:buNone/>
              <a:defRPr sz="2000">
                <a:solidFill>
                  <a:schemeClr val="accent3">
                    <a:lumMod val="90000"/>
                    <a:lumOff val="10000"/>
                  </a:schemeClr>
                </a:solidFill>
                <a:latin typeface="Arial" panose="020B0604020202020204" pitchFamily="34" charset="0"/>
              </a:defRPr>
            </a:lvl1pPr>
            <a:lvl2pPr marL="457200" indent="0">
              <a:buNone/>
              <a:defRPr sz="2000">
                <a:solidFill>
                  <a:schemeClr val="accent3">
                    <a:lumMod val="90000"/>
                    <a:lumOff val="10000"/>
                  </a:schemeClr>
                </a:solidFill>
                <a:latin typeface="Arial" panose="020B0604020202020204" pitchFamily="34" charset="0"/>
              </a:defRPr>
            </a:lvl2pPr>
            <a:lvl3pPr marL="914400" indent="0">
              <a:buNone/>
              <a:defRPr sz="2000">
                <a:solidFill>
                  <a:schemeClr val="accent3">
                    <a:lumMod val="90000"/>
                    <a:lumOff val="10000"/>
                  </a:schemeClr>
                </a:solidFill>
                <a:latin typeface="Arial" panose="020B0604020202020204" pitchFamily="34" charset="0"/>
              </a:defRPr>
            </a:lvl3pPr>
            <a:lvl4pPr marL="1371600" indent="0">
              <a:buNone/>
              <a:defRPr sz="2000">
                <a:solidFill>
                  <a:schemeClr val="accent3">
                    <a:lumMod val="90000"/>
                    <a:lumOff val="10000"/>
                  </a:schemeClr>
                </a:solidFill>
                <a:latin typeface="Arial" panose="020B0604020202020204" pitchFamily="34" charset="0"/>
              </a:defRPr>
            </a:lvl4pPr>
            <a:lvl5pPr marL="1828800" indent="0">
              <a:buNone/>
              <a:defRPr sz="2000">
                <a:solidFill>
                  <a:schemeClr val="accent3">
                    <a:lumMod val="90000"/>
                    <a:lumOff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CF2A6169-81C6-44DC-A43D-93D691008E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547" r="51171"/>
          <a:stretch/>
        </p:blipFill>
        <p:spPr>
          <a:xfrm>
            <a:off x="10109199" y="1"/>
            <a:ext cx="2082801" cy="1485899"/>
          </a:xfrm>
          <a:prstGeom prst="rect">
            <a:avLst/>
          </a:prstGeom>
        </p:spPr>
      </p:pic>
    </p:spTree>
    <p:extLst>
      <p:ext uri="{BB962C8B-B14F-4D97-AF65-F5344CB8AC3E}">
        <p14:creationId xmlns:p14="http://schemas.microsoft.com/office/powerpoint/2010/main" val="3348117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_slide_blue_divi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2913" y="2690720"/>
            <a:ext cx="10484730" cy="1420720"/>
          </a:xfrm>
        </p:spPr>
        <p:txBody>
          <a:bodyPr anchor="b"/>
          <a:lstStyle>
            <a:lvl1pPr algn="l">
              <a:defRPr sz="4500">
                <a:solidFill>
                  <a:schemeClr val="accent4"/>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442914" y="4121017"/>
            <a:ext cx="10484729" cy="2044833"/>
          </a:xfrm>
        </p:spPr>
        <p:txBody>
          <a:bodyPr>
            <a:noAutofit/>
          </a:bodyPr>
          <a:lstStyle>
            <a:lvl1pPr marL="0" indent="0" algn="l">
              <a:buNone/>
              <a:defRPr sz="2000">
                <a:solidFill>
                  <a:srgbClr val="150328"/>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Arc 12">
            <a:extLst>
              <a:ext uri="{FF2B5EF4-FFF2-40B4-BE49-F238E27FC236}">
                <a16:creationId xmlns:a16="http://schemas.microsoft.com/office/drawing/2014/main" id="{BD835A8B-1F39-44CA-8144-A8D8824DEAE3}"/>
              </a:ext>
            </a:extLst>
          </p:cNvPr>
          <p:cNvSpPr/>
          <p:nvPr/>
        </p:nvSpPr>
        <p:spPr>
          <a:xfrm>
            <a:off x="12651258" y="6337056"/>
            <a:ext cx="374940" cy="374940"/>
          </a:xfrm>
          <a:prstGeom prst="arc">
            <a:avLst>
              <a:gd name="adj1" fmla="val 17411517"/>
              <a:gd name="adj2" fmla="val 12169790"/>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4" name="Arc 13">
            <a:extLst>
              <a:ext uri="{FF2B5EF4-FFF2-40B4-BE49-F238E27FC236}">
                <a16:creationId xmlns:a16="http://schemas.microsoft.com/office/drawing/2014/main" id="{7AED6751-811A-4B6A-BFDC-BC5B375D0BCA}"/>
              </a:ext>
            </a:extLst>
          </p:cNvPr>
          <p:cNvSpPr/>
          <p:nvPr/>
        </p:nvSpPr>
        <p:spPr>
          <a:xfrm>
            <a:off x="12651258" y="6337056"/>
            <a:ext cx="374940" cy="374940"/>
          </a:xfrm>
          <a:prstGeom prst="arc">
            <a:avLst>
              <a:gd name="adj1" fmla="val 12999581"/>
              <a:gd name="adj2" fmla="val 16615108"/>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00FCF31C-4B9D-4712-B312-EACAD732F02F}"/>
              </a:ext>
            </a:extLst>
          </p:cNvPr>
          <p:cNvPicPr>
            <a:picLocks noChangeAspect="1"/>
          </p:cNvPicPr>
          <p:nvPr/>
        </p:nvPicPr>
        <p:blipFill rotWithShape="1">
          <a:blip r:embed="rId3"/>
          <a:srcRect r="225"/>
          <a:stretch/>
        </p:blipFill>
        <p:spPr>
          <a:xfrm>
            <a:off x="0" y="0"/>
            <a:ext cx="12256160" cy="6858000"/>
          </a:xfrm>
          <a:prstGeom prst="rect">
            <a:avLst/>
          </a:prstGeom>
        </p:spPr>
      </p:pic>
      <p:sp>
        <p:nvSpPr>
          <p:cNvPr id="7" name="Arc 6">
            <a:extLst>
              <a:ext uri="{FF2B5EF4-FFF2-40B4-BE49-F238E27FC236}">
                <a16:creationId xmlns:a16="http://schemas.microsoft.com/office/drawing/2014/main" id="{02951767-C400-4839-94AA-0D8A9AC9F9B4}"/>
              </a:ext>
            </a:extLst>
          </p:cNvPr>
          <p:cNvSpPr/>
          <p:nvPr userDrawn="1"/>
        </p:nvSpPr>
        <p:spPr>
          <a:xfrm>
            <a:off x="12651258" y="6337056"/>
            <a:ext cx="374940" cy="374940"/>
          </a:xfrm>
          <a:prstGeom prst="arc">
            <a:avLst>
              <a:gd name="adj1" fmla="val 17411517"/>
              <a:gd name="adj2" fmla="val 12169790"/>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8" name="Arc 7">
            <a:extLst>
              <a:ext uri="{FF2B5EF4-FFF2-40B4-BE49-F238E27FC236}">
                <a16:creationId xmlns:a16="http://schemas.microsoft.com/office/drawing/2014/main" id="{8E8756B8-0C56-4F52-9D6B-A40934B15C26}"/>
              </a:ext>
            </a:extLst>
          </p:cNvPr>
          <p:cNvSpPr/>
          <p:nvPr userDrawn="1"/>
        </p:nvSpPr>
        <p:spPr>
          <a:xfrm>
            <a:off x="12651258" y="6337056"/>
            <a:ext cx="374940" cy="374940"/>
          </a:xfrm>
          <a:prstGeom prst="arc">
            <a:avLst>
              <a:gd name="adj1" fmla="val 12999581"/>
              <a:gd name="adj2" fmla="val 16615108"/>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4" name="Rectangle 3">
            <a:extLst>
              <a:ext uri="{FF2B5EF4-FFF2-40B4-BE49-F238E27FC236}">
                <a16:creationId xmlns:a16="http://schemas.microsoft.com/office/drawing/2014/main" id="{F7B0AF61-36A2-4CAE-B90F-5F180926817C}"/>
              </a:ext>
            </a:extLst>
          </p:cNvPr>
          <p:cNvSpPr/>
          <p:nvPr userDrawn="1"/>
        </p:nvSpPr>
        <p:spPr>
          <a:xfrm>
            <a:off x="0" y="1662546"/>
            <a:ext cx="12256160" cy="420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latin typeface="Arial" panose="020B0604020202020204" pitchFamily="34" charset="0"/>
            </a:endParaRPr>
          </a:p>
        </p:txBody>
      </p:sp>
      <p:sp>
        <p:nvSpPr>
          <p:cNvPr id="9" name="Text Placeholder 8">
            <a:extLst>
              <a:ext uri="{FF2B5EF4-FFF2-40B4-BE49-F238E27FC236}">
                <a16:creationId xmlns:a16="http://schemas.microsoft.com/office/drawing/2014/main" id="{3774F544-17EC-45D3-9D85-13E0E6C4DB6F}"/>
              </a:ext>
            </a:extLst>
          </p:cNvPr>
          <p:cNvSpPr>
            <a:spLocks noGrp="1"/>
          </p:cNvSpPr>
          <p:nvPr>
            <p:ph type="body" sz="quarter" idx="10" hasCustomPrompt="1"/>
          </p:nvPr>
        </p:nvSpPr>
        <p:spPr>
          <a:xfrm>
            <a:off x="442913" y="360363"/>
            <a:ext cx="11010900" cy="1016000"/>
          </a:xfrm>
        </p:spPr>
        <p:txBody>
          <a:bodyPr>
            <a:normAutofit/>
          </a:bodyPr>
          <a:lstStyle>
            <a:lvl1pPr marL="0" indent="0">
              <a:buNone/>
              <a:defRPr sz="3200" b="1">
                <a:solidFill>
                  <a:schemeClr val="accent4"/>
                </a:solidFill>
              </a:defRPr>
            </a:lvl1pPr>
          </a:lstStyle>
          <a:p>
            <a:pPr lvl="0"/>
            <a:r>
              <a:rPr lang="en-US" dirty="0"/>
              <a:t>Text</a:t>
            </a:r>
            <a:endParaRPr lang="en-BE" dirty="0"/>
          </a:p>
        </p:txBody>
      </p:sp>
      <p:grpSp>
        <p:nvGrpSpPr>
          <p:cNvPr id="28" name="Group 27">
            <a:extLst>
              <a:ext uri="{FF2B5EF4-FFF2-40B4-BE49-F238E27FC236}">
                <a16:creationId xmlns:a16="http://schemas.microsoft.com/office/drawing/2014/main" id="{9B6E82CA-D422-439C-871F-EC1ACCE1E47F}"/>
              </a:ext>
            </a:extLst>
          </p:cNvPr>
          <p:cNvGrpSpPr/>
          <p:nvPr userDrawn="1"/>
        </p:nvGrpSpPr>
        <p:grpSpPr>
          <a:xfrm>
            <a:off x="317500" y="5954340"/>
            <a:ext cx="11740699" cy="708608"/>
            <a:chOff x="946217" y="6845776"/>
            <a:chExt cx="11740699" cy="708608"/>
          </a:xfrm>
        </p:grpSpPr>
        <p:pic>
          <p:nvPicPr>
            <p:cNvPr id="29" name="Picture 28" descr="Graphical user interface&#10;&#10;Description automatically generated">
              <a:extLst>
                <a:ext uri="{FF2B5EF4-FFF2-40B4-BE49-F238E27FC236}">
                  <a16:creationId xmlns:a16="http://schemas.microsoft.com/office/drawing/2014/main" id="{4EF8B171-3881-4E54-B00E-080081770252}"/>
                </a:ext>
              </a:extLst>
            </p:cNvPr>
            <p:cNvPicPr>
              <a:picLocks noChangeAspect="1"/>
            </p:cNvPicPr>
            <p:nvPr userDrawn="1"/>
          </p:nvPicPr>
          <p:blipFill rotWithShape="1">
            <a:blip r:embed="rId4"/>
            <a:srcRect r="56634"/>
            <a:stretch/>
          </p:blipFill>
          <p:spPr>
            <a:xfrm>
              <a:off x="4664013" y="7007896"/>
              <a:ext cx="1696682" cy="532003"/>
            </a:xfrm>
            <a:prstGeom prst="rect">
              <a:avLst/>
            </a:prstGeom>
          </p:spPr>
        </p:pic>
        <p:pic>
          <p:nvPicPr>
            <p:cNvPr id="30" name="Picture 29" descr="Graphical user interface&#10;&#10;Description automatically generated">
              <a:extLst>
                <a:ext uri="{FF2B5EF4-FFF2-40B4-BE49-F238E27FC236}">
                  <a16:creationId xmlns:a16="http://schemas.microsoft.com/office/drawing/2014/main" id="{A76EA521-EF0D-448B-B890-BDE2313B501F}"/>
                </a:ext>
              </a:extLst>
            </p:cNvPr>
            <p:cNvPicPr>
              <a:picLocks noChangeAspect="1"/>
            </p:cNvPicPr>
            <p:nvPr userDrawn="1"/>
          </p:nvPicPr>
          <p:blipFill>
            <a:blip r:embed="rId4"/>
            <a:stretch>
              <a:fillRect/>
            </a:stretch>
          </p:blipFill>
          <p:spPr>
            <a:xfrm>
              <a:off x="946217" y="7003139"/>
              <a:ext cx="3581400" cy="551245"/>
            </a:xfrm>
            <a:prstGeom prst="rect">
              <a:avLst/>
            </a:prstGeom>
          </p:spPr>
        </p:pic>
        <p:pic>
          <p:nvPicPr>
            <p:cNvPr id="31" name="Picture 30" descr="Graphical user interface&#10;&#10;Description automatically generated">
              <a:extLst>
                <a:ext uri="{FF2B5EF4-FFF2-40B4-BE49-F238E27FC236}">
                  <a16:creationId xmlns:a16="http://schemas.microsoft.com/office/drawing/2014/main" id="{BBD94B59-867D-433C-8EE3-7181F0DD1E3C}"/>
                </a:ext>
              </a:extLst>
            </p:cNvPr>
            <p:cNvPicPr>
              <a:picLocks noChangeAspect="1"/>
            </p:cNvPicPr>
            <p:nvPr userDrawn="1"/>
          </p:nvPicPr>
          <p:blipFill rotWithShape="1">
            <a:blip r:embed="rId4"/>
            <a:srcRect l="63717"/>
            <a:stretch/>
          </p:blipFill>
          <p:spPr>
            <a:xfrm>
              <a:off x="10688513" y="7009645"/>
              <a:ext cx="1097087" cy="532003"/>
            </a:xfrm>
            <a:prstGeom prst="rect">
              <a:avLst/>
            </a:prstGeom>
          </p:spPr>
        </p:pic>
        <p:sp>
          <p:nvSpPr>
            <p:cNvPr id="32" name="TextBox 31">
              <a:extLst>
                <a:ext uri="{FF2B5EF4-FFF2-40B4-BE49-F238E27FC236}">
                  <a16:creationId xmlns:a16="http://schemas.microsoft.com/office/drawing/2014/main" id="{C3406F6E-A20C-4D64-A1AA-2E3E9CD3B45F}"/>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33" name="Picture 32" descr="A picture containing shape&#10;&#10;Description automatically generated">
              <a:extLst>
                <a:ext uri="{FF2B5EF4-FFF2-40B4-BE49-F238E27FC236}">
                  <a16:creationId xmlns:a16="http://schemas.microsoft.com/office/drawing/2014/main" id="{6E156F97-4F8E-42DD-8152-95CE06AD4C95}"/>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34" name="TextBox 33">
              <a:extLst>
                <a:ext uri="{FF2B5EF4-FFF2-40B4-BE49-F238E27FC236}">
                  <a16:creationId xmlns:a16="http://schemas.microsoft.com/office/drawing/2014/main" id="{1B34613F-1E16-460E-ABBF-D74D48BC065A}"/>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35" name="Picture 34" descr="Shape&#10;&#10;Description automatically generated with low confidence">
              <a:extLst>
                <a:ext uri="{FF2B5EF4-FFF2-40B4-BE49-F238E27FC236}">
                  <a16:creationId xmlns:a16="http://schemas.microsoft.com/office/drawing/2014/main" id="{FD2EF7AE-1D47-4A53-9B38-30F39CC3975D}"/>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36" name="TextBox 35">
              <a:extLst>
                <a:ext uri="{FF2B5EF4-FFF2-40B4-BE49-F238E27FC236}">
                  <a16:creationId xmlns:a16="http://schemas.microsoft.com/office/drawing/2014/main" id="{52B30CEF-AE43-4A69-BDF0-E22AF98FC63B}"/>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37" name="Picture 36" descr="Shape&#10;&#10;Description automatically generated with medium confidence">
              <a:extLst>
                <a:ext uri="{FF2B5EF4-FFF2-40B4-BE49-F238E27FC236}">
                  <a16:creationId xmlns:a16="http://schemas.microsoft.com/office/drawing/2014/main" id="{DAF8B44A-BFF0-4887-941A-E62AB51F93C1}"/>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BDCC47F6-C758-4155-9B8C-B95EB72A17C8}"/>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39" name="Picture 38" descr="Shape, circle&#10;&#10;Description automatically generated">
              <a:extLst>
                <a:ext uri="{FF2B5EF4-FFF2-40B4-BE49-F238E27FC236}">
                  <a16:creationId xmlns:a16="http://schemas.microsoft.com/office/drawing/2014/main" id="{7ED1DD1A-99CE-4EC0-A3EF-9C5CC2EB83F3}"/>
                </a:ext>
              </a:extLst>
            </p:cNvPr>
            <p:cNvPicPr>
              <a:picLocks noChangeAspect="1"/>
            </p:cNvPicPr>
            <p:nvPr userDrawn="1"/>
          </p:nvPicPr>
          <p:blipFill>
            <a:blip r:embed="rId9"/>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1602703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_slide_blue_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58A870D-36BB-4A3F-AA3F-01CE56374AB3}"/>
              </a:ext>
            </a:extLst>
          </p:cNvPr>
          <p:cNvPicPr>
            <a:picLocks noChangeAspect="1"/>
          </p:cNvPicPr>
          <p:nvPr userDrawn="1"/>
        </p:nvPicPr>
        <p:blipFill>
          <a:blip r:embed="rId3"/>
          <a:stretch>
            <a:fillRect/>
          </a:stretch>
        </p:blipFill>
        <p:spPr>
          <a:xfrm>
            <a:off x="495" y="0"/>
            <a:ext cx="12320814" cy="6858000"/>
          </a:xfrm>
          <a:prstGeom prst="rect">
            <a:avLst/>
          </a:prstGeom>
        </p:spPr>
      </p:pic>
      <p:sp>
        <p:nvSpPr>
          <p:cNvPr id="2" name="Title 1"/>
          <p:cNvSpPr>
            <a:spLocks noGrp="1"/>
          </p:cNvSpPr>
          <p:nvPr>
            <p:ph type="ctrTitle" hasCustomPrompt="1"/>
          </p:nvPr>
        </p:nvSpPr>
        <p:spPr>
          <a:xfrm>
            <a:off x="2364582" y="3097960"/>
            <a:ext cx="7462837" cy="662080"/>
          </a:xfrm>
        </p:spPr>
        <p:txBody>
          <a:bodyPr anchor="t"/>
          <a:lstStyle>
            <a:lvl1pPr algn="ctr">
              <a:defRPr sz="4500">
                <a:solidFill>
                  <a:schemeClr val="accent4"/>
                </a:solidFill>
                <a:latin typeface="Arial" panose="020B0604020202020204" pitchFamily="34" charset="0"/>
              </a:defRPr>
            </a:lvl1pPr>
          </a:lstStyle>
          <a:p>
            <a:r>
              <a:rPr lang="en-US" dirty="0"/>
              <a:t>Thank you</a:t>
            </a:r>
          </a:p>
        </p:txBody>
      </p:sp>
      <p:grpSp>
        <p:nvGrpSpPr>
          <p:cNvPr id="6" name="Group 5">
            <a:extLst>
              <a:ext uri="{FF2B5EF4-FFF2-40B4-BE49-F238E27FC236}">
                <a16:creationId xmlns:a16="http://schemas.microsoft.com/office/drawing/2014/main" id="{4B238CF9-C964-4ED5-A334-3608E5B88BD7}"/>
              </a:ext>
            </a:extLst>
          </p:cNvPr>
          <p:cNvGrpSpPr/>
          <p:nvPr userDrawn="1"/>
        </p:nvGrpSpPr>
        <p:grpSpPr>
          <a:xfrm>
            <a:off x="317500" y="5954340"/>
            <a:ext cx="11740699" cy="708608"/>
            <a:chOff x="946217" y="6845776"/>
            <a:chExt cx="11740699" cy="708608"/>
          </a:xfrm>
        </p:grpSpPr>
        <p:pic>
          <p:nvPicPr>
            <p:cNvPr id="7" name="Picture 6" descr="Graphical user interface&#10;&#10;Description automatically generated">
              <a:extLst>
                <a:ext uri="{FF2B5EF4-FFF2-40B4-BE49-F238E27FC236}">
                  <a16:creationId xmlns:a16="http://schemas.microsoft.com/office/drawing/2014/main" id="{9817FA74-7F11-456F-932D-AAA7854CDC3F}"/>
                </a:ext>
              </a:extLst>
            </p:cNvPr>
            <p:cNvPicPr>
              <a:picLocks noChangeAspect="1"/>
            </p:cNvPicPr>
            <p:nvPr userDrawn="1"/>
          </p:nvPicPr>
          <p:blipFill rotWithShape="1">
            <a:blip r:embed="rId4"/>
            <a:srcRect r="56634"/>
            <a:stretch/>
          </p:blipFill>
          <p:spPr>
            <a:xfrm>
              <a:off x="4664013" y="7007896"/>
              <a:ext cx="1696682" cy="532003"/>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25A43A7-13A8-4B76-8A6F-BDFBC339E374}"/>
                </a:ext>
              </a:extLst>
            </p:cNvPr>
            <p:cNvPicPr>
              <a:picLocks noChangeAspect="1"/>
            </p:cNvPicPr>
            <p:nvPr userDrawn="1"/>
          </p:nvPicPr>
          <p:blipFill>
            <a:blip r:embed="rId4"/>
            <a:stretch>
              <a:fillRect/>
            </a:stretch>
          </p:blipFill>
          <p:spPr>
            <a:xfrm>
              <a:off x="946217" y="7003139"/>
              <a:ext cx="3581400" cy="551245"/>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DE27A900-C592-43E4-A6C6-61B218C3D937}"/>
                </a:ext>
              </a:extLst>
            </p:cNvPr>
            <p:cNvPicPr>
              <a:picLocks noChangeAspect="1"/>
            </p:cNvPicPr>
            <p:nvPr userDrawn="1"/>
          </p:nvPicPr>
          <p:blipFill rotWithShape="1">
            <a:blip r:embed="rId4"/>
            <a:srcRect l="63717"/>
            <a:stretch/>
          </p:blipFill>
          <p:spPr>
            <a:xfrm>
              <a:off x="10688513" y="7009645"/>
              <a:ext cx="1097087" cy="532003"/>
            </a:xfrm>
            <a:prstGeom prst="rect">
              <a:avLst/>
            </a:prstGeom>
          </p:spPr>
        </p:pic>
        <p:sp>
          <p:nvSpPr>
            <p:cNvPr id="10" name="TextBox 9">
              <a:extLst>
                <a:ext uri="{FF2B5EF4-FFF2-40B4-BE49-F238E27FC236}">
                  <a16:creationId xmlns:a16="http://schemas.microsoft.com/office/drawing/2014/main" id="{0C7969B8-B720-4053-8B16-FCFF2002C1C7}"/>
                </a:ext>
              </a:extLst>
            </p:cNvPr>
            <p:cNvSpPr txBox="1"/>
            <p:nvPr userDrawn="1"/>
          </p:nvSpPr>
          <p:spPr>
            <a:xfrm>
              <a:off x="1003470" y="7119104"/>
              <a:ext cx="3630904" cy="338554"/>
            </a:xfrm>
            <a:prstGeom prst="rect">
              <a:avLst/>
            </a:prstGeom>
            <a:noFill/>
          </p:spPr>
          <p:txBody>
            <a:bodyPr wrap="square" rtlCol="0">
              <a:spAutoFit/>
            </a:bodyPr>
            <a:lstStyle/>
            <a:p>
              <a:pPr algn="l"/>
              <a:r>
                <a:rPr lang="en-US" sz="1600" b="1" dirty="0">
                  <a:solidFill>
                    <a:schemeClr val="accent3">
                      <a:lumMod val="90000"/>
                      <a:lumOff val="10000"/>
                    </a:schemeClr>
                  </a:solidFill>
                  <a:latin typeface="Arial" panose="020B0604020202020204" pitchFamily="34" charset="0"/>
                </a:rPr>
                <a:t>#BuildingEfficiencyInCancerCare</a:t>
              </a:r>
              <a:endParaRPr lang="en-BE" sz="1600" b="1" dirty="0">
                <a:solidFill>
                  <a:schemeClr val="accent3">
                    <a:lumMod val="90000"/>
                    <a:lumOff val="10000"/>
                  </a:schemeClr>
                </a:solidFill>
                <a:latin typeface="Arial" panose="020B0604020202020204" pitchFamily="34" charset="0"/>
              </a:endParaRPr>
            </a:p>
          </p:txBody>
        </p:sp>
        <p:pic>
          <p:nvPicPr>
            <p:cNvPr id="11" name="Picture 10" descr="A picture containing shape&#10;&#10;Description automatically generated">
              <a:extLst>
                <a:ext uri="{FF2B5EF4-FFF2-40B4-BE49-F238E27FC236}">
                  <a16:creationId xmlns:a16="http://schemas.microsoft.com/office/drawing/2014/main" id="{21F77845-3EBC-45B5-B44E-610791669CBE}"/>
                </a:ext>
              </a:extLst>
            </p:cNvPr>
            <p:cNvPicPr>
              <a:picLocks noChangeAspect="1"/>
            </p:cNvPicPr>
            <p:nvPr userDrawn="1"/>
          </p:nvPicPr>
          <p:blipFill>
            <a:blip r:embed="rId5">
              <a:duotone>
                <a:prstClr val="black"/>
                <a:schemeClr val="accent3">
                  <a:lumMod val="90000"/>
                  <a:lumOff val="10000"/>
                  <a:tint val="45000"/>
                  <a:satMod val="400000"/>
                </a:schemeClr>
              </a:duotone>
            </a:blip>
            <a:stretch>
              <a:fillRect/>
            </a:stretch>
          </p:blipFill>
          <p:spPr>
            <a:xfrm>
              <a:off x="4772498" y="7160930"/>
              <a:ext cx="263542" cy="224543"/>
            </a:xfrm>
            <a:prstGeom prst="rect">
              <a:avLst/>
            </a:prstGeom>
          </p:spPr>
        </p:pic>
        <p:sp>
          <p:nvSpPr>
            <p:cNvPr id="12" name="TextBox 11">
              <a:extLst>
                <a:ext uri="{FF2B5EF4-FFF2-40B4-BE49-F238E27FC236}">
                  <a16:creationId xmlns:a16="http://schemas.microsoft.com/office/drawing/2014/main" id="{389D4FA8-C71C-4126-BB50-31321E508FEC}"/>
                </a:ext>
              </a:extLst>
            </p:cNvPr>
            <p:cNvSpPr txBox="1"/>
            <p:nvPr userDrawn="1"/>
          </p:nvSpPr>
          <p:spPr>
            <a:xfrm>
              <a:off x="5007849" y="7150005"/>
              <a:ext cx="3166535" cy="276999"/>
            </a:xfrm>
            <a:prstGeom prst="rect">
              <a:avLst/>
            </a:prstGeom>
            <a:noFill/>
          </p:spPr>
          <p:txBody>
            <a:bodyPr wrap="square">
              <a:spAutoFit/>
            </a:bodyPr>
            <a:lstStyle/>
            <a:p>
              <a:pPr algn="l"/>
              <a:r>
                <a:rPr lang="en-US" sz="1200" b="1" dirty="0">
                  <a:solidFill>
                    <a:schemeClr val="accent3">
                      <a:lumMod val="90000"/>
                      <a:lumOff val="10000"/>
                    </a:schemeClr>
                  </a:solidFill>
                  <a:latin typeface="Arial" panose="020B0604020202020204" pitchFamily="34" charset="0"/>
                </a:rPr>
                <a:t>@All.CanGroup 	@All.CanGroup </a:t>
              </a:r>
            </a:p>
          </p:txBody>
        </p:sp>
        <p:pic>
          <p:nvPicPr>
            <p:cNvPr id="13" name="Picture 12" descr="Shape&#10;&#10;Description automatically generated with low confidence">
              <a:extLst>
                <a:ext uri="{FF2B5EF4-FFF2-40B4-BE49-F238E27FC236}">
                  <a16:creationId xmlns:a16="http://schemas.microsoft.com/office/drawing/2014/main" id="{0BEB0F77-B1F3-44A7-821E-D74B8113BFA2}"/>
                </a:ext>
              </a:extLst>
            </p:cNvPr>
            <p:cNvPicPr>
              <a:picLocks noChangeAspect="1"/>
            </p:cNvPicPr>
            <p:nvPr userDrawn="1"/>
          </p:nvPicPr>
          <p:blipFill>
            <a:blip r:embed="rId6">
              <a:duotone>
                <a:prstClr val="black"/>
                <a:schemeClr val="accent3">
                  <a:lumMod val="90000"/>
                  <a:lumOff val="10000"/>
                  <a:tint val="45000"/>
                  <a:satMod val="400000"/>
                </a:schemeClr>
              </a:duotone>
            </a:blip>
            <a:stretch>
              <a:fillRect/>
            </a:stretch>
          </p:blipFill>
          <p:spPr>
            <a:xfrm>
              <a:off x="6670965" y="7169963"/>
              <a:ext cx="199219" cy="199219"/>
            </a:xfrm>
            <a:prstGeom prst="rect">
              <a:avLst/>
            </a:prstGeom>
          </p:spPr>
        </p:pic>
        <p:sp>
          <p:nvSpPr>
            <p:cNvPr id="14" name="TextBox 13">
              <a:extLst>
                <a:ext uri="{FF2B5EF4-FFF2-40B4-BE49-F238E27FC236}">
                  <a16:creationId xmlns:a16="http://schemas.microsoft.com/office/drawing/2014/main" id="{CBC57481-D262-4195-A106-90A66025C5BA}"/>
                </a:ext>
              </a:extLst>
            </p:cNvPr>
            <p:cNvSpPr txBox="1"/>
            <p:nvPr userDrawn="1"/>
          </p:nvSpPr>
          <p:spPr>
            <a:xfrm>
              <a:off x="8683902" y="7150005"/>
              <a:ext cx="3912499" cy="276999"/>
            </a:xfrm>
            <a:prstGeom prst="rect">
              <a:avLst/>
            </a:prstGeom>
            <a:noFill/>
          </p:spPr>
          <p:txBody>
            <a:bodyPr wrap="square" rtlCol="0">
              <a:spAutoFit/>
            </a:bodyPr>
            <a:lstStyle/>
            <a:p>
              <a:pPr algn="l"/>
              <a:r>
                <a:rPr lang="en-US" sz="1200" b="1" dirty="0">
                  <a:solidFill>
                    <a:schemeClr val="accent3">
                      <a:lumMod val="90000"/>
                      <a:lumOff val="10000"/>
                    </a:schemeClr>
                  </a:solidFill>
                  <a:latin typeface="Arial" panose="020B0604020202020204" pitchFamily="34" charset="0"/>
                </a:rPr>
                <a:t>All-Can                 All Can International</a:t>
              </a:r>
              <a:endParaRPr lang="en-BE" sz="1200" b="1" dirty="0">
                <a:solidFill>
                  <a:schemeClr val="accent3">
                    <a:lumMod val="90000"/>
                    <a:lumOff val="10000"/>
                  </a:schemeClr>
                </a:solidFill>
                <a:latin typeface="Arial" panose="020B0604020202020204"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8141D91F-D7EA-4E12-9792-93D0EE3E9B3A}"/>
                </a:ext>
              </a:extLst>
            </p:cNvPr>
            <p:cNvPicPr>
              <a:picLocks noChangeAspect="1"/>
            </p:cNvPicPr>
            <p:nvPr userDrawn="1"/>
          </p:nvPicPr>
          <p:blipFill>
            <a:blip r:embed="rId7">
              <a:duotone>
                <a:prstClr val="black"/>
                <a:schemeClr val="accent3">
                  <a:lumMod val="90000"/>
                  <a:lumOff val="10000"/>
                  <a:tint val="45000"/>
                  <a:satMod val="400000"/>
                </a:schemeClr>
              </a:duotone>
            </a:blip>
            <a:stretch>
              <a:fillRect/>
            </a:stretch>
          </p:blipFill>
          <p:spPr>
            <a:xfrm>
              <a:off x="8505684" y="7176187"/>
              <a:ext cx="199219" cy="187075"/>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D9C9BF00-497D-4529-AB25-87548C87F57C}"/>
                </a:ext>
              </a:extLst>
            </p:cNvPr>
            <p:cNvPicPr>
              <a:picLocks noChangeAspect="1"/>
            </p:cNvPicPr>
            <p:nvPr userDrawn="1"/>
          </p:nvPicPr>
          <p:blipFill>
            <a:blip r:embed="rId8">
              <a:duotone>
                <a:prstClr val="black"/>
                <a:schemeClr val="accent3">
                  <a:lumMod val="90000"/>
                  <a:lumOff val="10000"/>
                  <a:tint val="45000"/>
                  <a:satMod val="400000"/>
                </a:schemeClr>
              </a:duotone>
            </a:blip>
            <a:stretch>
              <a:fillRect/>
            </a:stretch>
          </p:blipFill>
          <p:spPr>
            <a:xfrm>
              <a:off x="9704150" y="7172012"/>
              <a:ext cx="259568" cy="192309"/>
            </a:xfrm>
            <a:prstGeom prst="rect">
              <a:avLst/>
            </a:prstGeom>
          </p:spPr>
        </p:pic>
        <p:pic>
          <p:nvPicPr>
            <p:cNvPr id="17" name="Picture 16" descr="Shape, circle&#10;&#10;Description automatically generated">
              <a:extLst>
                <a:ext uri="{FF2B5EF4-FFF2-40B4-BE49-F238E27FC236}">
                  <a16:creationId xmlns:a16="http://schemas.microsoft.com/office/drawing/2014/main" id="{08AD8E5F-7981-4258-BF0F-0FC731263240}"/>
                </a:ext>
              </a:extLst>
            </p:cNvPr>
            <p:cNvPicPr>
              <a:picLocks noChangeAspect="1"/>
            </p:cNvPicPr>
            <p:nvPr userDrawn="1"/>
          </p:nvPicPr>
          <p:blipFill>
            <a:blip r:embed="rId9"/>
            <a:stretch>
              <a:fillRect/>
            </a:stretch>
          </p:blipFill>
          <p:spPr>
            <a:xfrm>
              <a:off x="12023208" y="6845776"/>
              <a:ext cx="663708" cy="694123"/>
            </a:xfrm>
            <a:prstGeom prst="rect">
              <a:avLst/>
            </a:prstGeom>
          </p:spPr>
        </p:pic>
      </p:grpSp>
    </p:spTree>
    <p:extLst>
      <p:ext uri="{BB962C8B-B14F-4D97-AF65-F5344CB8AC3E}">
        <p14:creationId xmlns:p14="http://schemas.microsoft.com/office/powerpoint/2010/main" val="2102308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2" y="441325"/>
            <a:ext cx="8424863" cy="911225"/>
          </a:xfrm>
        </p:spPr>
        <p:txBody>
          <a:bodyPr anchor="t">
            <a:noAutofit/>
          </a:bodyPr>
          <a:lstStyle>
            <a:lvl1pPr>
              <a:defRPr sz="3200">
                <a:solidFill>
                  <a:schemeClr val="tx1"/>
                </a:solidFill>
                <a:latin typeface="+mn-lt"/>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442912" y="1456083"/>
            <a:ext cx="11306176" cy="4651375"/>
          </a:xfrm>
        </p:spPr>
        <p:txBody>
          <a:bodyPr>
            <a:noAutofit/>
          </a:bodyPr>
          <a:lstStyle>
            <a:lvl1pPr marL="0" indent="0">
              <a:buNone/>
              <a:defRPr sz="2400" b="1">
                <a:solidFill>
                  <a:schemeClr val="accent2"/>
                </a:solidFill>
              </a:defRPr>
            </a:lvl1pPr>
            <a:lvl2pPr marL="542925" indent="-276225">
              <a:buClr>
                <a:schemeClr val="tx1"/>
              </a:buClr>
              <a:defRPr>
                <a:solidFill>
                  <a:schemeClr val="tx1"/>
                </a:solidFill>
              </a:defRPr>
            </a:lvl2pPr>
            <a:lvl3pPr marL="895350" indent="-352425">
              <a:buClr>
                <a:schemeClr val="tx1"/>
              </a:buClr>
              <a:defRPr>
                <a:solidFill>
                  <a:schemeClr val="tx1"/>
                </a:solidFill>
              </a:defRPr>
            </a:lvl3pPr>
            <a:lvl4pPr marL="1162050" indent="-266700">
              <a:buClr>
                <a:schemeClr val="tx1"/>
              </a:buClr>
              <a:defRPr>
                <a:solidFill>
                  <a:schemeClr val="tx1"/>
                </a:solidFill>
              </a:defRPr>
            </a:lvl4pPr>
            <a:lvl5pPr marL="1438275" indent="-276225">
              <a:buClr>
                <a:schemeClr val="tx1"/>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Arc 8">
            <a:extLst>
              <a:ext uri="{FF2B5EF4-FFF2-40B4-BE49-F238E27FC236}">
                <a16:creationId xmlns:a16="http://schemas.microsoft.com/office/drawing/2014/main" id="{980607A6-8DF7-49F3-93BC-72290C73F38E}"/>
              </a:ext>
            </a:extLst>
          </p:cNvPr>
          <p:cNvSpPr/>
          <p:nvPr userDrawn="1"/>
        </p:nvSpPr>
        <p:spPr>
          <a:xfrm>
            <a:off x="11546358" y="6340244"/>
            <a:ext cx="374940" cy="374940"/>
          </a:xfrm>
          <a:prstGeom prst="arc">
            <a:avLst>
              <a:gd name="adj1" fmla="val 17411517"/>
              <a:gd name="adj2" fmla="val 12169790"/>
            </a:avLst>
          </a:prstGeom>
          <a:ln w="1905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 name="Arc 9">
            <a:extLst>
              <a:ext uri="{FF2B5EF4-FFF2-40B4-BE49-F238E27FC236}">
                <a16:creationId xmlns:a16="http://schemas.microsoft.com/office/drawing/2014/main" id="{ADCB45B3-A80C-4262-8721-4CAB7901A54F}"/>
              </a:ext>
            </a:extLst>
          </p:cNvPr>
          <p:cNvSpPr/>
          <p:nvPr userDrawn="1"/>
        </p:nvSpPr>
        <p:spPr>
          <a:xfrm>
            <a:off x="11546358" y="6340244"/>
            <a:ext cx="374940" cy="374940"/>
          </a:xfrm>
          <a:prstGeom prst="arc">
            <a:avLst>
              <a:gd name="adj1" fmla="val 12999581"/>
              <a:gd name="adj2" fmla="val 16615108"/>
            </a:avLst>
          </a:prstGeom>
          <a:ln w="1905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C7CF02BD-AECE-4C4B-BDF4-07BF0D2DA5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5547" r="51171"/>
          <a:stretch/>
        </p:blipFill>
        <p:spPr>
          <a:xfrm>
            <a:off x="9041143" y="-1"/>
            <a:ext cx="3150857" cy="2312989"/>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05F6E9B7-1823-4A9C-A416-A90C0FA73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799" y="6296400"/>
            <a:ext cx="1701458" cy="460800"/>
          </a:xfrm>
          <a:prstGeom prst="rect">
            <a:avLst/>
          </a:prstGeom>
        </p:spPr>
      </p:pic>
      <p:sp>
        <p:nvSpPr>
          <p:cNvPr id="14" name="Rectangle 13">
            <a:extLst>
              <a:ext uri="{FF2B5EF4-FFF2-40B4-BE49-F238E27FC236}">
                <a16:creationId xmlns:a16="http://schemas.microsoft.com/office/drawing/2014/main" id="{0E7CBC62-3B9D-4A18-AB43-940A2449FBD9}"/>
              </a:ext>
            </a:extLst>
          </p:cNvPr>
          <p:cNvSpPr/>
          <p:nvPr userDrawn="1"/>
        </p:nvSpPr>
        <p:spPr>
          <a:xfrm>
            <a:off x="2648185" y="6381810"/>
            <a:ext cx="8528801" cy="369332"/>
          </a:xfrm>
          <a:prstGeom prst="rect">
            <a:avLst/>
          </a:prstGeom>
        </p:spPr>
        <p:txBody>
          <a:bodyPr wrap="square" lIns="0" tIns="0" rIns="0" bIns="0">
            <a:spAutoFit/>
          </a:bodyPr>
          <a:lstStyle/>
          <a:p>
            <a:pPr>
              <a:spcAft>
                <a:spcPts val="0"/>
              </a:spcAft>
            </a:pPr>
            <a:r>
              <a:rPr lang="en-GB" sz="800" b="1" dirty="0">
                <a:solidFill>
                  <a:schemeClr val="tx1"/>
                </a:solidFill>
                <a:effectLst/>
                <a:latin typeface="Calibri" panose="020F0502020204030204" pitchFamily="34" charset="0"/>
                <a:ea typeface="Calibri" panose="020F0502020204030204" pitchFamily="34" charset="0"/>
              </a:rPr>
              <a:t>All.Can is a multi-stakeholder initiative registered as a not-for-profit organisation in Belgium, involving patient, clinical, academic and industry experts as well as policymakers. We aim to help define better solutions for sustainable cancer care and improve patient outcomes in the future. The All.Can initiative is made possible with financial support from Bristol Myers Squibb (main sponsor), Roche (major sponsor), MSD and Johnson &amp; Johnson (sponsors) and Baxter and Illumina (contributors), with additional non-financial (in kind) support from </a:t>
            </a:r>
            <a:r>
              <a:rPr lang="en-GB" sz="800" b="1" dirty="0" err="1">
                <a:solidFill>
                  <a:schemeClr val="tx1"/>
                </a:solidFill>
                <a:effectLst/>
                <a:latin typeface="Calibri" panose="020F0502020204030204" pitchFamily="34" charset="0"/>
                <a:ea typeface="Calibri" panose="020F0502020204030204" pitchFamily="34" charset="0"/>
              </a:rPr>
              <a:t>Intacare</a:t>
            </a:r>
            <a:r>
              <a:rPr lang="en-GB" sz="800" b="1" dirty="0">
                <a:solidFill>
                  <a:schemeClr val="tx1"/>
                </a:solidFill>
                <a:effectLst/>
                <a:latin typeface="Calibri" panose="020F0502020204030204" pitchFamily="34" charset="0"/>
                <a:ea typeface="Calibri" panose="020F0502020204030204" pitchFamily="34" charset="0"/>
              </a:rPr>
              <a:t>, Goings-On and </a:t>
            </a:r>
            <a:r>
              <a:rPr lang="en-GB" sz="800" b="1" dirty="0" err="1">
                <a:solidFill>
                  <a:schemeClr val="tx1"/>
                </a:solidFill>
                <a:effectLst/>
                <a:latin typeface="Calibri" panose="020F0502020204030204" pitchFamily="34" charset="0"/>
                <a:ea typeface="Calibri" panose="020F0502020204030204" pitchFamily="34" charset="0"/>
              </a:rPr>
              <a:t>Helpsy</a:t>
            </a:r>
            <a:r>
              <a:rPr lang="en-GB" sz="800" b="1" dirty="0">
                <a:solidFill>
                  <a:schemeClr val="tx1"/>
                </a:solidFill>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575552606"/>
      </p:ext>
    </p:extLst>
  </p:cSld>
  <p:clrMapOvr>
    <a:masterClrMapping/>
  </p:clrMapOvr>
  <p:extLst>
    <p:ext uri="{DCECCB84-F9BA-43D5-87BE-67443E8EF086}">
      <p15:sldGuideLst xmlns:p15="http://schemas.microsoft.com/office/powerpoint/2012/main">
        <p15:guide id="1" orient="horz" pos="9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2/28/23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9965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F6C5-6803-0EC4-8689-BA4D972A36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0EA3BA67-4ABD-34E0-8500-84C50F43B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D77E3B-9FD4-BE31-0E1B-F962F732F2D5}"/>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7C5C64D2-22A0-9BC9-E205-CC655616E60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1466D17-1322-3485-5D2E-5B1A28FCC789}"/>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172491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2F6F3-D7B4-6C87-D94B-FC82180A4444}"/>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5150EBF4-3008-0F42-621B-11BB448C7F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B5075A6A-CB3E-ED62-0BB9-7EECE491AB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941130C0-D424-E69D-1E2C-F5A4AF9B6D2E}"/>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6" name="Footer Placeholder 5">
            <a:extLst>
              <a:ext uri="{FF2B5EF4-FFF2-40B4-BE49-F238E27FC236}">
                <a16:creationId xmlns:a16="http://schemas.microsoft.com/office/drawing/2014/main" id="{20E01D1B-DBCC-B905-3ABC-4740D432B391}"/>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76C90D-1B50-05E5-4C90-297195982680}"/>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290271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DC1F-A3F6-DF1F-ED40-F00A6DC90A69}"/>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4A840FF1-8819-8118-92E7-2381F8AB6F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A37AF9-6DB0-31EC-A648-6444CACA2D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07EF5AAA-9FA4-11D2-6414-CE1C0DB15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ACAAF7-E33C-D0CC-3FF8-8E4BA648C2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8DA7F4DF-930C-3DC3-7BC2-6793A069FE1A}"/>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8" name="Footer Placeholder 7">
            <a:extLst>
              <a:ext uri="{FF2B5EF4-FFF2-40B4-BE49-F238E27FC236}">
                <a16:creationId xmlns:a16="http://schemas.microsoft.com/office/drawing/2014/main" id="{F093AD78-7762-696A-372C-CEAD3282D3D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1B12AF99-D2C9-C301-167C-683455AD8868}"/>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1028809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490B-70CB-6422-A1A7-6A39F6ED99A2}"/>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1C923AD7-F1D9-480E-FDF0-A46B74C2A60C}"/>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4" name="Footer Placeholder 3">
            <a:extLst>
              <a:ext uri="{FF2B5EF4-FFF2-40B4-BE49-F238E27FC236}">
                <a16:creationId xmlns:a16="http://schemas.microsoft.com/office/drawing/2014/main" id="{BED31504-7B14-17AC-D9E5-AB16749C5785}"/>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6E2ED80E-A76B-4F9D-266A-E66DE1789E63}"/>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146083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7D6E8-ADB1-B6BC-1628-555F7C881B89}"/>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3" name="Footer Placeholder 2">
            <a:extLst>
              <a:ext uri="{FF2B5EF4-FFF2-40B4-BE49-F238E27FC236}">
                <a16:creationId xmlns:a16="http://schemas.microsoft.com/office/drawing/2014/main" id="{32D3DA36-367F-4867-15CF-58F7DF1F62A5}"/>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75D927AD-8BFA-9FD4-616B-3F5EE867A4BC}"/>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352603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14C3-3E17-CEDF-7909-444D6AEEA61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4BF985E6-1362-29B5-B2DE-A395C44F82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B536E02C-F8F4-8A8C-8632-B930BE03F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D81F20-6D88-7527-C96A-8718EC00DA7C}"/>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6" name="Footer Placeholder 5">
            <a:extLst>
              <a:ext uri="{FF2B5EF4-FFF2-40B4-BE49-F238E27FC236}">
                <a16:creationId xmlns:a16="http://schemas.microsoft.com/office/drawing/2014/main" id="{6DF41C09-678E-4EAF-B999-5E3326DAD6B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65FC2464-858A-7B9A-46E7-518FA99830AA}"/>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2182443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2262-A5E3-67C1-E68A-C890AB33E7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6439589A-0816-6FE4-9B0F-63EEAD7D7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899E8E7-A99D-4618-2FB2-B9E029E54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0A7803-9921-7E4D-2D76-D6378FDA0419}"/>
              </a:ext>
            </a:extLst>
          </p:cNvPr>
          <p:cNvSpPr>
            <a:spLocks noGrp="1"/>
          </p:cNvSpPr>
          <p:nvPr>
            <p:ph type="dt" sz="half" idx="10"/>
          </p:nvPr>
        </p:nvSpPr>
        <p:spPr/>
        <p:txBody>
          <a:bodyPr/>
          <a:lstStyle/>
          <a:p>
            <a:fld id="{355585DE-6EAE-BE46-9B97-EC2829565037}" type="datetimeFigureOut">
              <a:rPr lang="en-BE" smtClean="0"/>
              <a:t>28/02/2023</a:t>
            </a:fld>
            <a:endParaRPr lang="en-BE"/>
          </a:p>
        </p:txBody>
      </p:sp>
      <p:sp>
        <p:nvSpPr>
          <p:cNvPr id="6" name="Footer Placeholder 5">
            <a:extLst>
              <a:ext uri="{FF2B5EF4-FFF2-40B4-BE49-F238E27FC236}">
                <a16:creationId xmlns:a16="http://schemas.microsoft.com/office/drawing/2014/main" id="{43803380-093E-8472-B795-21FD2D2653E2}"/>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C8770FC7-1FF8-94D5-3E8E-1EF296209221}"/>
              </a:ext>
            </a:extLst>
          </p:cNvPr>
          <p:cNvSpPr>
            <a:spLocks noGrp="1"/>
          </p:cNvSpPr>
          <p:nvPr>
            <p:ph type="sldNum" sz="quarter" idx="12"/>
          </p:nvPr>
        </p:nvSpPr>
        <p:spPr/>
        <p:txBody>
          <a:bodyPr/>
          <a:lstStyle/>
          <a:p>
            <a:fld id="{5C4CF0B1-BA7D-014A-92DD-4372FDE46C1B}" type="slidenum">
              <a:rPr lang="en-BE" smtClean="0"/>
              <a:t>‹#›</a:t>
            </a:fld>
            <a:endParaRPr lang="en-BE"/>
          </a:p>
        </p:txBody>
      </p:sp>
    </p:spTree>
    <p:extLst>
      <p:ext uri="{BB962C8B-B14F-4D97-AF65-F5344CB8AC3E}">
        <p14:creationId xmlns:p14="http://schemas.microsoft.com/office/powerpoint/2010/main" val="141154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393D96-07FF-AD0D-5736-1852A34A2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5417D2F-144D-5ABF-8691-DF51C77F3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BB89E62-A4CE-68D0-283F-C0D8130CD1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585DE-6EAE-BE46-9B97-EC2829565037}" type="datetimeFigureOut">
              <a:rPr lang="en-BE" smtClean="0"/>
              <a:t>28/02/2023</a:t>
            </a:fld>
            <a:endParaRPr lang="en-BE"/>
          </a:p>
        </p:txBody>
      </p:sp>
      <p:sp>
        <p:nvSpPr>
          <p:cNvPr id="5" name="Footer Placeholder 4">
            <a:extLst>
              <a:ext uri="{FF2B5EF4-FFF2-40B4-BE49-F238E27FC236}">
                <a16:creationId xmlns:a16="http://schemas.microsoft.com/office/drawing/2014/main" id="{80AE9B05-DA76-28E2-F6C3-79E0D862A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CFC933CE-1CE6-35EC-4E33-A7BA6E40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CF0B1-BA7D-014A-92DD-4372FDE46C1B}" type="slidenum">
              <a:rPr lang="en-BE" smtClean="0"/>
              <a:t>‹#›</a:t>
            </a:fld>
            <a:endParaRPr lang="en-BE"/>
          </a:p>
        </p:txBody>
      </p:sp>
    </p:spTree>
    <p:extLst>
      <p:ext uri="{BB962C8B-B14F-4D97-AF65-F5344CB8AC3E}">
        <p14:creationId xmlns:p14="http://schemas.microsoft.com/office/powerpoint/2010/main" val="144394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2" y="441326"/>
            <a:ext cx="11306175" cy="1052938"/>
          </a:xfrm>
          <a:prstGeom prst="rect">
            <a:avLst/>
          </a:prstGeom>
        </p:spPr>
        <p:txBody>
          <a:bodyPr vert="horz" lIns="0" tIns="0" rIns="0" bIns="0" rtlCol="0" anchor="t">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442913" y="1730670"/>
            <a:ext cx="11306175" cy="443518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912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Lst>
  <p:hf sldNum="0"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rgbClr val="150427"/>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150427"/>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150427"/>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150427"/>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150427"/>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7" pos="279">
          <p15:clr>
            <a:srgbClr val="F26B43"/>
          </p15:clr>
        </p15:guide>
        <p15:guide id="18" pos="1980">
          <p15:clr>
            <a:srgbClr val="F26B43"/>
          </p15:clr>
        </p15:guide>
        <p15:guide id="19" pos="2094">
          <p15:clr>
            <a:srgbClr val="F26B43"/>
          </p15:clr>
        </p15:guide>
        <p15:guide id="20" pos="3772">
          <p15:clr>
            <a:srgbClr val="F26B43"/>
          </p15:clr>
        </p15:guide>
        <p15:guide id="21" pos="3885">
          <p15:clr>
            <a:srgbClr val="F26B43"/>
          </p15:clr>
        </p15:guide>
        <p15:guide id="22" pos="5586">
          <p15:clr>
            <a:srgbClr val="F26B43"/>
          </p15:clr>
        </p15:guide>
        <p15:guide id="23" pos="5700">
          <p15:clr>
            <a:srgbClr val="F26B43"/>
          </p15:clr>
        </p15:guide>
        <p15:guide id="24" pos="7401">
          <p15:clr>
            <a:srgbClr val="F26B43"/>
          </p15:clr>
        </p15:guide>
        <p15:guide id="25" orient="horz" pos="278">
          <p15:clr>
            <a:srgbClr val="F26B43"/>
          </p15:clr>
        </p15:guide>
        <p15:guide id="26" orient="horz" pos="1457">
          <p15:clr>
            <a:srgbClr val="F26B43"/>
          </p15:clr>
        </p15:guide>
        <p15:guide id="27" orient="horz" pos="1570">
          <p15:clr>
            <a:srgbClr val="F26B43"/>
          </p15:clr>
        </p15:guide>
        <p15:guide id="28" orient="horz" pos="2750">
          <p15:clr>
            <a:srgbClr val="F26B43"/>
          </p15:clr>
        </p15:guide>
        <p15:guide id="29" orient="horz" pos="2863">
          <p15:clr>
            <a:srgbClr val="F26B43"/>
          </p15:clr>
        </p15:guide>
        <p15:guide id="30" orient="horz" pos="3884">
          <p15:clr>
            <a:srgbClr val="F26B43"/>
          </p15:clr>
        </p15:guide>
        <p15:guide id="31" orient="horz" pos="4020">
          <p15:clr>
            <a:srgbClr val="F26B43"/>
          </p15:clr>
        </p15:guide>
        <p15:guide id="32" pos="3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1.xml"/><Relationship Id="rId4" Type="http://schemas.openxmlformats.org/officeDocument/2006/relationships/image" Target="../media/image20.tif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6CEA58-17C4-4395-B024-E9B3F17F78B7}"/>
              </a:ext>
            </a:extLst>
          </p:cNvPr>
          <p:cNvSpPr txBox="1">
            <a:spLocks/>
          </p:cNvSpPr>
          <p:nvPr/>
        </p:nvSpPr>
        <p:spPr>
          <a:xfrm>
            <a:off x="267851" y="2368849"/>
            <a:ext cx="9115991" cy="122312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i="0" kern="1200">
                <a:solidFill>
                  <a:schemeClr val="tx1"/>
                </a:solidFill>
                <a:latin typeface="Museo Sans 500" panose="02000000000000000000" pitchFamily="50" charset="0"/>
                <a:ea typeface="Museo Sans 500" panose="02000000000000000000" pitchFamily="50"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6996"/>
                </a:solidFill>
                <a:effectLst/>
                <a:uLnTx/>
                <a:uFillTx/>
                <a:latin typeface="Arial" panose="020B0604020202020204" pitchFamily="34" charset="0"/>
                <a:cs typeface="Arial" panose="020B0604020202020204" pitchFamily="34" charset="0"/>
              </a:rPr>
              <a:t>Harnessing data for better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6996"/>
                </a:solidFill>
                <a:effectLst/>
                <a:uLnTx/>
                <a:uFillTx/>
                <a:latin typeface="Arial" panose="020B0604020202020204" pitchFamily="34" charset="0"/>
                <a:cs typeface="Arial" panose="020B0604020202020204" pitchFamily="34" charset="0"/>
              </a:rPr>
              <a:t>cancer care</a:t>
            </a:r>
            <a:endParaRPr kumimoji="0" lang="en-GB" sz="2400" b="1" i="0" u="none" strike="noStrike" kern="1200" cap="none" spc="0" normalizeH="0" baseline="0" noProof="0" dirty="0">
              <a:ln>
                <a:noFill/>
              </a:ln>
              <a:solidFill>
                <a:srgbClr val="006996"/>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500" b="1" i="0" u="none" strike="noStrike" kern="1200" cap="none" spc="0" normalizeH="0" baseline="0" noProof="0" dirty="0">
              <a:ln>
                <a:noFill/>
              </a:ln>
              <a:solidFill>
                <a:srgbClr val="006996"/>
              </a:solidFill>
              <a:effectLst/>
              <a:uLnTx/>
              <a:uFillTx/>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9D71C110-BD71-4F8A-9C93-27051E18E10E}"/>
              </a:ext>
            </a:extLst>
          </p:cNvPr>
          <p:cNvSpPr txBox="1">
            <a:spLocks/>
          </p:cNvSpPr>
          <p:nvPr/>
        </p:nvSpPr>
        <p:spPr>
          <a:xfrm>
            <a:off x="197533" y="4045158"/>
            <a:ext cx="3145366" cy="606107"/>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GB" b="1" dirty="0">
                <a:solidFill>
                  <a:srgbClr val="150328">
                    <a:lumMod val="90000"/>
                    <a:lumOff val="10000"/>
                  </a:srgbClr>
                </a:solidFill>
                <a:latin typeface="Arial" panose="020B0604020202020204" pitchFamily="34" charset="0"/>
                <a:cs typeface="Arial" panose="020B0604020202020204" pitchFamily="34" charset="0"/>
              </a:rPr>
              <a:t>9 </a:t>
            </a:r>
            <a:r>
              <a:rPr lang="en-GB" b="1" dirty="0" err="1">
                <a:solidFill>
                  <a:srgbClr val="150328">
                    <a:lumMod val="90000"/>
                    <a:lumOff val="10000"/>
                  </a:srgbClr>
                </a:solidFill>
                <a:latin typeface="Arial" panose="020B0604020202020204" pitchFamily="34" charset="0"/>
                <a:cs typeface="Arial" panose="020B0604020202020204" pitchFamily="34" charset="0"/>
              </a:rPr>
              <a:t>marzo</a:t>
            </a:r>
            <a:r>
              <a:rPr kumimoji="0" lang="en-GB" sz="2000" b="1" i="0" u="none" strike="noStrike" kern="1200" cap="none" spc="0" normalizeH="0" baseline="0" noProof="0" dirty="0">
                <a:ln>
                  <a:noFill/>
                </a:ln>
                <a:solidFill>
                  <a:srgbClr val="150328">
                    <a:lumMod val="90000"/>
                    <a:lumOff val="10000"/>
                  </a:srgbClr>
                </a:solidFill>
                <a:effectLst/>
                <a:uLnTx/>
                <a:uFillTx/>
                <a:latin typeface="Arial" panose="020B0604020202020204" pitchFamily="34" charset="0"/>
                <a:cs typeface="Arial" panose="020B0604020202020204" pitchFamily="34" charset="0"/>
              </a:rPr>
              <a:t> 2023</a:t>
            </a:r>
          </a:p>
        </p:txBody>
      </p:sp>
      <p:sp>
        <p:nvSpPr>
          <p:cNvPr id="10" name="Text Placeholder 2">
            <a:extLst>
              <a:ext uri="{FF2B5EF4-FFF2-40B4-BE49-F238E27FC236}">
                <a16:creationId xmlns:a16="http://schemas.microsoft.com/office/drawing/2014/main" id="{ADC05A39-AF87-4790-927A-809BE746D46D}"/>
              </a:ext>
            </a:extLst>
          </p:cNvPr>
          <p:cNvSpPr txBox="1">
            <a:spLocks/>
          </p:cNvSpPr>
          <p:nvPr/>
        </p:nvSpPr>
        <p:spPr>
          <a:xfrm>
            <a:off x="3366722" y="3924837"/>
            <a:ext cx="7353408" cy="606107"/>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2000" b="0" i="0" kern="1200">
                <a:solidFill>
                  <a:srgbClr val="150427"/>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GB" sz="2000" b="1" i="0" u="none" strike="noStrike" kern="1200" cap="none" spc="0" normalizeH="0" baseline="0" noProof="0" dirty="0" err="1">
                <a:ln>
                  <a:noFill/>
                </a:ln>
                <a:solidFill>
                  <a:srgbClr val="150328">
                    <a:lumMod val="90000"/>
                    <a:lumOff val="10000"/>
                  </a:srgbClr>
                </a:solidFill>
                <a:effectLst/>
                <a:uLnTx/>
                <a:uFillTx/>
                <a:latin typeface="Arial" panose="020B0604020202020204" pitchFamily="34" charset="0"/>
                <a:cs typeface="Arial" panose="020B0604020202020204" pitchFamily="34" charset="0"/>
              </a:rPr>
              <a:t>PROmis</a:t>
            </a:r>
            <a:r>
              <a:rPr kumimoji="0" lang="en-GB" sz="2000" b="1" i="0" u="none" strike="noStrike" kern="1200" cap="none" spc="0" normalizeH="0" baseline="0" noProof="0" dirty="0">
                <a:ln>
                  <a:noFill/>
                </a:ln>
                <a:solidFill>
                  <a:srgbClr val="150328">
                    <a:lumMod val="90000"/>
                    <a:lumOff val="10000"/>
                  </a:srgbClr>
                </a:solidFill>
                <a:effectLst/>
                <a:uLnTx/>
                <a:uFillTx/>
                <a:latin typeface="Arial" panose="020B0604020202020204" pitchFamily="34" charset="0"/>
                <a:cs typeface="Arial" panose="020B0604020202020204" pitchFamily="34" charset="0"/>
              </a:rPr>
              <a:t> Winter School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GB" b="1" i="1" dirty="0">
                <a:solidFill>
                  <a:srgbClr val="150328">
                    <a:lumMod val="90000"/>
                    <a:lumOff val="10000"/>
                  </a:srgbClr>
                </a:solidFill>
                <a:latin typeface="Arial" panose="020B0604020202020204" pitchFamily="34" charset="0"/>
                <a:cs typeface="Arial" panose="020B0604020202020204" pitchFamily="34" charset="0"/>
              </a:rPr>
              <a:t>Eduardo Pisani</a:t>
            </a:r>
            <a:endParaRPr kumimoji="0" lang="en-GB" sz="2000" b="1" i="1" u="none" strike="noStrike" kern="1200" cap="none" spc="0" normalizeH="0" baseline="0" noProof="0" dirty="0">
              <a:ln>
                <a:noFill/>
              </a:ln>
              <a:solidFill>
                <a:srgbClr val="150328">
                  <a:lumMod val="90000"/>
                  <a:lumOff val="10000"/>
                </a:srgbClr>
              </a:solidFill>
              <a:effectLst/>
              <a:uLnTx/>
              <a:uFillTx/>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28A2A273-47F4-4DE5-BDCB-C02DF16BAD46}"/>
              </a:ext>
            </a:extLst>
          </p:cNvPr>
          <p:cNvCxnSpPr>
            <a:cxnSpLocks/>
          </p:cNvCxnSpPr>
          <p:nvPr/>
        </p:nvCxnSpPr>
        <p:spPr>
          <a:xfrm>
            <a:off x="3220978" y="4046904"/>
            <a:ext cx="0" cy="350520"/>
          </a:xfrm>
          <a:prstGeom prst="line">
            <a:avLst/>
          </a:prstGeom>
          <a:ln w="12700"/>
        </p:spPr>
        <p:style>
          <a:lnRef idx="1">
            <a:schemeClr val="accent3"/>
          </a:lnRef>
          <a:fillRef idx="0">
            <a:schemeClr val="accent3"/>
          </a:fillRef>
          <a:effectRef idx="0">
            <a:schemeClr val="accent3"/>
          </a:effectRef>
          <a:fontRef idx="minor">
            <a:schemeClr val="tx1"/>
          </a:fontRef>
        </p:style>
      </p:cxnSp>
      <p:pic>
        <p:nvPicPr>
          <p:cNvPr id="6" name="Picture 5" descr="Shape, circle&#10;&#10;Description automatically generated">
            <a:extLst>
              <a:ext uri="{FF2B5EF4-FFF2-40B4-BE49-F238E27FC236}">
                <a16:creationId xmlns:a16="http://schemas.microsoft.com/office/drawing/2014/main" id="{D5C6BC34-E739-4517-A6A6-8BFD4FA54E8E}"/>
              </a:ext>
            </a:extLst>
          </p:cNvPr>
          <p:cNvPicPr>
            <a:picLocks noChangeAspect="1"/>
          </p:cNvPicPr>
          <p:nvPr/>
        </p:nvPicPr>
        <p:blipFill>
          <a:blip r:embed="rId3"/>
          <a:stretch>
            <a:fillRect/>
          </a:stretch>
        </p:blipFill>
        <p:spPr>
          <a:xfrm>
            <a:off x="529106" y="214371"/>
            <a:ext cx="1585998" cy="1658679"/>
          </a:xfrm>
          <a:prstGeom prst="rect">
            <a:avLst/>
          </a:prstGeom>
        </p:spPr>
      </p:pic>
    </p:spTree>
    <p:extLst>
      <p:ext uri="{BB962C8B-B14F-4D97-AF65-F5344CB8AC3E}">
        <p14:creationId xmlns:p14="http://schemas.microsoft.com/office/powerpoint/2010/main" val="228852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9">
            <a:extLst>
              <a:ext uri="{FF2B5EF4-FFF2-40B4-BE49-F238E27FC236}">
                <a16:creationId xmlns:a16="http://schemas.microsoft.com/office/drawing/2014/main" id="{CF8755E8-4209-B748-970A-7EA226BB8C32}"/>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latin typeface="Calibri" panose="020F0502020204030204" pitchFamily="34" charset="0"/>
                <a:ea typeface="+mj-ea"/>
              </a:rPr>
              <a:t>New </a:t>
            </a:r>
            <a:r>
              <a:rPr lang="en-GB" sz="5400">
                <a:latin typeface="Calibri" panose="020F0502020204030204" pitchFamily="34" charset="0"/>
                <a:ea typeface="+mj-ea"/>
              </a:rPr>
              <a:t>report by All.Can – June 2022</a:t>
            </a:r>
          </a:p>
        </p:txBody>
      </p:sp>
      <p:pic>
        <p:nvPicPr>
          <p:cNvPr id="2" name="Picture 1">
            <a:extLst>
              <a:ext uri="{FF2B5EF4-FFF2-40B4-BE49-F238E27FC236}">
                <a16:creationId xmlns:a16="http://schemas.microsoft.com/office/drawing/2014/main" id="{65EEEF4E-829D-3005-7E2B-CF8B78B026F2}"/>
              </a:ext>
            </a:extLst>
          </p:cNvPr>
          <p:cNvPicPr>
            <a:picLocks noChangeAspect="1"/>
          </p:cNvPicPr>
          <p:nvPr/>
        </p:nvPicPr>
        <p:blipFill rotWithShape="1">
          <a:blip r:embed="rId3"/>
          <a:srcRect l="580" r="343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3">
            <a:extLst>
              <a:ext uri="{FF2B5EF4-FFF2-40B4-BE49-F238E27FC236}">
                <a16:creationId xmlns:a16="http://schemas.microsoft.com/office/drawing/2014/main" id="{00DB4CD5-4386-F94B-B8E8-CB89581706B5}"/>
              </a:ext>
            </a:extLst>
          </p:cNvPr>
          <p:cNvSpPr>
            <a:spLocks noGrp="1"/>
          </p:cNvSpPr>
          <p:nvPr>
            <p:ph idx="1"/>
          </p:nvPr>
        </p:nvSpPr>
        <p:spPr>
          <a:xfrm>
            <a:off x="5297762" y="2706624"/>
            <a:ext cx="6251110" cy="3483864"/>
          </a:xfrm>
        </p:spPr>
        <p:txBody>
          <a:bodyPr vert="horz" lIns="91440" tIns="45720" rIns="91440" bIns="45720" rtlCol="0">
            <a:normAutofit/>
          </a:bodyPr>
          <a:lstStyle/>
          <a:p>
            <a:pPr marL="12700" lvl="1" indent="0">
              <a:spcBef>
                <a:spcPts val="0"/>
              </a:spcBef>
              <a:spcAft>
                <a:spcPts val="600"/>
              </a:spcAft>
              <a:buNone/>
            </a:pPr>
            <a:r>
              <a:rPr lang="en-GB" sz="2200" dirty="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report </a:t>
            </a:r>
            <a:r>
              <a:rPr lang="en-GB" sz="2200" dirty="0">
                <a:latin typeface="Arial" panose="020B0604020202020204" pitchFamily="34" charset="0"/>
                <a:cs typeface="Arial" panose="020B0604020202020204" pitchFamily="34" charset="0"/>
              </a:rPr>
              <a:t>identifies an evidence-based suite of cancer care efficiency metrics. </a:t>
            </a:r>
          </a:p>
          <a:p>
            <a:pPr marL="12700" lvl="1" indent="0">
              <a:spcBef>
                <a:spcPts val="0"/>
              </a:spcBef>
              <a:spcAft>
                <a:spcPts val="600"/>
              </a:spcAft>
              <a:buNone/>
            </a:pPr>
            <a:r>
              <a:rPr lang="en-GB" sz="2200" dirty="0">
                <a:latin typeface="Arial" panose="020B0604020202020204" pitchFamily="34" charset="0"/>
                <a:cs typeface="Arial" panose="020B0604020202020204" pitchFamily="34" charset="0"/>
              </a:rPr>
              <a:t>These can be applied, albeit in varying ways, by multiple stakeholders across the cancer care continuum and across many countries to assess, consistently benchmark and improve efficiency in cancer care.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19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AB65BC-0C12-7E62-74A0-A50C4EA3DC30}"/>
              </a:ext>
            </a:extLst>
          </p:cNvPr>
          <p:cNvPicPr>
            <a:picLocks noChangeAspect="1"/>
          </p:cNvPicPr>
          <p:nvPr/>
        </p:nvPicPr>
        <p:blipFill rotWithShape="1">
          <a:blip r:embed="rId3"/>
          <a:srcRect t="2517" r="5837" b="4427"/>
          <a:stretch/>
        </p:blipFill>
        <p:spPr>
          <a:xfrm>
            <a:off x="4804205" y="1199212"/>
            <a:ext cx="6095999" cy="4267350"/>
          </a:xfrm>
          <a:prstGeom prst="rect">
            <a:avLst/>
          </a:prstGeom>
        </p:spPr>
      </p:pic>
      <p:sp>
        <p:nvSpPr>
          <p:cNvPr id="6" name="Title 1">
            <a:extLst>
              <a:ext uri="{FF2B5EF4-FFF2-40B4-BE49-F238E27FC236}">
                <a16:creationId xmlns:a16="http://schemas.microsoft.com/office/drawing/2014/main" id="{71358E55-D6D2-ADA8-E384-6533264931F8}"/>
              </a:ext>
            </a:extLst>
          </p:cNvPr>
          <p:cNvSpPr txBox="1">
            <a:spLocks/>
          </p:cNvSpPr>
          <p:nvPr/>
        </p:nvSpPr>
        <p:spPr>
          <a:xfrm>
            <a:off x="730778" y="535505"/>
            <a:ext cx="9256259" cy="9112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a:solidFill>
                  <a:schemeClr val="tx1"/>
                </a:solidFill>
                <a:latin typeface="+mn-lt"/>
                <a:ea typeface="Calibri" panose="020F0502020204030204" pitchFamily="34" charset="0"/>
                <a:cs typeface="Calibri" panose="020F0502020204030204" pitchFamily="34" charset="0"/>
              </a:defRPr>
            </a:lvl1pPr>
          </a:lstStyle>
          <a:p>
            <a:r>
              <a:rPr lang="en-GB" dirty="0">
                <a:solidFill>
                  <a:srgbClr val="002060"/>
                </a:solidFill>
              </a:rPr>
              <a:t>Key findings: Themes in Cancer Care Efficiency</a:t>
            </a:r>
          </a:p>
        </p:txBody>
      </p:sp>
      <p:sp>
        <p:nvSpPr>
          <p:cNvPr id="34" name="Right Brace 33">
            <a:extLst>
              <a:ext uri="{FF2B5EF4-FFF2-40B4-BE49-F238E27FC236}">
                <a16:creationId xmlns:a16="http://schemas.microsoft.com/office/drawing/2014/main" id="{6A713F98-DADB-8C04-8D95-EF8E7067EC53}"/>
              </a:ext>
            </a:extLst>
          </p:cNvPr>
          <p:cNvSpPr/>
          <p:nvPr/>
        </p:nvSpPr>
        <p:spPr>
          <a:xfrm>
            <a:off x="4539343" y="1175657"/>
            <a:ext cx="264862" cy="4893647"/>
          </a:xfrm>
          <a:prstGeom prst="rightBrace">
            <a:avLst/>
          </a:prstGeom>
          <a:ln>
            <a:solidFill>
              <a:srgbClr val="45BD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1CAF6B9A-C844-A55A-5A4B-4EF3C4B2C49F}"/>
              </a:ext>
            </a:extLst>
          </p:cNvPr>
          <p:cNvSpPr/>
          <p:nvPr/>
        </p:nvSpPr>
        <p:spPr>
          <a:xfrm>
            <a:off x="4934837" y="1374504"/>
            <a:ext cx="2804909" cy="468000"/>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BEDB83E-2500-D8AA-866B-DBE65DE80DBB}"/>
              </a:ext>
            </a:extLst>
          </p:cNvPr>
          <p:cNvSpPr/>
          <p:nvPr/>
        </p:nvSpPr>
        <p:spPr>
          <a:xfrm>
            <a:off x="4934837" y="1923544"/>
            <a:ext cx="2804909" cy="468000"/>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C545FB9-39B9-27DA-6525-C4CB9A6B8E54}"/>
              </a:ext>
            </a:extLst>
          </p:cNvPr>
          <p:cNvSpPr/>
          <p:nvPr/>
        </p:nvSpPr>
        <p:spPr>
          <a:xfrm>
            <a:off x="7756075" y="2476695"/>
            <a:ext cx="2804909" cy="468000"/>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12822DC-2EC7-DA57-05A2-3A9C347DB133}"/>
              </a:ext>
            </a:extLst>
          </p:cNvPr>
          <p:cNvPicPr>
            <a:picLocks noChangeAspect="1"/>
          </p:cNvPicPr>
          <p:nvPr/>
        </p:nvPicPr>
        <p:blipFill>
          <a:blip r:embed="rId4"/>
          <a:stretch>
            <a:fillRect/>
          </a:stretch>
        </p:blipFill>
        <p:spPr>
          <a:xfrm>
            <a:off x="0" y="1175657"/>
            <a:ext cx="4804205" cy="5078186"/>
          </a:xfrm>
          <a:prstGeom prst="rect">
            <a:avLst/>
          </a:prstGeom>
        </p:spPr>
      </p:pic>
      <p:sp>
        <p:nvSpPr>
          <p:cNvPr id="15" name="Rectangle 14">
            <a:extLst>
              <a:ext uri="{FF2B5EF4-FFF2-40B4-BE49-F238E27FC236}">
                <a16:creationId xmlns:a16="http://schemas.microsoft.com/office/drawing/2014/main" id="{243F8F0A-970D-F19C-2FDA-67DE4EBA818B}"/>
              </a:ext>
            </a:extLst>
          </p:cNvPr>
          <p:cNvSpPr/>
          <p:nvPr/>
        </p:nvSpPr>
        <p:spPr>
          <a:xfrm>
            <a:off x="999647" y="3098887"/>
            <a:ext cx="2928886" cy="1007446"/>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E64F6E5-1B4D-5E5D-814B-C4DCB24D4AF2}"/>
              </a:ext>
            </a:extLst>
          </p:cNvPr>
          <p:cNvPicPr>
            <a:picLocks noChangeAspect="1"/>
          </p:cNvPicPr>
          <p:nvPr/>
        </p:nvPicPr>
        <p:blipFill rotWithShape="1">
          <a:blip r:embed="rId4"/>
          <a:srcRect l="65911" r="7151" b="82056"/>
          <a:stretch/>
        </p:blipFill>
        <p:spPr>
          <a:xfrm>
            <a:off x="9870897" y="4090370"/>
            <a:ext cx="1294169" cy="911225"/>
          </a:xfrm>
          <a:prstGeom prst="rect">
            <a:avLst/>
          </a:prstGeom>
        </p:spPr>
      </p:pic>
      <p:sp>
        <p:nvSpPr>
          <p:cNvPr id="17" name="Rectangle 16">
            <a:extLst>
              <a:ext uri="{FF2B5EF4-FFF2-40B4-BE49-F238E27FC236}">
                <a16:creationId xmlns:a16="http://schemas.microsoft.com/office/drawing/2014/main" id="{D59EFC08-C665-DF49-6834-21BA21C07C6F}"/>
              </a:ext>
            </a:extLst>
          </p:cNvPr>
          <p:cNvSpPr/>
          <p:nvPr/>
        </p:nvSpPr>
        <p:spPr>
          <a:xfrm>
            <a:off x="7734268" y="3005112"/>
            <a:ext cx="3383035" cy="1967773"/>
          </a:xfrm>
          <a:prstGeom prst="rect">
            <a:avLst/>
          </a:prstGeom>
          <a:noFill/>
          <a:ln>
            <a:solidFill>
              <a:srgbClr val="DF3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FF"/>
              </a:highlight>
            </a:endParaRPr>
          </a:p>
        </p:txBody>
      </p:sp>
    </p:spTree>
    <p:extLst>
      <p:ext uri="{BB962C8B-B14F-4D97-AF65-F5344CB8AC3E}">
        <p14:creationId xmlns:p14="http://schemas.microsoft.com/office/powerpoint/2010/main" val="43960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358E55-D6D2-ADA8-E384-6533264931F8}"/>
              </a:ext>
            </a:extLst>
          </p:cNvPr>
          <p:cNvSpPr txBox="1">
            <a:spLocks/>
          </p:cNvSpPr>
          <p:nvPr/>
        </p:nvSpPr>
        <p:spPr>
          <a:xfrm>
            <a:off x="442912" y="441325"/>
            <a:ext cx="9256259" cy="9112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a:solidFill>
                  <a:schemeClr val="tx1"/>
                </a:solidFill>
                <a:latin typeface="+mn-lt"/>
                <a:ea typeface="Calibri" panose="020F0502020204030204" pitchFamily="34" charset="0"/>
                <a:cs typeface="Calibri" panose="020F0502020204030204" pitchFamily="34" charset="0"/>
              </a:defRPr>
            </a:lvl1pPr>
          </a:lstStyle>
          <a:p>
            <a:r>
              <a:rPr lang="en-GB" dirty="0">
                <a:solidFill>
                  <a:srgbClr val="002060"/>
                </a:solidFill>
              </a:rPr>
              <a:t>Key findings – 24 Cancer Efficiency Metric Themes</a:t>
            </a:r>
          </a:p>
        </p:txBody>
      </p:sp>
      <p:sp>
        <p:nvSpPr>
          <p:cNvPr id="2" name="Rectangle 1">
            <a:extLst>
              <a:ext uri="{FF2B5EF4-FFF2-40B4-BE49-F238E27FC236}">
                <a16:creationId xmlns:a16="http://schemas.microsoft.com/office/drawing/2014/main" id="{E9B8D40E-DBD8-CD66-D1BD-61F5C4A07409}"/>
              </a:ext>
            </a:extLst>
          </p:cNvPr>
          <p:cNvSpPr/>
          <p:nvPr/>
        </p:nvSpPr>
        <p:spPr>
          <a:xfrm>
            <a:off x="5109005" y="1500331"/>
            <a:ext cx="2708136" cy="5262979"/>
          </a:xfrm>
          <a:prstGeom prst="rect">
            <a:avLst/>
          </a:prstGeom>
        </p:spPr>
        <p:txBody>
          <a:bodyPr wrap="square">
            <a:spAutoFit/>
          </a:bodyPr>
          <a:lstStyle/>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Timeliness of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Swift diagnosis </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Optimising routes to diagnosis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Appropriate and clinically indicated diagnosis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Efficient referral to specialist services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Early treatment initiation</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Quality of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Physician adherence to national guidelines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Coordination of specialist resources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Role of multidisciplinary teams (MDTs)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Patient-reported outcomes (PROs) in routine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Patients’ perceptions of care quality</a:t>
            </a:r>
          </a:p>
          <a:p>
            <a:pPr>
              <a:buClr>
                <a:srgbClr val="45BDD0"/>
              </a:buClr>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Continuity of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Adequacy of follow-up pathways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Patients’ experiences of COC</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Patients’ and families’ perceptions of palliative &amp; EOL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Aggressiveness of end-of-life care</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p:txBody>
      </p:sp>
      <p:sp>
        <p:nvSpPr>
          <p:cNvPr id="3" name="Right Brace 2">
            <a:extLst>
              <a:ext uri="{FF2B5EF4-FFF2-40B4-BE49-F238E27FC236}">
                <a16:creationId xmlns:a16="http://schemas.microsoft.com/office/drawing/2014/main" id="{4702E952-1057-B5EF-6E87-E8C59920CBFB}"/>
              </a:ext>
            </a:extLst>
          </p:cNvPr>
          <p:cNvSpPr/>
          <p:nvPr/>
        </p:nvSpPr>
        <p:spPr>
          <a:xfrm>
            <a:off x="4539343" y="1175657"/>
            <a:ext cx="264862" cy="4893647"/>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9226F0C9-D3B9-D933-952F-EBCB07F16D5F}"/>
              </a:ext>
            </a:extLst>
          </p:cNvPr>
          <p:cNvPicPr>
            <a:picLocks noChangeAspect="1"/>
          </p:cNvPicPr>
          <p:nvPr/>
        </p:nvPicPr>
        <p:blipFill>
          <a:blip r:embed="rId3"/>
          <a:stretch>
            <a:fillRect/>
          </a:stretch>
        </p:blipFill>
        <p:spPr>
          <a:xfrm>
            <a:off x="0" y="1175657"/>
            <a:ext cx="4804205" cy="5078186"/>
          </a:xfrm>
          <a:prstGeom prst="rect">
            <a:avLst/>
          </a:prstGeom>
        </p:spPr>
      </p:pic>
      <p:sp>
        <p:nvSpPr>
          <p:cNvPr id="8" name="Right Brace 7">
            <a:extLst>
              <a:ext uri="{FF2B5EF4-FFF2-40B4-BE49-F238E27FC236}">
                <a16:creationId xmlns:a16="http://schemas.microsoft.com/office/drawing/2014/main" id="{DCE054EA-2BB6-89DF-A0A6-D1694EC93FFB}"/>
              </a:ext>
            </a:extLst>
          </p:cNvPr>
          <p:cNvSpPr/>
          <p:nvPr/>
        </p:nvSpPr>
        <p:spPr>
          <a:xfrm>
            <a:off x="4691743" y="1328057"/>
            <a:ext cx="264862" cy="4893647"/>
          </a:xfrm>
          <a:prstGeom prst="rightBrace">
            <a:avLst/>
          </a:prstGeom>
          <a:ln>
            <a:solidFill>
              <a:srgbClr val="45BD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6A7432BA-0606-CDC6-383A-5C92D46DC267}"/>
              </a:ext>
            </a:extLst>
          </p:cNvPr>
          <p:cNvSpPr/>
          <p:nvPr/>
        </p:nvSpPr>
        <p:spPr>
          <a:xfrm>
            <a:off x="1026685" y="3869354"/>
            <a:ext cx="2928886" cy="1534600"/>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B40241-7CE3-1A13-E6BD-7BB040DD87A3}"/>
              </a:ext>
            </a:extLst>
          </p:cNvPr>
          <p:cNvSpPr/>
          <p:nvPr/>
        </p:nvSpPr>
        <p:spPr>
          <a:xfrm>
            <a:off x="8121941" y="2238994"/>
            <a:ext cx="3909192" cy="3785652"/>
          </a:xfrm>
          <a:prstGeom prst="rect">
            <a:avLst/>
          </a:prstGeom>
        </p:spPr>
        <p:txBody>
          <a:bodyPr wrap="square">
            <a:spAutoFit/>
          </a:bodyPr>
          <a:lstStyle/>
          <a:p>
            <a:pPr>
              <a:buClr>
                <a:srgbClr val="45BDD0"/>
              </a:buClr>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Psychosocial Oncology</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Psychosocial screening of high-risk patients</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Impact of cancer on family and patient relationships</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Information, Support &amp; Shared Decision-Making</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Patients’ perceptions of physician communication</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Patients’ experiences with decision-making</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Relationship between patients, caregivers, oncologists</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Patient Voice in Patient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Patient satisfaction, experience, and involvement in care</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Collaborating with patients to improve care quality</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Survivorship</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Social support for patients and family</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Survivors’ concerns and perceptions of support</a:t>
            </a:r>
          </a:p>
          <a:p>
            <a:pPr marL="285750" indent="-285750">
              <a:buClr>
                <a:srgbClr val="45BDD0"/>
              </a:buClr>
              <a:buFont typeface="Wingdings" pitchFamily="2" charset="2"/>
              <a:buChar char="Ø"/>
            </a:pPr>
            <a:endParaRPr lang="en-GB" sz="1200" dirty="0">
              <a:solidFill>
                <a:srgbClr val="002060"/>
              </a:solidFill>
              <a:latin typeface="Calibri Light" panose="020F0302020204030204" pitchFamily="34" charset="0"/>
              <a:cs typeface="Calibri Light" panose="020F0302020204030204" pitchFamily="34" charset="0"/>
            </a:endParaRPr>
          </a:p>
          <a:p>
            <a:pPr>
              <a:buClr>
                <a:srgbClr val="45BDD0"/>
              </a:buClr>
            </a:pPr>
            <a:r>
              <a:rPr lang="en-GB" sz="1200" b="1" dirty="0">
                <a:solidFill>
                  <a:srgbClr val="002060"/>
                </a:solidFill>
                <a:latin typeface="Calibri Light" panose="020F0302020204030204" pitchFamily="34" charset="0"/>
                <a:cs typeface="Calibri Light" panose="020F0302020204030204" pitchFamily="34" charset="0"/>
              </a:rPr>
              <a:t>Financial toxicity</a:t>
            </a:r>
          </a:p>
          <a:p>
            <a:pPr marL="285750" indent="-285750">
              <a:buClr>
                <a:srgbClr val="45BDD0"/>
              </a:buClr>
              <a:buFont typeface="Wingdings" pitchFamily="2" charset="2"/>
              <a:buChar char="Ø"/>
            </a:pPr>
            <a:r>
              <a:rPr lang="en-GB" sz="1200" dirty="0">
                <a:solidFill>
                  <a:srgbClr val="002060"/>
                </a:solidFill>
                <a:latin typeface="Calibri Light" panose="020F0302020204030204" pitchFamily="34" charset="0"/>
                <a:cs typeface="Calibri Light" panose="020F0302020204030204" pitchFamily="34" charset="0"/>
              </a:rPr>
              <a:t>Financial impact of cancer on patients </a:t>
            </a:r>
          </a:p>
        </p:txBody>
      </p:sp>
    </p:spTree>
    <p:extLst>
      <p:ext uri="{BB962C8B-B14F-4D97-AF65-F5344CB8AC3E}">
        <p14:creationId xmlns:p14="http://schemas.microsoft.com/office/powerpoint/2010/main" val="129077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F789CB-CA38-F213-8FAD-A9E132BA8CBB}"/>
              </a:ext>
            </a:extLst>
          </p:cNvPr>
          <p:cNvSpPr txBox="1">
            <a:spLocks/>
          </p:cNvSpPr>
          <p:nvPr/>
        </p:nvSpPr>
        <p:spPr>
          <a:xfrm>
            <a:off x="442912" y="441325"/>
            <a:ext cx="9256259" cy="9112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a:solidFill>
                  <a:schemeClr val="tx1"/>
                </a:solidFill>
                <a:latin typeface="+mn-lt"/>
                <a:ea typeface="Calibri" panose="020F0502020204030204" pitchFamily="34" charset="0"/>
                <a:cs typeface="Calibri" panose="020F0502020204030204" pitchFamily="34" charset="0"/>
              </a:defRPr>
            </a:lvl1pPr>
          </a:lstStyle>
          <a:p>
            <a:r>
              <a:rPr lang="en-GB" dirty="0">
                <a:solidFill>
                  <a:srgbClr val="002060"/>
                </a:solidFill>
              </a:rPr>
              <a:t>Key findings – 8 Core Cancer Efficiency Metrics</a:t>
            </a:r>
          </a:p>
        </p:txBody>
      </p:sp>
      <p:pic>
        <p:nvPicPr>
          <p:cNvPr id="2" name="Picture 1">
            <a:extLst>
              <a:ext uri="{FF2B5EF4-FFF2-40B4-BE49-F238E27FC236}">
                <a16:creationId xmlns:a16="http://schemas.microsoft.com/office/drawing/2014/main" id="{3943FBD1-EA4D-25B6-E812-BAFC9A7319D7}"/>
              </a:ext>
            </a:extLst>
          </p:cNvPr>
          <p:cNvPicPr>
            <a:picLocks noChangeAspect="1"/>
          </p:cNvPicPr>
          <p:nvPr/>
        </p:nvPicPr>
        <p:blipFill rotWithShape="1">
          <a:blip r:embed="rId3"/>
          <a:srcRect l="2902" t="6128" r="7884" b="7346"/>
          <a:stretch/>
        </p:blipFill>
        <p:spPr>
          <a:xfrm>
            <a:off x="5229726" y="3042974"/>
            <a:ext cx="5780117" cy="3178730"/>
          </a:xfrm>
          <a:prstGeom prst="rect">
            <a:avLst/>
          </a:prstGeom>
        </p:spPr>
      </p:pic>
      <p:sp>
        <p:nvSpPr>
          <p:cNvPr id="7" name="Right Brace 6">
            <a:extLst>
              <a:ext uri="{FF2B5EF4-FFF2-40B4-BE49-F238E27FC236}">
                <a16:creationId xmlns:a16="http://schemas.microsoft.com/office/drawing/2014/main" id="{FFBCED45-53A3-C45B-1A83-47F96F1FD55F}"/>
              </a:ext>
            </a:extLst>
          </p:cNvPr>
          <p:cNvSpPr/>
          <p:nvPr/>
        </p:nvSpPr>
        <p:spPr>
          <a:xfrm>
            <a:off x="4539343" y="1175657"/>
            <a:ext cx="264862" cy="4893647"/>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83BD95E3-8175-FA98-7F19-243D484ABAEA}"/>
              </a:ext>
            </a:extLst>
          </p:cNvPr>
          <p:cNvPicPr>
            <a:picLocks noChangeAspect="1"/>
          </p:cNvPicPr>
          <p:nvPr/>
        </p:nvPicPr>
        <p:blipFill>
          <a:blip r:embed="rId4"/>
          <a:stretch>
            <a:fillRect/>
          </a:stretch>
        </p:blipFill>
        <p:spPr>
          <a:xfrm>
            <a:off x="0" y="1175657"/>
            <a:ext cx="4804205" cy="5078186"/>
          </a:xfrm>
          <a:prstGeom prst="rect">
            <a:avLst/>
          </a:prstGeom>
        </p:spPr>
      </p:pic>
      <p:sp>
        <p:nvSpPr>
          <p:cNvPr id="9" name="Right Brace 8">
            <a:extLst>
              <a:ext uri="{FF2B5EF4-FFF2-40B4-BE49-F238E27FC236}">
                <a16:creationId xmlns:a16="http://schemas.microsoft.com/office/drawing/2014/main" id="{CCF66FF8-937E-E404-A7B4-C4CDA35C19DD}"/>
              </a:ext>
            </a:extLst>
          </p:cNvPr>
          <p:cNvSpPr/>
          <p:nvPr/>
        </p:nvSpPr>
        <p:spPr>
          <a:xfrm>
            <a:off x="4691743" y="1328057"/>
            <a:ext cx="264862" cy="4893647"/>
          </a:xfrm>
          <a:prstGeom prst="rightBrace">
            <a:avLst/>
          </a:prstGeom>
          <a:ln>
            <a:solidFill>
              <a:srgbClr val="45BDD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CFE39031-3414-D69B-097E-8F738FA2C556}"/>
              </a:ext>
            </a:extLst>
          </p:cNvPr>
          <p:cNvSpPr/>
          <p:nvPr/>
        </p:nvSpPr>
        <p:spPr>
          <a:xfrm>
            <a:off x="5412008" y="902757"/>
            <a:ext cx="5652941" cy="2031325"/>
          </a:xfrm>
          <a:prstGeom prst="rect">
            <a:avLst/>
          </a:prstGeom>
          <a:solidFill>
            <a:schemeClr val="bg1"/>
          </a:solidFill>
        </p:spPr>
        <p:txBody>
          <a:bodyPr wrap="square">
            <a:spAutoFit/>
          </a:bodyPr>
          <a:lstStyle/>
          <a:p>
            <a:r>
              <a:rPr lang="en-GB" sz="1400" dirty="0">
                <a:solidFill>
                  <a:srgbClr val="002060"/>
                </a:solidFill>
                <a:latin typeface="Calibri Light" panose="020F0302020204030204" pitchFamily="34" charset="0"/>
                <a:cs typeface="Calibri Light" panose="020F0302020204030204" pitchFamily="34" charset="0"/>
              </a:rPr>
              <a:t>Examining cross-referral of the </a:t>
            </a:r>
            <a:r>
              <a:rPr lang="en-GB" sz="1400" dirty="0">
                <a:solidFill>
                  <a:srgbClr val="009CA6"/>
                </a:solidFill>
                <a:latin typeface="Calibri Light" panose="020F0302020204030204" pitchFamily="34" charset="0"/>
                <a:cs typeface="Calibri Light" panose="020F0302020204030204" pitchFamily="34" charset="0"/>
              </a:rPr>
              <a:t>137 metrics </a:t>
            </a:r>
            <a:r>
              <a:rPr lang="en-GB" sz="1400" dirty="0">
                <a:solidFill>
                  <a:srgbClr val="002060"/>
                </a:solidFill>
                <a:latin typeface="Calibri Light" panose="020F0302020204030204" pitchFamily="34" charset="0"/>
                <a:cs typeface="Calibri Light" panose="020F0302020204030204" pitchFamily="34" charset="0"/>
              </a:rPr>
              <a:t>led to identification of </a:t>
            </a:r>
            <a:r>
              <a:rPr lang="en-GB" sz="1400" dirty="0">
                <a:solidFill>
                  <a:srgbClr val="009CA6"/>
                </a:solidFill>
                <a:latin typeface="Calibri Light" panose="020F0302020204030204" pitchFamily="34" charset="0"/>
                <a:cs typeface="Calibri Light" panose="020F0302020204030204" pitchFamily="34" charset="0"/>
              </a:rPr>
              <a:t>8 core indicators </a:t>
            </a:r>
            <a:r>
              <a:rPr lang="en-GB" sz="1400" i="1" dirty="0">
                <a:solidFill>
                  <a:srgbClr val="002060"/>
                </a:solidFill>
                <a:latin typeface="Calibri Light" panose="020F0302020204030204" pitchFamily="34" charset="0"/>
                <a:cs typeface="Calibri Light" panose="020F0302020204030204" pitchFamily="34" charset="0"/>
              </a:rPr>
              <a:t>reported consistently across all data sources </a:t>
            </a:r>
            <a:r>
              <a:rPr lang="en-GB" sz="1400" dirty="0">
                <a:solidFill>
                  <a:srgbClr val="002060"/>
                </a:solidFill>
                <a:latin typeface="Calibri Light" panose="020F0302020204030204" pitchFamily="34" charset="0"/>
                <a:cs typeface="Calibri Light" panose="020F0302020204030204" pitchFamily="34" charset="0"/>
              </a:rPr>
              <a:t>(health literature, registries and stakeholder interviews).</a:t>
            </a:r>
          </a:p>
          <a:p>
            <a:endParaRPr lang="en-GB" sz="1400" dirty="0">
              <a:solidFill>
                <a:srgbClr val="002060"/>
              </a:solidFill>
              <a:latin typeface="Calibri Light" panose="020F0302020204030204" pitchFamily="34" charset="0"/>
              <a:cs typeface="Calibri Light" panose="020F0302020204030204" pitchFamily="34" charset="0"/>
            </a:endParaRPr>
          </a:p>
          <a:p>
            <a:r>
              <a:rPr lang="en-GB" sz="1400" b="1" dirty="0">
                <a:solidFill>
                  <a:srgbClr val="002060"/>
                </a:solidFill>
                <a:latin typeface="Calibri Light" panose="020F0302020204030204" pitchFamily="34" charset="0"/>
                <a:cs typeface="Calibri Light" panose="020F0302020204030204" pitchFamily="34" charset="0"/>
              </a:rPr>
              <a:t>These real-world measures of cancer care efficiency </a:t>
            </a:r>
          </a:p>
          <a:p>
            <a:pPr marL="285750" indent="-285750">
              <a:buClr>
                <a:srgbClr val="45BDD0"/>
              </a:buClr>
              <a:buFont typeface="Wingdings" pitchFamily="2" charset="2"/>
              <a:buChar char="ü"/>
            </a:pPr>
            <a:r>
              <a:rPr lang="en-GB" sz="1400" b="1" dirty="0">
                <a:solidFill>
                  <a:srgbClr val="002060"/>
                </a:solidFill>
                <a:latin typeface="Calibri Light" panose="020F0302020204030204" pitchFamily="34" charset="0"/>
                <a:cs typeface="Calibri Light" panose="020F0302020204030204" pitchFamily="34" charset="0"/>
              </a:rPr>
              <a:t>are routinely collected</a:t>
            </a:r>
          </a:p>
          <a:p>
            <a:pPr marL="285750" indent="-285750">
              <a:buClr>
                <a:srgbClr val="45BDD0"/>
              </a:buClr>
              <a:buFont typeface="Wingdings" pitchFamily="2" charset="2"/>
              <a:buChar char="ü"/>
            </a:pPr>
            <a:r>
              <a:rPr lang="en-GB" sz="1400" b="1" dirty="0">
                <a:solidFill>
                  <a:srgbClr val="002060"/>
                </a:solidFill>
                <a:latin typeface="Calibri Light" panose="020F0302020204030204" pitchFamily="34" charset="0"/>
                <a:cs typeface="Calibri Light" panose="020F0302020204030204" pitchFamily="34" charset="0"/>
              </a:rPr>
              <a:t>are or can translate across cancers</a:t>
            </a:r>
          </a:p>
          <a:p>
            <a:pPr marL="285750" indent="-285750">
              <a:buClr>
                <a:srgbClr val="45BDD0"/>
              </a:buClr>
              <a:buFont typeface="Wingdings" pitchFamily="2" charset="2"/>
              <a:buChar char="ü"/>
            </a:pPr>
            <a:r>
              <a:rPr lang="en-GB" sz="1400" b="1" dirty="0">
                <a:solidFill>
                  <a:srgbClr val="002060"/>
                </a:solidFill>
                <a:latin typeface="Calibri Light" panose="020F0302020204030204" pitchFamily="34" charset="0"/>
                <a:cs typeface="Calibri Light" panose="020F0302020204030204" pitchFamily="34" charset="0"/>
              </a:rPr>
              <a:t>address All.Can’s mission</a:t>
            </a:r>
          </a:p>
          <a:p>
            <a:pPr marL="285750" indent="-285750">
              <a:buClr>
                <a:srgbClr val="45BDD0"/>
              </a:buClr>
              <a:buFont typeface="Wingdings" pitchFamily="2" charset="2"/>
              <a:buChar char="ü"/>
            </a:pPr>
            <a:r>
              <a:rPr lang="en-GB" sz="1400" b="1" dirty="0">
                <a:solidFill>
                  <a:srgbClr val="002060"/>
                </a:solidFill>
                <a:latin typeface="Calibri Light" panose="020F0302020204030204" pitchFamily="34" charset="0"/>
                <a:cs typeface="Calibri Light" panose="020F0302020204030204" pitchFamily="34" charset="0"/>
              </a:rPr>
              <a:t>coincide with patients’ interests</a:t>
            </a:r>
          </a:p>
        </p:txBody>
      </p:sp>
      <p:sp>
        <p:nvSpPr>
          <p:cNvPr id="12" name="Rectangle 11">
            <a:extLst>
              <a:ext uri="{FF2B5EF4-FFF2-40B4-BE49-F238E27FC236}">
                <a16:creationId xmlns:a16="http://schemas.microsoft.com/office/drawing/2014/main" id="{25FE632D-B56C-DFD1-81DE-984AA8B121F1}"/>
              </a:ext>
            </a:extLst>
          </p:cNvPr>
          <p:cNvSpPr/>
          <p:nvPr/>
        </p:nvSpPr>
        <p:spPr>
          <a:xfrm>
            <a:off x="937659" y="5373974"/>
            <a:ext cx="2928886" cy="847730"/>
          </a:xfrm>
          <a:prstGeom prst="rect">
            <a:avLst/>
          </a:prstGeom>
          <a:noFill/>
          <a:ln>
            <a:solidFill>
              <a:srgbClr val="45BD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377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1480" y="463953"/>
            <a:ext cx="8424863" cy="753078"/>
          </a:xfrm>
        </p:spPr>
        <p:txBody>
          <a:bodyPr>
            <a:normAutofit/>
          </a:bodyPr>
          <a:lstStyle/>
          <a:p>
            <a:r>
              <a:rPr lang="en-GB" sz="3200" dirty="0">
                <a:solidFill>
                  <a:schemeClr val="accent4"/>
                </a:solidFill>
              </a:rPr>
              <a:t>Driving patient-centred policy change</a:t>
            </a:r>
          </a:p>
        </p:txBody>
      </p:sp>
      <p:sp>
        <p:nvSpPr>
          <p:cNvPr id="112" name="TextBox 111">
            <a:extLst>
              <a:ext uri="{FF2B5EF4-FFF2-40B4-BE49-F238E27FC236}">
                <a16:creationId xmlns:a16="http://schemas.microsoft.com/office/drawing/2014/main" id="{72CF3651-AEAC-4357-AB61-BCCC538B4C4E}"/>
              </a:ext>
            </a:extLst>
          </p:cNvPr>
          <p:cNvSpPr txBox="1"/>
          <p:nvPr/>
        </p:nvSpPr>
        <p:spPr>
          <a:xfrm>
            <a:off x="1359921" y="2840037"/>
            <a:ext cx="2375731" cy="400110"/>
          </a:xfrm>
          <a:prstGeom prst="rect">
            <a:avLst/>
          </a:prstGeom>
          <a:noFill/>
        </p:spPr>
        <p:txBody>
          <a:bodyPr wrap="square" rtlCol="0">
            <a:spAutoFit/>
          </a:bodyPr>
          <a:lstStyle/>
          <a:p>
            <a:pPr algn="l"/>
            <a:r>
              <a:rPr lang="en-GB" sz="2000" i="1" dirty="0"/>
              <a:t>converted to</a:t>
            </a:r>
          </a:p>
        </p:txBody>
      </p:sp>
      <p:sp>
        <p:nvSpPr>
          <p:cNvPr id="114" name="TextBox 113">
            <a:extLst>
              <a:ext uri="{FF2B5EF4-FFF2-40B4-BE49-F238E27FC236}">
                <a16:creationId xmlns:a16="http://schemas.microsoft.com/office/drawing/2014/main" id="{9567BD43-B496-49D8-8CDD-9473294A5325}"/>
              </a:ext>
            </a:extLst>
          </p:cNvPr>
          <p:cNvSpPr txBox="1"/>
          <p:nvPr/>
        </p:nvSpPr>
        <p:spPr>
          <a:xfrm>
            <a:off x="4447011" y="3903437"/>
            <a:ext cx="2375731" cy="400110"/>
          </a:xfrm>
          <a:prstGeom prst="rect">
            <a:avLst/>
          </a:prstGeom>
          <a:noFill/>
        </p:spPr>
        <p:txBody>
          <a:bodyPr wrap="square" rtlCol="0">
            <a:spAutoFit/>
          </a:bodyPr>
          <a:lstStyle/>
          <a:p>
            <a:pPr algn="l"/>
            <a:r>
              <a:rPr lang="en-GB" sz="2000" i="1" dirty="0"/>
              <a:t>used to drive</a:t>
            </a:r>
          </a:p>
        </p:txBody>
      </p:sp>
      <p:sp>
        <p:nvSpPr>
          <p:cNvPr id="17" name="Rectangle 16">
            <a:extLst>
              <a:ext uri="{FF2B5EF4-FFF2-40B4-BE49-F238E27FC236}">
                <a16:creationId xmlns:a16="http://schemas.microsoft.com/office/drawing/2014/main" id="{644E0CC6-B775-4092-97F4-F1A1E025A9C2}"/>
              </a:ext>
            </a:extLst>
          </p:cNvPr>
          <p:cNvSpPr/>
          <p:nvPr/>
        </p:nvSpPr>
        <p:spPr bwMode="gray">
          <a:xfrm>
            <a:off x="1333500" y="4914347"/>
            <a:ext cx="9535479" cy="955549"/>
          </a:xfrm>
          <a:prstGeom prst="rect">
            <a:avLst/>
          </a:prstGeom>
          <a:noFill/>
          <a:ln w="28575"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150328"/>
                </a:solidFill>
              </a:rPr>
              <a:t>All stakeholders</a:t>
            </a:r>
          </a:p>
          <a:p>
            <a:r>
              <a:rPr lang="en-GB" sz="2400" b="1" dirty="0">
                <a:solidFill>
                  <a:srgbClr val="150328"/>
                </a:solidFill>
              </a:rPr>
              <a:t>Entire cancer care pathway</a:t>
            </a:r>
          </a:p>
        </p:txBody>
      </p:sp>
      <p:sp>
        <p:nvSpPr>
          <p:cNvPr id="18" name="Line 5">
            <a:extLst>
              <a:ext uri="{FF2B5EF4-FFF2-40B4-BE49-F238E27FC236}">
                <a16:creationId xmlns:a16="http://schemas.microsoft.com/office/drawing/2014/main" id="{86EC3021-2170-40A5-926E-0A96DC76ECB8}"/>
              </a:ext>
            </a:extLst>
          </p:cNvPr>
          <p:cNvSpPr>
            <a:spLocks noChangeShapeType="1"/>
          </p:cNvSpPr>
          <p:nvPr/>
        </p:nvSpPr>
        <p:spPr bwMode="gray">
          <a:xfrm flipH="1">
            <a:off x="2916539" y="4914349"/>
            <a:ext cx="5806436"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6">
            <a:extLst>
              <a:ext uri="{FF2B5EF4-FFF2-40B4-BE49-F238E27FC236}">
                <a16:creationId xmlns:a16="http://schemas.microsoft.com/office/drawing/2014/main" id="{2EF484E7-D355-4BB1-BE90-9091E9DAA6D5}"/>
              </a:ext>
            </a:extLst>
          </p:cNvPr>
          <p:cNvSpPr>
            <a:spLocks noChangeShapeType="1"/>
          </p:cNvSpPr>
          <p:nvPr/>
        </p:nvSpPr>
        <p:spPr bwMode="gray">
          <a:xfrm flipH="1">
            <a:off x="8912912" y="4914349"/>
            <a:ext cx="1139444" cy="0"/>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7">
            <a:extLst>
              <a:ext uri="{FF2B5EF4-FFF2-40B4-BE49-F238E27FC236}">
                <a16:creationId xmlns:a16="http://schemas.microsoft.com/office/drawing/2014/main" id="{397ACCE6-2C67-4220-BAD9-05A5C71F7F10}"/>
              </a:ext>
            </a:extLst>
          </p:cNvPr>
          <p:cNvSpPr>
            <a:spLocks/>
          </p:cNvSpPr>
          <p:nvPr/>
        </p:nvSpPr>
        <p:spPr bwMode="gray">
          <a:xfrm>
            <a:off x="7184469" y="4493598"/>
            <a:ext cx="4740877" cy="1793126"/>
          </a:xfrm>
          <a:custGeom>
            <a:avLst/>
            <a:gdLst>
              <a:gd name="T0" fmla="*/ 0 w 1556"/>
              <a:gd name="T1" fmla="*/ 216 h 282"/>
              <a:gd name="T2" fmla="*/ 1304 w 1556"/>
              <a:gd name="T3" fmla="*/ 216 h 282"/>
              <a:gd name="T4" fmla="*/ 1304 w 1556"/>
              <a:gd name="T5" fmla="*/ 271 h 282"/>
              <a:gd name="T6" fmla="*/ 1317 w 1556"/>
              <a:gd name="T7" fmla="*/ 279 h 282"/>
              <a:gd name="T8" fmla="*/ 1550 w 1556"/>
              <a:gd name="T9" fmla="*/ 148 h 282"/>
              <a:gd name="T10" fmla="*/ 1550 w 1556"/>
              <a:gd name="T11" fmla="*/ 133 h 282"/>
              <a:gd name="T12" fmla="*/ 1317 w 1556"/>
              <a:gd name="T13" fmla="*/ 3 h 282"/>
              <a:gd name="T14" fmla="*/ 1304 w 1556"/>
              <a:gd name="T15" fmla="*/ 10 h 282"/>
              <a:gd name="T16" fmla="*/ 1304 w 1556"/>
              <a:gd name="T17" fmla="*/ 66 h 282"/>
              <a:gd name="T18" fmla="*/ 995 w 1556"/>
              <a:gd name="T19" fmla="*/ 6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6" h="282">
                <a:moveTo>
                  <a:pt x="0" y="216"/>
                </a:moveTo>
                <a:cubicBezTo>
                  <a:pt x="1304" y="216"/>
                  <a:pt x="1304" y="216"/>
                  <a:pt x="1304" y="216"/>
                </a:cubicBezTo>
                <a:cubicBezTo>
                  <a:pt x="1304" y="271"/>
                  <a:pt x="1304" y="271"/>
                  <a:pt x="1304" y="271"/>
                </a:cubicBezTo>
                <a:cubicBezTo>
                  <a:pt x="1304" y="278"/>
                  <a:pt x="1311" y="282"/>
                  <a:pt x="1317" y="279"/>
                </a:cubicBezTo>
                <a:cubicBezTo>
                  <a:pt x="1550" y="148"/>
                  <a:pt x="1550" y="148"/>
                  <a:pt x="1550" y="148"/>
                </a:cubicBezTo>
                <a:cubicBezTo>
                  <a:pt x="1556" y="145"/>
                  <a:pt x="1556" y="137"/>
                  <a:pt x="1550" y="133"/>
                </a:cubicBezTo>
                <a:cubicBezTo>
                  <a:pt x="1317" y="3"/>
                  <a:pt x="1317" y="3"/>
                  <a:pt x="1317" y="3"/>
                </a:cubicBezTo>
                <a:cubicBezTo>
                  <a:pt x="1311" y="0"/>
                  <a:pt x="1304" y="4"/>
                  <a:pt x="1304" y="10"/>
                </a:cubicBezTo>
                <a:cubicBezTo>
                  <a:pt x="1304" y="66"/>
                  <a:pt x="1304" y="66"/>
                  <a:pt x="1304" y="66"/>
                </a:cubicBezTo>
                <a:cubicBezTo>
                  <a:pt x="995" y="66"/>
                  <a:pt x="995" y="66"/>
                  <a:pt x="995" y="66"/>
                </a:cubicBezTo>
              </a:path>
            </a:pathLst>
          </a:custGeom>
          <a:noFill/>
          <a:ln w="28575"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8">
            <a:extLst>
              <a:ext uri="{FF2B5EF4-FFF2-40B4-BE49-F238E27FC236}">
                <a16:creationId xmlns:a16="http://schemas.microsoft.com/office/drawing/2014/main" id="{C2D50D54-46B6-438F-B960-5C38A48FBC34}"/>
              </a:ext>
            </a:extLst>
          </p:cNvPr>
          <p:cNvSpPr>
            <a:spLocks noChangeShapeType="1"/>
          </p:cNvSpPr>
          <p:nvPr/>
        </p:nvSpPr>
        <p:spPr bwMode="gray">
          <a:xfrm>
            <a:off x="6532977" y="5869897"/>
            <a:ext cx="448256" cy="0"/>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0">
            <a:extLst>
              <a:ext uri="{FF2B5EF4-FFF2-40B4-BE49-F238E27FC236}">
                <a16:creationId xmlns:a16="http://schemas.microsoft.com/office/drawing/2014/main" id="{0D6E78AE-3338-4BA9-81AA-87E2D8C587B8}"/>
              </a:ext>
            </a:extLst>
          </p:cNvPr>
          <p:cNvSpPr>
            <a:spLocks noChangeShapeType="1"/>
          </p:cNvSpPr>
          <p:nvPr/>
        </p:nvSpPr>
        <p:spPr bwMode="gray">
          <a:xfrm>
            <a:off x="6356335" y="5869897"/>
            <a:ext cx="0" cy="0"/>
          </a:xfrm>
          <a:prstGeom prst="line">
            <a:avLst/>
          </a:prstGeom>
          <a:noFill/>
          <a:ln w="28575" cap="rnd">
            <a:solidFill>
              <a:srgbClr val="5DC5D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11">
            <a:extLst>
              <a:ext uri="{FF2B5EF4-FFF2-40B4-BE49-F238E27FC236}">
                <a16:creationId xmlns:a16="http://schemas.microsoft.com/office/drawing/2014/main" id="{F1B49423-A017-47C4-A6EE-91FBC2EBAFEC}"/>
              </a:ext>
            </a:extLst>
          </p:cNvPr>
          <p:cNvSpPr>
            <a:spLocks noChangeShapeType="1"/>
          </p:cNvSpPr>
          <p:nvPr/>
        </p:nvSpPr>
        <p:spPr bwMode="gray">
          <a:xfrm>
            <a:off x="5231896" y="5869897"/>
            <a:ext cx="1124439" cy="0"/>
          </a:xfrm>
          <a:prstGeom prst="line">
            <a:avLst/>
          </a:prstGeom>
          <a:noFill/>
          <a:ln w="28575" cap="rnd">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13">
            <a:extLst>
              <a:ext uri="{FF2B5EF4-FFF2-40B4-BE49-F238E27FC236}">
                <a16:creationId xmlns:a16="http://schemas.microsoft.com/office/drawing/2014/main" id="{16370556-2F0D-4EF0-A6EA-7D2B96FD0683}"/>
              </a:ext>
            </a:extLst>
          </p:cNvPr>
          <p:cNvSpPr>
            <a:spLocks noChangeShapeType="1"/>
          </p:cNvSpPr>
          <p:nvPr/>
        </p:nvSpPr>
        <p:spPr bwMode="gray">
          <a:xfrm>
            <a:off x="5024862" y="5869897"/>
            <a:ext cx="0" cy="0"/>
          </a:xfrm>
          <a:prstGeom prst="line">
            <a:avLst/>
          </a:prstGeom>
          <a:noFill/>
          <a:ln w="28575" cap="rnd">
            <a:solidFill>
              <a:srgbClr val="5DC5D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4">
            <a:extLst>
              <a:ext uri="{FF2B5EF4-FFF2-40B4-BE49-F238E27FC236}">
                <a16:creationId xmlns:a16="http://schemas.microsoft.com/office/drawing/2014/main" id="{87FABFEE-F0F2-493F-BB32-85B5223D1D15}"/>
              </a:ext>
            </a:extLst>
          </p:cNvPr>
          <p:cNvSpPr>
            <a:spLocks/>
          </p:cNvSpPr>
          <p:nvPr/>
        </p:nvSpPr>
        <p:spPr bwMode="gray">
          <a:xfrm>
            <a:off x="546100" y="4914349"/>
            <a:ext cx="4478762" cy="955549"/>
          </a:xfrm>
          <a:custGeom>
            <a:avLst/>
            <a:gdLst>
              <a:gd name="T0" fmla="*/ 728 w 1470"/>
              <a:gd name="T1" fmla="*/ 0 h 150"/>
              <a:gd name="T2" fmla="*/ 25 w 1470"/>
              <a:gd name="T3" fmla="*/ 0 h 150"/>
              <a:gd name="T4" fmla="*/ 0 w 1470"/>
              <a:gd name="T5" fmla="*/ 25 h 150"/>
              <a:gd name="T6" fmla="*/ 0 w 1470"/>
              <a:gd name="T7" fmla="*/ 124 h 150"/>
              <a:gd name="T8" fmla="*/ 25 w 1470"/>
              <a:gd name="T9" fmla="*/ 150 h 150"/>
              <a:gd name="T10" fmla="*/ 1470 w 1470"/>
              <a:gd name="T11" fmla="*/ 150 h 150"/>
            </a:gdLst>
            <a:ahLst/>
            <a:cxnLst>
              <a:cxn ang="0">
                <a:pos x="T0" y="T1"/>
              </a:cxn>
              <a:cxn ang="0">
                <a:pos x="T2" y="T3"/>
              </a:cxn>
              <a:cxn ang="0">
                <a:pos x="T4" y="T5"/>
              </a:cxn>
              <a:cxn ang="0">
                <a:pos x="T6" y="T7"/>
              </a:cxn>
              <a:cxn ang="0">
                <a:pos x="T8" y="T9"/>
              </a:cxn>
              <a:cxn ang="0">
                <a:pos x="T10" y="T11"/>
              </a:cxn>
            </a:cxnLst>
            <a:rect l="0" t="0" r="r" b="b"/>
            <a:pathLst>
              <a:path w="1470" h="150">
                <a:moveTo>
                  <a:pt x="728" y="0"/>
                </a:moveTo>
                <a:cubicBezTo>
                  <a:pt x="25" y="0"/>
                  <a:pt x="25" y="0"/>
                  <a:pt x="25" y="0"/>
                </a:cubicBezTo>
                <a:cubicBezTo>
                  <a:pt x="11" y="0"/>
                  <a:pt x="0" y="11"/>
                  <a:pt x="0" y="25"/>
                </a:cubicBezTo>
                <a:cubicBezTo>
                  <a:pt x="0" y="124"/>
                  <a:pt x="0" y="124"/>
                  <a:pt x="0" y="124"/>
                </a:cubicBezTo>
                <a:cubicBezTo>
                  <a:pt x="0" y="138"/>
                  <a:pt x="11" y="150"/>
                  <a:pt x="25" y="150"/>
                </a:cubicBezTo>
                <a:cubicBezTo>
                  <a:pt x="1470" y="150"/>
                  <a:pt x="1470" y="150"/>
                  <a:pt x="1470" y="150"/>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8">
            <a:extLst>
              <a:ext uri="{FF2B5EF4-FFF2-40B4-BE49-F238E27FC236}">
                <a16:creationId xmlns:a16="http://schemas.microsoft.com/office/drawing/2014/main" id="{EF8DD27E-6C47-48E7-AA6A-7AA0F65C33FC}"/>
              </a:ext>
            </a:extLst>
          </p:cNvPr>
          <p:cNvSpPr>
            <a:spLocks/>
          </p:cNvSpPr>
          <p:nvPr/>
        </p:nvSpPr>
        <p:spPr bwMode="gray">
          <a:xfrm>
            <a:off x="1183307" y="5083193"/>
            <a:ext cx="179208" cy="260666"/>
          </a:xfrm>
          <a:custGeom>
            <a:avLst/>
            <a:gdLst>
              <a:gd name="T0" fmla="*/ 282 w 290"/>
              <a:gd name="T1" fmla="*/ 178 h 335"/>
              <a:gd name="T2" fmla="*/ 19 w 290"/>
              <a:gd name="T3" fmla="*/ 330 h 335"/>
              <a:gd name="T4" fmla="*/ 0 w 290"/>
              <a:gd name="T5" fmla="*/ 319 h 335"/>
              <a:gd name="T6" fmla="*/ 0 w 290"/>
              <a:gd name="T7" fmla="*/ 15 h 335"/>
              <a:gd name="T8" fmla="*/ 19 w 290"/>
              <a:gd name="T9" fmla="*/ 5 h 335"/>
              <a:gd name="T10" fmla="*/ 282 w 290"/>
              <a:gd name="T11" fmla="*/ 157 h 335"/>
              <a:gd name="T12" fmla="*/ 282 w 290"/>
              <a:gd name="T13" fmla="*/ 178 h 335"/>
            </a:gdLst>
            <a:ahLst/>
            <a:cxnLst>
              <a:cxn ang="0">
                <a:pos x="T0" y="T1"/>
              </a:cxn>
              <a:cxn ang="0">
                <a:pos x="T2" y="T3"/>
              </a:cxn>
              <a:cxn ang="0">
                <a:pos x="T4" y="T5"/>
              </a:cxn>
              <a:cxn ang="0">
                <a:pos x="T6" y="T7"/>
              </a:cxn>
              <a:cxn ang="0">
                <a:pos x="T8" y="T9"/>
              </a:cxn>
              <a:cxn ang="0">
                <a:pos x="T10" y="T11"/>
              </a:cxn>
              <a:cxn ang="0">
                <a:pos x="T12" y="T13"/>
              </a:cxn>
            </a:cxnLst>
            <a:rect l="0" t="0" r="r" b="b"/>
            <a:pathLst>
              <a:path w="290" h="335">
                <a:moveTo>
                  <a:pt x="282" y="178"/>
                </a:moveTo>
                <a:cubicBezTo>
                  <a:pt x="19" y="330"/>
                  <a:pt x="19" y="330"/>
                  <a:pt x="19" y="330"/>
                </a:cubicBezTo>
                <a:cubicBezTo>
                  <a:pt x="10" y="335"/>
                  <a:pt x="0" y="329"/>
                  <a:pt x="0" y="319"/>
                </a:cubicBezTo>
                <a:cubicBezTo>
                  <a:pt x="0" y="15"/>
                  <a:pt x="0" y="15"/>
                  <a:pt x="0" y="15"/>
                </a:cubicBezTo>
                <a:cubicBezTo>
                  <a:pt x="0" y="6"/>
                  <a:pt x="10" y="0"/>
                  <a:pt x="19" y="5"/>
                </a:cubicBezTo>
                <a:cubicBezTo>
                  <a:pt x="282" y="157"/>
                  <a:pt x="282" y="157"/>
                  <a:pt x="282" y="157"/>
                </a:cubicBezTo>
                <a:cubicBezTo>
                  <a:pt x="290" y="161"/>
                  <a:pt x="290" y="173"/>
                  <a:pt x="282" y="178"/>
                </a:cubicBezTo>
                <a:close/>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8">
            <a:extLst>
              <a:ext uri="{FF2B5EF4-FFF2-40B4-BE49-F238E27FC236}">
                <a16:creationId xmlns:a16="http://schemas.microsoft.com/office/drawing/2014/main" id="{0D43D579-F59B-40F7-9CF6-6997B3F51507}"/>
              </a:ext>
            </a:extLst>
          </p:cNvPr>
          <p:cNvSpPr>
            <a:spLocks/>
          </p:cNvSpPr>
          <p:nvPr/>
        </p:nvSpPr>
        <p:spPr bwMode="gray">
          <a:xfrm>
            <a:off x="1183307" y="5434644"/>
            <a:ext cx="179208" cy="260666"/>
          </a:xfrm>
          <a:custGeom>
            <a:avLst/>
            <a:gdLst>
              <a:gd name="T0" fmla="*/ 282 w 290"/>
              <a:gd name="T1" fmla="*/ 178 h 335"/>
              <a:gd name="T2" fmla="*/ 19 w 290"/>
              <a:gd name="T3" fmla="*/ 330 h 335"/>
              <a:gd name="T4" fmla="*/ 0 w 290"/>
              <a:gd name="T5" fmla="*/ 319 h 335"/>
              <a:gd name="T6" fmla="*/ 0 w 290"/>
              <a:gd name="T7" fmla="*/ 15 h 335"/>
              <a:gd name="T8" fmla="*/ 19 w 290"/>
              <a:gd name="T9" fmla="*/ 5 h 335"/>
              <a:gd name="T10" fmla="*/ 282 w 290"/>
              <a:gd name="T11" fmla="*/ 157 h 335"/>
              <a:gd name="T12" fmla="*/ 282 w 290"/>
              <a:gd name="T13" fmla="*/ 178 h 335"/>
            </a:gdLst>
            <a:ahLst/>
            <a:cxnLst>
              <a:cxn ang="0">
                <a:pos x="T0" y="T1"/>
              </a:cxn>
              <a:cxn ang="0">
                <a:pos x="T2" y="T3"/>
              </a:cxn>
              <a:cxn ang="0">
                <a:pos x="T4" y="T5"/>
              </a:cxn>
              <a:cxn ang="0">
                <a:pos x="T6" y="T7"/>
              </a:cxn>
              <a:cxn ang="0">
                <a:pos x="T8" y="T9"/>
              </a:cxn>
              <a:cxn ang="0">
                <a:pos x="T10" y="T11"/>
              </a:cxn>
              <a:cxn ang="0">
                <a:pos x="T12" y="T13"/>
              </a:cxn>
            </a:cxnLst>
            <a:rect l="0" t="0" r="r" b="b"/>
            <a:pathLst>
              <a:path w="290" h="335">
                <a:moveTo>
                  <a:pt x="282" y="178"/>
                </a:moveTo>
                <a:cubicBezTo>
                  <a:pt x="19" y="330"/>
                  <a:pt x="19" y="330"/>
                  <a:pt x="19" y="330"/>
                </a:cubicBezTo>
                <a:cubicBezTo>
                  <a:pt x="10" y="335"/>
                  <a:pt x="0" y="329"/>
                  <a:pt x="0" y="319"/>
                </a:cubicBezTo>
                <a:cubicBezTo>
                  <a:pt x="0" y="15"/>
                  <a:pt x="0" y="15"/>
                  <a:pt x="0" y="15"/>
                </a:cubicBezTo>
                <a:cubicBezTo>
                  <a:pt x="0" y="6"/>
                  <a:pt x="10" y="0"/>
                  <a:pt x="19" y="5"/>
                </a:cubicBezTo>
                <a:cubicBezTo>
                  <a:pt x="282" y="157"/>
                  <a:pt x="282" y="157"/>
                  <a:pt x="282" y="157"/>
                </a:cubicBezTo>
                <a:cubicBezTo>
                  <a:pt x="290" y="161"/>
                  <a:pt x="290" y="173"/>
                  <a:pt x="282" y="178"/>
                </a:cubicBezTo>
                <a:close/>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cxnSp>
        <p:nvCxnSpPr>
          <p:cNvPr id="6" name="Straight Arrow Connector 5">
            <a:extLst>
              <a:ext uri="{FF2B5EF4-FFF2-40B4-BE49-F238E27FC236}">
                <a16:creationId xmlns:a16="http://schemas.microsoft.com/office/drawing/2014/main" id="{B875CB74-123F-43D7-85BB-8FEC3FCD91AD}"/>
              </a:ext>
            </a:extLst>
          </p:cNvPr>
          <p:cNvCxnSpPr>
            <a:cxnSpLocks/>
          </p:cNvCxnSpPr>
          <p:nvPr/>
        </p:nvCxnSpPr>
        <p:spPr>
          <a:xfrm>
            <a:off x="3575050" y="5213526"/>
            <a:ext cx="7702550" cy="0"/>
          </a:xfrm>
          <a:prstGeom prst="straightConnector1">
            <a:avLst/>
          </a:prstGeom>
          <a:ln w="28575" cap="rnd">
            <a:prstDash val="sysDot"/>
            <a:round/>
            <a:tailEnd type="arrow"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57F85D6-E98B-4EF7-B8BD-709EF2F3BF5D}"/>
              </a:ext>
            </a:extLst>
          </p:cNvPr>
          <p:cNvCxnSpPr>
            <a:cxnSpLocks/>
          </p:cNvCxnSpPr>
          <p:nvPr/>
        </p:nvCxnSpPr>
        <p:spPr>
          <a:xfrm>
            <a:off x="4832350" y="5607226"/>
            <a:ext cx="6445250" cy="0"/>
          </a:xfrm>
          <a:prstGeom prst="straightConnector1">
            <a:avLst/>
          </a:prstGeom>
          <a:ln w="28575" cap="rnd">
            <a:prstDash val="sysDot"/>
            <a:round/>
            <a:tailEnd type="arrow" w="lg" len="med"/>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B008910C-6C36-4F92-8B7D-E5378E9A0023}"/>
              </a:ext>
            </a:extLst>
          </p:cNvPr>
          <p:cNvSpPr/>
          <p:nvPr/>
        </p:nvSpPr>
        <p:spPr>
          <a:xfrm>
            <a:off x="1062658" y="2555748"/>
            <a:ext cx="2261566" cy="666467"/>
          </a:xfrm>
          <a:custGeom>
            <a:avLst/>
            <a:gdLst>
              <a:gd name="connsiteX0" fmla="*/ 0 w 2921000"/>
              <a:gd name="connsiteY0" fmla="*/ 0 h 368300"/>
              <a:gd name="connsiteX1" fmla="*/ 0 w 2921000"/>
              <a:gd name="connsiteY1" fmla="*/ 368300 h 368300"/>
              <a:gd name="connsiteX2" fmla="*/ 2921000 w 2921000"/>
              <a:gd name="connsiteY2" fmla="*/ 368300 h 368300"/>
            </a:gdLst>
            <a:ahLst/>
            <a:cxnLst>
              <a:cxn ang="0">
                <a:pos x="connsiteX0" y="connsiteY0"/>
              </a:cxn>
              <a:cxn ang="0">
                <a:pos x="connsiteX1" y="connsiteY1"/>
              </a:cxn>
              <a:cxn ang="0">
                <a:pos x="connsiteX2" y="connsiteY2"/>
              </a:cxn>
            </a:cxnLst>
            <a:rect l="l" t="t" r="r" b="b"/>
            <a:pathLst>
              <a:path w="2921000" h="368300">
                <a:moveTo>
                  <a:pt x="0" y="0"/>
                </a:moveTo>
                <a:lnTo>
                  <a:pt x="0" y="368300"/>
                </a:lnTo>
                <a:lnTo>
                  <a:pt x="2921000" y="368300"/>
                </a:lnTo>
              </a:path>
            </a:pathLst>
          </a:custGeom>
          <a:noFill/>
          <a:ln w="28575" cap="rnd">
            <a:solidFill>
              <a:schemeClr val="tx2"/>
            </a:solidFill>
            <a:prstDash val="sysDot"/>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0" name="Group 49">
            <a:extLst>
              <a:ext uri="{FF2B5EF4-FFF2-40B4-BE49-F238E27FC236}">
                <a16:creationId xmlns:a16="http://schemas.microsoft.com/office/drawing/2014/main" id="{DE596F26-2D75-473D-A678-7520AB596091}"/>
              </a:ext>
            </a:extLst>
          </p:cNvPr>
          <p:cNvGrpSpPr/>
          <p:nvPr/>
        </p:nvGrpSpPr>
        <p:grpSpPr>
          <a:xfrm>
            <a:off x="442912" y="1758072"/>
            <a:ext cx="4613945" cy="797676"/>
            <a:chOff x="866260" y="-1817065"/>
            <a:chExt cx="5881608" cy="858436"/>
          </a:xfrm>
        </p:grpSpPr>
        <p:sp>
          <p:nvSpPr>
            <p:cNvPr id="65" name="Freeform 27">
              <a:extLst>
                <a:ext uri="{FF2B5EF4-FFF2-40B4-BE49-F238E27FC236}">
                  <a16:creationId xmlns:a16="http://schemas.microsoft.com/office/drawing/2014/main" id="{570CE032-1E42-4D04-8532-E1294EC67407}"/>
                </a:ext>
              </a:extLst>
            </p:cNvPr>
            <p:cNvSpPr>
              <a:spLocks/>
            </p:cNvSpPr>
            <p:nvPr/>
          </p:nvSpPr>
          <p:spPr bwMode="gray">
            <a:xfrm>
              <a:off x="866260" y="-1817065"/>
              <a:ext cx="3557564" cy="858436"/>
            </a:xfrm>
            <a:custGeom>
              <a:avLst/>
              <a:gdLst>
                <a:gd name="T0" fmla="*/ 958 w 958"/>
                <a:gd name="T1" fmla="*/ 246 h 246"/>
                <a:gd name="T2" fmla="*/ 30 w 958"/>
                <a:gd name="T3" fmla="*/ 246 h 246"/>
                <a:gd name="T4" fmla="*/ 0 w 958"/>
                <a:gd name="T5" fmla="*/ 216 h 246"/>
                <a:gd name="T6" fmla="*/ 0 w 958"/>
                <a:gd name="T7" fmla="*/ 30 h 246"/>
                <a:gd name="T8" fmla="*/ 30 w 958"/>
                <a:gd name="T9" fmla="*/ 0 h 246"/>
                <a:gd name="T10" fmla="*/ 216 w 958"/>
                <a:gd name="T11" fmla="*/ 0 h 246"/>
              </a:gdLst>
              <a:ahLst/>
              <a:cxnLst>
                <a:cxn ang="0">
                  <a:pos x="T0" y="T1"/>
                </a:cxn>
                <a:cxn ang="0">
                  <a:pos x="T2" y="T3"/>
                </a:cxn>
                <a:cxn ang="0">
                  <a:pos x="T4" y="T5"/>
                </a:cxn>
                <a:cxn ang="0">
                  <a:pos x="T6" y="T7"/>
                </a:cxn>
                <a:cxn ang="0">
                  <a:pos x="T8" y="T9"/>
                </a:cxn>
                <a:cxn ang="0">
                  <a:pos x="T10" y="T11"/>
                </a:cxn>
              </a:cxnLst>
              <a:rect l="0" t="0" r="r" b="b"/>
              <a:pathLst>
                <a:path w="958" h="246">
                  <a:moveTo>
                    <a:pt x="958" y="246"/>
                  </a:moveTo>
                  <a:cubicBezTo>
                    <a:pt x="30" y="246"/>
                    <a:pt x="30" y="246"/>
                    <a:pt x="30" y="246"/>
                  </a:cubicBezTo>
                  <a:cubicBezTo>
                    <a:pt x="13" y="246"/>
                    <a:pt x="0" y="233"/>
                    <a:pt x="0" y="216"/>
                  </a:cubicBezTo>
                  <a:cubicBezTo>
                    <a:pt x="0" y="30"/>
                    <a:pt x="0" y="30"/>
                    <a:pt x="0" y="30"/>
                  </a:cubicBezTo>
                  <a:cubicBezTo>
                    <a:pt x="0" y="13"/>
                    <a:pt x="13" y="0"/>
                    <a:pt x="30" y="0"/>
                  </a:cubicBezTo>
                  <a:cubicBezTo>
                    <a:pt x="216" y="0"/>
                    <a:pt x="216" y="0"/>
                    <a:pt x="216" y="0"/>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28">
              <a:extLst>
                <a:ext uri="{FF2B5EF4-FFF2-40B4-BE49-F238E27FC236}">
                  <a16:creationId xmlns:a16="http://schemas.microsoft.com/office/drawing/2014/main" id="{FB066C07-67CF-41DF-A857-B56E7FE80969}"/>
                </a:ext>
              </a:extLst>
            </p:cNvPr>
            <p:cNvSpPr>
              <a:spLocks noChangeShapeType="1"/>
            </p:cNvSpPr>
            <p:nvPr/>
          </p:nvSpPr>
          <p:spPr bwMode="gray">
            <a:xfrm flipH="1">
              <a:off x="4541496" y="-958629"/>
              <a:ext cx="625338"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29">
              <a:extLst>
                <a:ext uri="{FF2B5EF4-FFF2-40B4-BE49-F238E27FC236}">
                  <a16:creationId xmlns:a16="http://schemas.microsoft.com/office/drawing/2014/main" id="{6E3C0021-AE0D-44CD-8F21-D2D6CC038FA1}"/>
                </a:ext>
              </a:extLst>
            </p:cNvPr>
            <p:cNvSpPr>
              <a:spLocks/>
            </p:cNvSpPr>
            <p:nvPr/>
          </p:nvSpPr>
          <p:spPr bwMode="gray">
            <a:xfrm>
              <a:off x="3228436" y="-1817065"/>
              <a:ext cx="3519432" cy="858436"/>
            </a:xfrm>
            <a:custGeom>
              <a:avLst/>
              <a:gdLst>
                <a:gd name="T0" fmla="*/ 0 w 948"/>
                <a:gd name="T1" fmla="*/ 0 h 246"/>
                <a:gd name="T2" fmla="*/ 918 w 948"/>
                <a:gd name="T3" fmla="*/ 0 h 246"/>
                <a:gd name="T4" fmla="*/ 948 w 948"/>
                <a:gd name="T5" fmla="*/ 30 h 246"/>
                <a:gd name="T6" fmla="*/ 948 w 948"/>
                <a:gd name="T7" fmla="*/ 216 h 246"/>
                <a:gd name="T8" fmla="*/ 918 w 948"/>
                <a:gd name="T9" fmla="*/ 246 h 246"/>
                <a:gd name="T10" fmla="*/ 630 w 948"/>
                <a:gd name="T11" fmla="*/ 246 h 246"/>
              </a:gdLst>
              <a:ahLst/>
              <a:cxnLst>
                <a:cxn ang="0">
                  <a:pos x="T0" y="T1"/>
                </a:cxn>
                <a:cxn ang="0">
                  <a:pos x="T2" y="T3"/>
                </a:cxn>
                <a:cxn ang="0">
                  <a:pos x="T4" y="T5"/>
                </a:cxn>
                <a:cxn ang="0">
                  <a:pos x="T6" y="T7"/>
                </a:cxn>
                <a:cxn ang="0">
                  <a:pos x="T8" y="T9"/>
                </a:cxn>
                <a:cxn ang="0">
                  <a:pos x="T10" y="T11"/>
                </a:cxn>
              </a:cxnLst>
              <a:rect l="0" t="0" r="r" b="b"/>
              <a:pathLst>
                <a:path w="948" h="246">
                  <a:moveTo>
                    <a:pt x="0" y="0"/>
                  </a:moveTo>
                  <a:cubicBezTo>
                    <a:pt x="918" y="0"/>
                    <a:pt x="918" y="0"/>
                    <a:pt x="918" y="0"/>
                  </a:cubicBezTo>
                  <a:cubicBezTo>
                    <a:pt x="935" y="0"/>
                    <a:pt x="948" y="13"/>
                    <a:pt x="948" y="30"/>
                  </a:cubicBezTo>
                  <a:cubicBezTo>
                    <a:pt x="948" y="216"/>
                    <a:pt x="948" y="216"/>
                    <a:pt x="948" y="216"/>
                  </a:cubicBezTo>
                  <a:cubicBezTo>
                    <a:pt x="948" y="233"/>
                    <a:pt x="935" y="246"/>
                    <a:pt x="918" y="246"/>
                  </a:cubicBezTo>
                  <a:cubicBezTo>
                    <a:pt x="630" y="246"/>
                    <a:pt x="630" y="246"/>
                    <a:pt x="630" y="246"/>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31">
              <a:extLst>
                <a:ext uri="{FF2B5EF4-FFF2-40B4-BE49-F238E27FC236}">
                  <a16:creationId xmlns:a16="http://schemas.microsoft.com/office/drawing/2014/main" id="{858CCD4E-E8FF-4A57-AD6E-E534F442A90B}"/>
                </a:ext>
              </a:extLst>
            </p:cNvPr>
            <p:cNvSpPr>
              <a:spLocks noChangeShapeType="1"/>
            </p:cNvSpPr>
            <p:nvPr/>
          </p:nvSpPr>
          <p:spPr bwMode="gray">
            <a:xfrm>
              <a:off x="3083539" y="-1817065"/>
              <a:ext cx="0"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Line 32">
              <a:extLst>
                <a:ext uri="{FF2B5EF4-FFF2-40B4-BE49-F238E27FC236}">
                  <a16:creationId xmlns:a16="http://schemas.microsoft.com/office/drawing/2014/main" id="{3264437D-064D-4D05-AB71-3F4A7EBF78D1}"/>
                </a:ext>
              </a:extLst>
            </p:cNvPr>
            <p:cNvSpPr>
              <a:spLocks noChangeShapeType="1"/>
            </p:cNvSpPr>
            <p:nvPr/>
          </p:nvSpPr>
          <p:spPr bwMode="gray">
            <a:xfrm>
              <a:off x="2707957" y="-1817065"/>
              <a:ext cx="375584"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Line 33">
              <a:extLst>
                <a:ext uri="{FF2B5EF4-FFF2-40B4-BE49-F238E27FC236}">
                  <a16:creationId xmlns:a16="http://schemas.microsoft.com/office/drawing/2014/main" id="{BADA0446-B0BC-4589-9128-87A8F770AFA7}"/>
                </a:ext>
              </a:extLst>
            </p:cNvPr>
            <p:cNvSpPr>
              <a:spLocks noChangeShapeType="1"/>
            </p:cNvSpPr>
            <p:nvPr/>
          </p:nvSpPr>
          <p:spPr bwMode="gray">
            <a:xfrm>
              <a:off x="1774825" y="-1817065"/>
              <a:ext cx="776797"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Line 28">
              <a:extLst>
                <a:ext uri="{FF2B5EF4-FFF2-40B4-BE49-F238E27FC236}">
                  <a16:creationId xmlns:a16="http://schemas.microsoft.com/office/drawing/2014/main" id="{DE3B3D23-CCB2-4215-886C-909603B93A1D}"/>
                </a:ext>
              </a:extLst>
            </p:cNvPr>
            <p:cNvSpPr>
              <a:spLocks noChangeShapeType="1"/>
            </p:cNvSpPr>
            <p:nvPr/>
          </p:nvSpPr>
          <p:spPr bwMode="gray">
            <a:xfrm flipH="1">
              <a:off x="5262220" y="-958629"/>
              <a:ext cx="223993"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1" name="Rectangle: Rounded Corners 50">
            <a:extLst>
              <a:ext uri="{FF2B5EF4-FFF2-40B4-BE49-F238E27FC236}">
                <a16:creationId xmlns:a16="http://schemas.microsoft.com/office/drawing/2014/main" id="{6B1288FB-0B8C-4226-B55B-CD7498C6729A}"/>
              </a:ext>
            </a:extLst>
          </p:cNvPr>
          <p:cNvSpPr/>
          <p:nvPr/>
        </p:nvSpPr>
        <p:spPr>
          <a:xfrm>
            <a:off x="442913" y="1758072"/>
            <a:ext cx="4141788" cy="797676"/>
          </a:xfrm>
          <a:prstGeom prst="roundRect">
            <a:avLst>
              <a:gd name="adj" fmla="val 841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GB" sz="2400" b="1" dirty="0">
                <a:solidFill>
                  <a:schemeClr val="tx2"/>
                </a:solidFill>
              </a:rPr>
              <a:t>Patient data</a:t>
            </a:r>
          </a:p>
        </p:txBody>
      </p:sp>
      <p:grpSp>
        <p:nvGrpSpPr>
          <p:cNvPr id="98" name="Group 97">
            <a:extLst>
              <a:ext uri="{FF2B5EF4-FFF2-40B4-BE49-F238E27FC236}">
                <a16:creationId xmlns:a16="http://schemas.microsoft.com/office/drawing/2014/main" id="{4628FBDD-4178-4CAD-A3DC-C32AB894D770}"/>
              </a:ext>
            </a:extLst>
          </p:cNvPr>
          <p:cNvGrpSpPr/>
          <p:nvPr/>
        </p:nvGrpSpPr>
        <p:grpSpPr>
          <a:xfrm>
            <a:off x="3324224" y="2834652"/>
            <a:ext cx="4613945" cy="797676"/>
            <a:chOff x="866260" y="-1817065"/>
            <a:chExt cx="5881608" cy="858436"/>
          </a:xfrm>
        </p:grpSpPr>
        <p:sp>
          <p:nvSpPr>
            <p:cNvPr id="99" name="Freeform 27">
              <a:extLst>
                <a:ext uri="{FF2B5EF4-FFF2-40B4-BE49-F238E27FC236}">
                  <a16:creationId xmlns:a16="http://schemas.microsoft.com/office/drawing/2014/main" id="{6A15B660-C2DE-43C0-9A41-59E815CA8493}"/>
                </a:ext>
              </a:extLst>
            </p:cNvPr>
            <p:cNvSpPr>
              <a:spLocks/>
            </p:cNvSpPr>
            <p:nvPr/>
          </p:nvSpPr>
          <p:spPr bwMode="gray">
            <a:xfrm>
              <a:off x="866260" y="-1817065"/>
              <a:ext cx="3557564" cy="858436"/>
            </a:xfrm>
            <a:custGeom>
              <a:avLst/>
              <a:gdLst>
                <a:gd name="T0" fmla="*/ 958 w 958"/>
                <a:gd name="T1" fmla="*/ 246 h 246"/>
                <a:gd name="T2" fmla="*/ 30 w 958"/>
                <a:gd name="T3" fmla="*/ 246 h 246"/>
                <a:gd name="T4" fmla="*/ 0 w 958"/>
                <a:gd name="T5" fmla="*/ 216 h 246"/>
                <a:gd name="T6" fmla="*/ 0 w 958"/>
                <a:gd name="T7" fmla="*/ 30 h 246"/>
                <a:gd name="T8" fmla="*/ 30 w 958"/>
                <a:gd name="T9" fmla="*/ 0 h 246"/>
                <a:gd name="T10" fmla="*/ 216 w 958"/>
                <a:gd name="T11" fmla="*/ 0 h 246"/>
              </a:gdLst>
              <a:ahLst/>
              <a:cxnLst>
                <a:cxn ang="0">
                  <a:pos x="T0" y="T1"/>
                </a:cxn>
                <a:cxn ang="0">
                  <a:pos x="T2" y="T3"/>
                </a:cxn>
                <a:cxn ang="0">
                  <a:pos x="T4" y="T5"/>
                </a:cxn>
                <a:cxn ang="0">
                  <a:pos x="T6" y="T7"/>
                </a:cxn>
                <a:cxn ang="0">
                  <a:pos x="T8" y="T9"/>
                </a:cxn>
                <a:cxn ang="0">
                  <a:pos x="T10" y="T11"/>
                </a:cxn>
              </a:cxnLst>
              <a:rect l="0" t="0" r="r" b="b"/>
              <a:pathLst>
                <a:path w="958" h="246">
                  <a:moveTo>
                    <a:pt x="958" y="246"/>
                  </a:moveTo>
                  <a:cubicBezTo>
                    <a:pt x="30" y="246"/>
                    <a:pt x="30" y="246"/>
                    <a:pt x="30" y="246"/>
                  </a:cubicBezTo>
                  <a:cubicBezTo>
                    <a:pt x="13" y="246"/>
                    <a:pt x="0" y="233"/>
                    <a:pt x="0" y="216"/>
                  </a:cubicBezTo>
                  <a:cubicBezTo>
                    <a:pt x="0" y="30"/>
                    <a:pt x="0" y="30"/>
                    <a:pt x="0" y="30"/>
                  </a:cubicBezTo>
                  <a:cubicBezTo>
                    <a:pt x="0" y="13"/>
                    <a:pt x="13" y="0"/>
                    <a:pt x="30" y="0"/>
                  </a:cubicBezTo>
                  <a:cubicBezTo>
                    <a:pt x="216" y="0"/>
                    <a:pt x="216" y="0"/>
                    <a:pt x="216" y="0"/>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Line 28">
              <a:extLst>
                <a:ext uri="{FF2B5EF4-FFF2-40B4-BE49-F238E27FC236}">
                  <a16:creationId xmlns:a16="http://schemas.microsoft.com/office/drawing/2014/main" id="{65ACB0AF-3334-43B2-93BF-D82262F47380}"/>
                </a:ext>
              </a:extLst>
            </p:cNvPr>
            <p:cNvSpPr>
              <a:spLocks noChangeShapeType="1"/>
            </p:cNvSpPr>
            <p:nvPr/>
          </p:nvSpPr>
          <p:spPr bwMode="gray">
            <a:xfrm flipH="1">
              <a:off x="4541496" y="-958629"/>
              <a:ext cx="625338"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29">
              <a:extLst>
                <a:ext uri="{FF2B5EF4-FFF2-40B4-BE49-F238E27FC236}">
                  <a16:creationId xmlns:a16="http://schemas.microsoft.com/office/drawing/2014/main" id="{5FA4B812-B1B5-4D63-8A42-CC1665B3A582}"/>
                </a:ext>
              </a:extLst>
            </p:cNvPr>
            <p:cNvSpPr>
              <a:spLocks/>
            </p:cNvSpPr>
            <p:nvPr/>
          </p:nvSpPr>
          <p:spPr bwMode="gray">
            <a:xfrm>
              <a:off x="3228436" y="-1817065"/>
              <a:ext cx="3519432" cy="858436"/>
            </a:xfrm>
            <a:custGeom>
              <a:avLst/>
              <a:gdLst>
                <a:gd name="T0" fmla="*/ 0 w 948"/>
                <a:gd name="T1" fmla="*/ 0 h 246"/>
                <a:gd name="T2" fmla="*/ 918 w 948"/>
                <a:gd name="T3" fmla="*/ 0 h 246"/>
                <a:gd name="T4" fmla="*/ 948 w 948"/>
                <a:gd name="T5" fmla="*/ 30 h 246"/>
                <a:gd name="T6" fmla="*/ 948 w 948"/>
                <a:gd name="T7" fmla="*/ 216 h 246"/>
                <a:gd name="T8" fmla="*/ 918 w 948"/>
                <a:gd name="T9" fmla="*/ 246 h 246"/>
                <a:gd name="T10" fmla="*/ 630 w 948"/>
                <a:gd name="T11" fmla="*/ 246 h 246"/>
              </a:gdLst>
              <a:ahLst/>
              <a:cxnLst>
                <a:cxn ang="0">
                  <a:pos x="T0" y="T1"/>
                </a:cxn>
                <a:cxn ang="0">
                  <a:pos x="T2" y="T3"/>
                </a:cxn>
                <a:cxn ang="0">
                  <a:pos x="T4" y="T5"/>
                </a:cxn>
                <a:cxn ang="0">
                  <a:pos x="T6" y="T7"/>
                </a:cxn>
                <a:cxn ang="0">
                  <a:pos x="T8" y="T9"/>
                </a:cxn>
                <a:cxn ang="0">
                  <a:pos x="T10" y="T11"/>
                </a:cxn>
              </a:cxnLst>
              <a:rect l="0" t="0" r="r" b="b"/>
              <a:pathLst>
                <a:path w="948" h="246">
                  <a:moveTo>
                    <a:pt x="0" y="0"/>
                  </a:moveTo>
                  <a:cubicBezTo>
                    <a:pt x="918" y="0"/>
                    <a:pt x="918" y="0"/>
                    <a:pt x="918" y="0"/>
                  </a:cubicBezTo>
                  <a:cubicBezTo>
                    <a:pt x="935" y="0"/>
                    <a:pt x="948" y="13"/>
                    <a:pt x="948" y="30"/>
                  </a:cubicBezTo>
                  <a:cubicBezTo>
                    <a:pt x="948" y="216"/>
                    <a:pt x="948" y="216"/>
                    <a:pt x="948" y="216"/>
                  </a:cubicBezTo>
                  <a:cubicBezTo>
                    <a:pt x="948" y="233"/>
                    <a:pt x="935" y="246"/>
                    <a:pt x="918" y="246"/>
                  </a:cubicBezTo>
                  <a:cubicBezTo>
                    <a:pt x="630" y="246"/>
                    <a:pt x="630" y="246"/>
                    <a:pt x="630" y="246"/>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Line 31">
              <a:extLst>
                <a:ext uri="{FF2B5EF4-FFF2-40B4-BE49-F238E27FC236}">
                  <a16:creationId xmlns:a16="http://schemas.microsoft.com/office/drawing/2014/main" id="{6B8E7937-0D22-4F7A-8BF0-BB305ECE5169}"/>
                </a:ext>
              </a:extLst>
            </p:cNvPr>
            <p:cNvSpPr>
              <a:spLocks noChangeShapeType="1"/>
            </p:cNvSpPr>
            <p:nvPr/>
          </p:nvSpPr>
          <p:spPr bwMode="gray">
            <a:xfrm>
              <a:off x="3083539" y="-1817065"/>
              <a:ext cx="0"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Line 32">
              <a:extLst>
                <a:ext uri="{FF2B5EF4-FFF2-40B4-BE49-F238E27FC236}">
                  <a16:creationId xmlns:a16="http://schemas.microsoft.com/office/drawing/2014/main" id="{005732A0-8C78-4B89-A1FA-665CABA6CBF0}"/>
                </a:ext>
              </a:extLst>
            </p:cNvPr>
            <p:cNvSpPr>
              <a:spLocks noChangeShapeType="1"/>
            </p:cNvSpPr>
            <p:nvPr/>
          </p:nvSpPr>
          <p:spPr bwMode="gray">
            <a:xfrm>
              <a:off x="2707957" y="-1817065"/>
              <a:ext cx="375584"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Line 33">
              <a:extLst>
                <a:ext uri="{FF2B5EF4-FFF2-40B4-BE49-F238E27FC236}">
                  <a16:creationId xmlns:a16="http://schemas.microsoft.com/office/drawing/2014/main" id="{990E5216-0175-4F40-915B-6ED2E49B063A}"/>
                </a:ext>
              </a:extLst>
            </p:cNvPr>
            <p:cNvSpPr>
              <a:spLocks noChangeShapeType="1"/>
            </p:cNvSpPr>
            <p:nvPr/>
          </p:nvSpPr>
          <p:spPr bwMode="gray">
            <a:xfrm>
              <a:off x="1774825" y="-1817065"/>
              <a:ext cx="776797"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6" name="Line 28">
              <a:extLst>
                <a:ext uri="{FF2B5EF4-FFF2-40B4-BE49-F238E27FC236}">
                  <a16:creationId xmlns:a16="http://schemas.microsoft.com/office/drawing/2014/main" id="{8DCE5A1D-F4EF-44D8-AAAB-931B9FD1D66C}"/>
                </a:ext>
              </a:extLst>
            </p:cNvPr>
            <p:cNvSpPr>
              <a:spLocks noChangeShapeType="1"/>
            </p:cNvSpPr>
            <p:nvPr/>
          </p:nvSpPr>
          <p:spPr bwMode="gray">
            <a:xfrm flipH="1">
              <a:off x="5262220" y="-958629"/>
              <a:ext cx="223993"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07" name="Rectangle: Rounded Corners 106">
            <a:extLst>
              <a:ext uri="{FF2B5EF4-FFF2-40B4-BE49-F238E27FC236}">
                <a16:creationId xmlns:a16="http://schemas.microsoft.com/office/drawing/2014/main" id="{85827C84-5FB4-43F4-B9B9-F845D63C7D81}"/>
              </a:ext>
            </a:extLst>
          </p:cNvPr>
          <p:cNvSpPr/>
          <p:nvPr/>
        </p:nvSpPr>
        <p:spPr>
          <a:xfrm>
            <a:off x="3324225" y="2834652"/>
            <a:ext cx="4141788" cy="797676"/>
          </a:xfrm>
          <a:prstGeom prst="roundRect">
            <a:avLst>
              <a:gd name="adj" fmla="val 841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r>
              <a:rPr lang="en-GB" sz="2400" b="1" dirty="0">
                <a:solidFill>
                  <a:schemeClr val="tx2"/>
                </a:solidFill>
              </a:rPr>
              <a:t>Compelling evidence</a:t>
            </a:r>
          </a:p>
        </p:txBody>
      </p:sp>
      <p:sp>
        <p:nvSpPr>
          <p:cNvPr id="108" name="Freeform: Shape 107">
            <a:extLst>
              <a:ext uri="{FF2B5EF4-FFF2-40B4-BE49-F238E27FC236}">
                <a16:creationId xmlns:a16="http://schemas.microsoft.com/office/drawing/2014/main" id="{2C872D4D-E3E5-43DE-8DB5-752ED08D956E}"/>
              </a:ext>
            </a:extLst>
          </p:cNvPr>
          <p:cNvSpPr/>
          <p:nvPr/>
        </p:nvSpPr>
        <p:spPr>
          <a:xfrm>
            <a:off x="4058447" y="3623086"/>
            <a:ext cx="2261566" cy="666467"/>
          </a:xfrm>
          <a:custGeom>
            <a:avLst/>
            <a:gdLst>
              <a:gd name="connsiteX0" fmla="*/ 0 w 2921000"/>
              <a:gd name="connsiteY0" fmla="*/ 0 h 368300"/>
              <a:gd name="connsiteX1" fmla="*/ 0 w 2921000"/>
              <a:gd name="connsiteY1" fmla="*/ 368300 h 368300"/>
              <a:gd name="connsiteX2" fmla="*/ 2921000 w 2921000"/>
              <a:gd name="connsiteY2" fmla="*/ 368300 h 368300"/>
            </a:gdLst>
            <a:ahLst/>
            <a:cxnLst>
              <a:cxn ang="0">
                <a:pos x="connsiteX0" y="connsiteY0"/>
              </a:cxn>
              <a:cxn ang="0">
                <a:pos x="connsiteX1" y="connsiteY1"/>
              </a:cxn>
              <a:cxn ang="0">
                <a:pos x="connsiteX2" y="connsiteY2"/>
              </a:cxn>
            </a:cxnLst>
            <a:rect l="l" t="t" r="r" b="b"/>
            <a:pathLst>
              <a:path w="2921000" h="368300">
                <a:moveTo>
                  <a:pt x="0" y="0"/>
                </a:moveTo>
                <a:lnTo>
                  <a:pt x="0" y="368300"/>
                </a:lnTo>
                <a:lnTo>
                  <a:pt x="2921000" y="368300"/>
                </a:lnTo>
              </a:path>
            </a:pathLst>
          </a:custGeom>
          <a:noFill/>
          <a:ln w="28575" cap="rnd">
            <a:solidFill>
              <a:schemeClr val="tx2"/>
            </a:solidFill>
            <a:prstDash val="sysDot"/>
            <a:roun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9" name="Group 108">
            <a:extLst>
              <a:ext uri="{FF2B5EF4-FFF2-40B4-BE49-F238E27FC236}">
                <a16:creationId xmlns:a16="http://schemas.microsoft.com/office/drawing/2014/main" id="{A51046AF-3AA6-4BF9-B0BE-6E204899A405}"/>
              </a:ext>
            </a:extLst>
          </p:cNvPr>
          <p:cNvGrpSpPr/>
          <p:nvPr/>
        </p:nvGrpSpPr>
        <p:grpSpPr>
          <a:xfrm>
            <a:off x="6305943" y="3890715"/>
            <a:ext cx="4613945" cy="797676"/>
            <a:chOff x="866260" y="-1817065"/>
            <a:chExt cx="5881608" cy="858436"/>
          </a:xfrm>
        </p:grpSpPr>
        <p:sp>
          <p:nvSpPr>
            <p:cNvPr id="110" name="Freeform 27">
              <a:extLst>
                <a:ext uri="{FF2B5EF4-FFF2-40B4-BE49-F238E27FC236}">
                  <a16:creationId xmlns:a16="http://schemas.microsoft.com/office/drawing/2014/main" id="{D7C88699-C70D-475C-A64C-64C231B402AF}"/>
                </a:ext>
              </a:extLst>
            </p:cNvPr>
            <p:cNvSpPr>
              <a:spLocks/>
            </p:cNvSpPr>
            <p:nvPr/>
          </p:nvSpPr>
          <p:spPr bwMode="gray">
            <a:xfrm>
              <a:off x="866260" y="-1817065"/>
              <a:ext cx="3557564" cy="858436"/>
            </a:xfrm>
            <a:custGeom>
              <a:avLst/>
              <a:gdLst>
                <a:gd name="T0" fmla="*/ 958 w 958"/>
                <a:gd name="T1" fmla="*/ 246 h 246"/>
                <a:gd name="T2" fmla="*/ 30 w 958"/>
                <a:gd name="T3" fmla="*/ 246 h 246"/>
                <a:gd name="T4" fmla="*/ 0 w 958"/>
                <a:gd name="T5" fmla="*/ 216 h 246"/>
                <a:gd name="T6" fmla="*/ 0 w 958"/>
                <a:gd name="T7" fmla="*/ 30 h 246"/>
                <a:gd name="T8" fmla="*/ 30 w 958"/>
                <a:gd name="T9" fmla="*/ 0 h 246"/>
                <a:gd name="T10" fmla="*/ 216 w 958"/>
                <a:gd name="T11" fmla="*/ 0 h 246"/>
              </a:gdLst>
              <a:ahLst/>
              <a:cxnLst>
                <a:cxn ang="0">
                  <a:pos x="T0" y="T1"/>
                </a:cxn>
                <a:cxn ang="0">
                  <a:pos x="T2" y="T3"/>
                </a:cxn>
                <a:cxn ang="0">
                  <a:pos x="T4" y="T5"/>
                </a:cxn>
                <a:cxn ang="0">
                  <a:pos x="T6" y="T7"/>
                </a:cxn>
                <a:cxn ang="0">
                  <a:pos x="T8" y="T9"/>
                </a:cxn>
                <a:cxn ang="0">
                  <a:pos x="T10" y="T11"/>
                </a:cxn>
              </a:cxnLst>
              <a:rect l="0" t="0" r="r" b="b"/>
              <a:pathLst>
                <a:path w="958" h="246">
                  <a:moveTo>
                    <a:pt x="958" y="246"/>
                  </a:moveTo>
                  <a:cubicBezTo>
                    <a:pt x="30" y="246"/>
                    <a:pt x="30" y="246"/>
                    <a:pt x="30" y="246"/>
                  </a:cubicBezTo>
                  <a:cubicBezTo>
                    <a:pt x="13" y="246"/>
                    <a:pt x="0" y="233"/>
                    <a:pt x="0" y="216"/>
                  </a:cubicBezTo>
                  <a:cubicBezTo>
                    <a:pt x="0" y="30"/>
                    <a:pt x="0" y="30"/>
                    <a:pt x="0" y="30"/>
                  </a:cubicBezTo>
                  <a:cubicBezTo>
                    <a:pt x="0" y="13"/>
                    <a:pt x="13" y="0"/>
                    <a:pt x="30" y="0"/>
                  </a:cubicBezTo>
                  <a:cubicBezTo>
                    <a:pt x="216" y="0"/>
                    <a:pt x="216" y="0"/>
                    <a:pt x="216" y="0"/>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6" name="Line 28">
              <a:extLst>
                <a:ext uri="{FF2B5EF4-FFF2-40B4-BE49-F238E27FC236}">
                  <a16:creationId xmlns:a16="http://schemas.microsoft.com/office/drawing/2014/main" id="{87BDB51C-1D53-4C7F-95EA-FF9594B5C501}"/>
                </a:ext>
              </a:extLst>
            </p:cNvPr>
            <p:cNvSpPr>
              <a:spLocks noChangeShapeType="1"/>
            </p:cNvSpPr>
            <p:nvPr/>
          </p:nvSpPr>
          <p:spPr bwMode="gray">
            <a:xfrm flipH="1">
              <a:off x="4541496" y="-958629"/>
              <a:ext cx="625338"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29">
              <a:extLst>
                <a:ext uri="{FF2B5EF4-FFF2-40B4-BE49-F238E27FC236}">
                  <a16:creationId xmlns:a16="http://schemas.microsoft.com/office/drawing/2014/main" id="{45EAA48A-5975-46B7-9B0D-5C3930CC0685}"/>
                </a:ext>
              </a:extLst>
            </p:cNvPr>
            <p:cNvSpPr>
              <a:spLocks/>
            </p:cNvSpPr>
            <p:nvPr/>
          </p:nvSpPr>
          <p:spPr bwMode="gray">
            <a:xfrm>
              <a:off x="3228436" y="-1817065"/>
              <a:ext cx="3519432" cy="858436"/>
            </a:xfrm>
            <a:custGeom>
              <a:avLst/>
              <a:gdLst>
                <a:gd name="T0" fmla="*/ 0 w 948"/>
                <a:gd name="T1" fmla="*/ 0 h 246"/>
                <a:gd name="T2" fmla="*/ 918 w 948"/>
                <a:gd name="T3" fmla="*/ 0 h 246"/>
                <a:gd name="T4" fmla="*/ 948 w 948"/>
                <a:gd name="T5" fmla="*/ 30 h 246"/>
                <a:gd name="T6" fmla="*/ 948 w 948"/>
                <a:gd name="T7" fmla="*/ 216 h 246"/>
                <a:gd name="T8" fmla="*/ 918 w 948"/>
                <a:gd name="T9" fmla="*/ 246 h 246"/>
                <a:gd name="T10" fmla="*/ 630 w 948"/>
                <a:gd name="T11" fmla="*/ 246 h 246"/>
              </a:gdLst>
              <a:ahLst/>
              <a:cxnLst>
                <a:cxn ang="0">
                  <a:pos x="T0" y="T1"/>
                </a:cxn>
                <a:cxn ang="0">
                  <a:pos x="T2" y="T3"/>
                </a:cxn>
                <a:cxn ang="0">
                  <a:pos x="T4" y="T5"/>
                </a:cxn>
                <a:cxn ang="0">
                  <a:pos x="T6" y="T7"/>
                </a:cxn>
                <a:cxn ang="0">
                  <a:pos x="T8" y="T9"/>
                </a:cxn>
                <a:cxn ang="0">
                  <a:pos x="T10" y="T11"/>
                </a:cxn>
              </a:cxnLst>
              <a:rect l="0" t="0" r="r" b="b"/>
              <a:pathLst>
                <a:path w="948" h="246">
                  <a:moveTo>
                    <a:pt x="0" y="0"/>
                  </a:moveTo>
                  <a:cubicBezTo>
                    <a:pt x="918" y="0"/>
                    <a:pt x="918" y="0"/>
                    <a:pt x="918" y="0"/>
                  </a:cubicBezTo>
                  <a:cubicBezTo>
                    <a:pt x="935" y="0"/>
                    <a:pt x="948" y="13"/>
                    <a:pt x="948" y="30"/>
                  </a:cubicBezTo>
                  <a:cubicBezTo>
                    <a:pt x="948" y="216"/>
                    <a:pt x="948" y="216"/>
                    <a:pt x="948" y="216"/>
                  </a:cubicBezTo>
                  <a:cubicBezTo>
                    <a:pt x="948" y="233"/>
                    <a:pt x="935" y="246"/>
                    <a:pt x="918" y="246"/>
                  </a:cubicBezTo>
                  <a:cubicBezTo>
                    <a:pt x="630" y="246"/>
                    <a:pt x="630" y="246"/>
                    <a:pt x="630" y="246"/>
                  </a:cubicBezTo>
                </a:path>
              </a:pathLst>
            </a:custGeom>
            <a:noFill/>
            <a:ln w="28575"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0" name="Line 31">
              <a:extLst>
                <a:ext uri="{FF2B5EF4-FFF2-40B4-BE49-F238E27FC236}">
                  <a16:creationId xmlns:a16="http://schemas.microsoft.com/office/drawing/2014/main" id="{4400B05B-DDFC-4AB3-B0FD-8E99A2D9076F}"/>
                </a:ext>
              </a:extLst>
            </p:cNvPr>
            <p:cNvSpPr>
              <a:spLocks noChangeShapeType="1"/>
            </p:cNvSpPr>
            <p:nvPr/>
          </p:nvSpPr>
          <p:spPr bwMode="gray">
            <a:xfrm>
              <a:off x="3083539" y="-1817065"/>
              <a:ext cx="0"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Line 32">
              <a:extLst>
                <a:ext uri="{FF2B5EF4-FFF2-40B4-BE49-F238E27FC236}">
                  <a16:creationId xmlns:a16="http://schemas.microsoft.com/office/drawing/2014/main" id="{FEDDF1DE-03CC-4FA3-896C-EF373251BC73}"/>
                </a:ext>
              </a:extLst>
            </p:cNvPr>
            <p:cNvSpPr>
              <a:spLocks noChangeShapeType="1"/>
            </p:cNvSpPr>
            <p:nvPr/>
          </p:nvSpPr>
          <p:spPr bwMode="gray">
            <a:xfrm>
              <a:off x="2707957" y="-1817065"/>
              <a:ext cx="375584"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Line 33">
              <a:extLst>
                <a:ext uri="{FF2B5EF4-FFF2-40B4-BE49-F238E27FC236}">
                  <a16:creationId xmlns:a16="http://schemas.microsoft.com/office/drawing/2014/main" id="{6C9FF29F-EC38-4BC7-8307-845475F39B7F}"/>
                </a:ext>
              </a:extLst>
            </p:cNvPr>
            <p:cNvSpPr>
              <a:spLocks noChangeShapeType="1"/>
            </p:cNvSpPr>
            <p:nvPr/>
          </p:nvSpPr>
          <p:spPr bwMode="gray">
            <a:xfrm>
              <a:off x="1774825" y="-1817065"/>
              <a:ext cx="776797"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Line 28">
              <a:extLst>
                <a:ext uri="{FF2B5EF4-FFF2-40B4-BE49-F238E27FC236}">
                  <a16:creationId xmlns:a16="http://schemas.microsoft.com/office/drawing/2014/main" id="{500E0BF3-BA8E-4216-8402-A4D85A17195F}"/>
                </a:ext>
              </a:extLst>
            </p:cNvPr>
            <p:cNvSpPr>
              <a:spLocks noChangeShapeType="1"/>
            </p:cNvSpPr>
            <p:nvPr/>
          </p:nvSpPr>
          <p:spPr bwMode="gray">
            <a:xfrm flipH="1">
              <a:off x="5262220" y="-958629"/>
              <a:ext cx="223993" cy="0"/>
            </a:xfrm>
            <a:prstGeom prst="line">
              <a:avLst/>
            </a:prstGeom>
            <a:noFill/>
            <a:ln w="28575" cap="rnd">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24" name="Rectangle: Rounded Corners 123">
            <a:extLst>
              <a:ext uri="{FF2B5EF4-FFF2-40B4-BE49-F238E27FC236}">
                <a16:creationId xmlns:a16="http://schemas.microsoft.com/office/drawing/2014/main" id="{F735AFA0-1568-403C-A0F5-E61BF572511C}"/>
              </a:ext>
            </a:extLst>
          </p:cNvPr>
          <p:cNvSpPr/>
          <p:nvPr/>
        </p:nvSpPr>
        <p:spPr>
          <a:xfrm>
            <a:off x="6305944" y="3912486"/>
            <a:ext cx="4141788" cy="797676"/>
          </a:xfrm>
          <a:prstGeom prst="roundRect">
            <a:avLst>
              <a:gd name="adj" fmla="val 841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nSpc>
                <a:spcPts val="2700"/>
              </a:lnSpc>
            </a:pPr>
            <a:r>
              <a:rPr lang="en-GB" sz="2400" b="1" dirty="0">
                <a:solidFill>
                  <a:schemeClr val="tx2"/>
                </a:solidFill>
              </a:rPr>
              <a:t>Meaningful change </a:t>
            </a:r>
            <a:br>
              <a:rPr lang="en-GB" sz="2400" b="1" dirty="0">
                <a:solidFill>
                  <a:schemeClr val="tx2"/>
                </a:solidFill>
              </a:rPr>
            </a:br>
            <a:r>
              <a:rPr lang="en-GB" sz="2400" b="1" dirty="0">
                <a:solidFill>
                  <a:schemeClr val="tx2"/>
                </a:solidFill>
              </a:rPr>
              <a:t>in cancer care</a:t>
            </a:r>
          </a:p>
        </p:txBody>
      </p:sp>
      <p:sp>
        <p:nvSpPr>
          <p:cNvPr id="15" name="Oval 14">
            <a:extLst>
              <a:ext uri="{FF2B5EF4-FFF2-40B4-BE49-F238E27FC236}">
                <a16:creationId xmlns:a16="http://schemas.microsoft.com/office/drawing/2014/main" id="{325E366D-3E37-4803-83AE-CD41C3BD4A48}"/>
              </a:ext>
            </a:extLst>
          </p:cNvPr>
          <p:cNvSpPr/>
          <p:nvPr/>
        </p:nvSpPr>
        <p:spPr>
          <a:xfrm>
            <a:off x="3795639" y="1335538"/>
            <a:ext cx="1045262" cy="104526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a:extLst>
              <a:ext uri="{FF2B5EF4-FFF2-40B4-BE49-F238E27FC236}">
                <a16:creationId xmlns:a16="http://schemas.microsoft.com/office/drawing/2014/main" id="{ED9DCD7E-0996-4837-B505-E13772DC08CD}"/>
              </a:ext>
            </a:extLst>
          </p:cNvPr>
          <p:cNvSpPr/>
          <p:nvPr/>
        </p:nvSpPr>
        <p:spPr>
          <a:xfrm>
            <a:off x="6689006" y="2354833"/>
            <a:ext cx="1045262" cy="104526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Oval 130">
            <a:extLst>
              <a:ext uri="{FF2B5EF4-FFF2-40B4-BE49-F238E27FC236}">
                <a16:creationId xmlns:a16="http://schemas.microsoft.com/office/drawing/2014/main" id="{EBC39ACB-0B3C-493A-8F0F-9D43CD22E1A7}"/>
              </a:ext>
            </a:extLst>
          </p:cNvPr>
          <p:cNvSpPr/>
          <p:nvPr/>
        </p:nvSpPr>
        <p:spPr>
          <a:xfrm>
            <a:off x="9670725" y="3319918"/>
            <a:ext cx="1045262" cy="104526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Line 14">
            <a:extLst>
              <a:ext uri="{FF2B5EF4-FFF2-40B4-BE49-F238E27FC236}">
                <a16:creationId xmlns:a16="http://schemas.microsoft.com/office/drawing/2014/main" id="{A7C5EC6C-7C08-45FD-8C63-DBC535B02324}"/>
              </a:ext>
            </a:extLst>
          </p:cNvPr>
          <p:cNvSpPr>
            <a:spLocks noChangeShapeType="1"/>
          </p:cNvSpPr>
          <p:nvPr/>
        </p:nvSpPr>
        <p:spPr bwMode="auto">
          <a:xfrm flipV="1">
            <a:off x="6907621" y="2648646"/>
            <a:ext cx="0" cy="449588"/>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15">
            <a:extLst>
              <a:ext uri="{FF2B5EF4-FFF2-40B4-BE49-F238E27FC236}">
                <a16:creationId xmlns:a16="http://schemas.microsoft.com/office/drawing/2014/main" id="{56EC59A6-4718-463F-9EFA-DD50B5976A39}"/>
              </a:ext>
            </a:extLst>
          </p:cNvPr>
          <p:cNvSpPr>
            <a:spLocks/>
          </p:cNvSpPr>
          <p:nvPr/>
        </p:nvSpPr>
        <p:spPr bwMode="auto">
          <a:xfrm>
            <a:off x="6960514" y="2606101"/>
            <a:ext cx="602517" cy="542725"/>
          </a:xfrm>
          <a:custGeom>
            <a:avLst/>
            <a:gdLst>
              <a:gd name="T0" fmla="*/ 524 w 524"/>
              <a:gd name="T1" fmla="*/ 472 h 472"/>
              <a:gd name="T2" fmla="*/ 0 w 524"/>
              <a:gd name="T3" fmla="*/ 472 h 472"/>
              <a:gd name="T4" fmla="*/ 0 w 524"/>
              <a:gd name="T5" fmla="*/ 0 h 472"/>
            </a:gdLst>
            <a:ahLst/>
            <a:cxnLst>
              <a:cxn ang="0">
                <a:pos x="T0" y="T1"/>
              </a:cxn>
              <a:cxn ang="0">
                <a:pos x="T2" y="T3"/>
              </a:cxn>
              <a:cxn ang="0">
                <a:pos x="T4" y="T5"/>
              </a:cxn>
            </a:cxnLst>
            <a:rect l="0" t="0" r="r" b="b"/>
            <a:pathLst>
              <a:path w="524" h="472">
                <a:moveTo>
                  <a:pt x="524" y="472"/>
                </a:moveTo>
                <a:lnTo>
                  <a:pt x="0" y="472"/>
                </a:lnTo>
                <a:lnTo>
                  <a:pt x="0" y="0"/>
                </a:lnTo>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6" name="Line 16">
            <a:extLst>
              <a:ext uri="{FF2B5EF4-FFF2-40B4-BE49-F238E27FC236}">
                <a16:creationId xmlns:a16="http://schemas.microsoft.com/office/drawing/2014/main" id="{29903E45-71BD-4D5F-B2C3-C95B15D36F3E}"/>
              </a:ext>
            </a:extLst>
          </p:cNvPr>
          <p:cNvSpPr>
            <a:spLocks noChangeShapeType="1"/>
          </p:cNvSpPr>
          <p:nvPr/>
        </p:nvSpPr>
        <p:spPr bwMode="auto">
          <a:xfrm flipH="1" flipV="1">
            <a:off x="7065150" y="2947605"/>
            <a:ext cx="43694"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7" name="Line 17">
            <a:extLst>
              <a:ext uri="{FF2B5EF4-FFF2-40B4-BE49-F238E27FC236}">
                <a16:creationId xmlns:a16="http://schemas.microsoft.com/office/drawing/2014/main" id="{9228A164-9CA9-4FDD-9C26-2FD82AE907D2}"/>
              </a:ext>
            </a:extLst>
          </p:cNvPr>
          <p:cNvSpPr>
            <a:spLocks noChangeShapeType="1"/>
          </p:cNvSpPr>
          <p:nvPr/>
        </p:nvSpPr>
        <p:spPr bwMode="auto">
          <a:xfrm flipV="1">
            <a:off x="7065150" y="2947605"/>
            <a:ext cx="43694"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Line 18">
            <a:extLst>
              <a:ext uri="{FF2B5EF4-FFF2-40B4-BE49-F238E27FC236}">
                <a16:creationId xmlns:a16="http://schemas.microsoft.com/office/drawing/2014/main" id="{525B0D41-623E-4643-AFC3-5C4EC39E830E}"/>
              </a:ext>
            </a:extLst>
          </p:cNvPr>
          <p:cNvSpPr>
            <a:spLocks noChangeShapeType="1"/>
          </p:cNvSpPr>
          <p:nvPr/>
        </p:nvSpPr>
        <p:spPr bwMode="auto">
          <a:xfrm flipH="1" flipV="1">
            <a:off x="7253724" y="2947605"/>
            <a:ext cx="43694"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9" name="Line 19">
            <a:extLst>
              <a:ext uri="{FF2B5EF4-FFF2-40B4-BE49-F238E27FC236}">
                <a16:creationId xmlns:a16="http://schemas.microsoft.com/office/drawing/2014/main" id="{CF09155D-24E0-45E0-9EE1-F7761F04B778}"/>
              </a:ext>
            </a:extLst>
          </p:cNvPr>
          <p:cNvSpPr>
            <a:spLocks noChangeShapeType="1"/>
          </p:cNvSpPr>
          <p:nvPr/>
        </p:nvSpPr>
        <p:spPr bwMode="auto">
          <a:xfrm flipV="1">
            <a:off x="7253724" y="2947605"/>
            <a:ext cx="43694"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0" name="Line 20">
            <a:extLst>
              <a:ext uri="{FF2B5EF4-FFF2-40B4-BE49-F238E27FC236}">
                <a16:creationId xmlns:a16="http://schemas.microsoft.com/office/drawing/2014/main" id="{9D0553D7-33FE-4F0B-B28F-6495C1811153}"/>
              </a:ext>
            </a:extLst>
          </p:cNvPr>
          <p:cNvSpPr>
            <a:spLocks noChangeShapeType="1"/>
          </p:cNvSpPr>
          <p:nvPr/>
        </p:nvSpPr>
        <p:spPr bwMode="auto">
          <a:xfrm flipH="1" flipV="1">
            <a:off x="7433100" y="2669343"/>
            <a:ext cx="42545"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1" name="Line 21">
            <a:extLst>
              <a:ext uri="{FF2B5EF4-FFF2-40B4-BE49-F238E27FC236}">
                <a16:creationId xmlns:a16="http://schemas.microsoft.com/office/drawing/2014/main" id="{C197AD2B-764B-46F2-BD8B-02B9FB3EFFD2}"/>
              </a:ext>
            </a:extLst>
          </p:cNvPr>
          <p:cNvSpPr>
            <a:spLocks noChangeShapeType="1"/>
          </p:cNvSpPr>
          <p:nvPr/>
        </p:nvSpPr>
        <p:spPr bwMode="auto">
          <a:xfrm flipV="1">
            <a:off x="7433100" y="2669343"/>
            <a:ext cx="42545" cy="43694"/>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2" name="Line 22">
            <a:extLst>
              <a:ext uri="{FF2B5EF4-FFF2-40B4-BE49-F238E27FC236}">
                <a16:creationId xmlns:a16="http://schemas.microsoft.com/office/drawing/2014/main" id="{98144C12-8C23-423F-9B9A-7E2753AFB8B9}"/>
              </a:ext>
            </a:extLst>
          </p:cNvPr>
          <p:cNvSpPr>
            <a:spLocks noChangeShapeType="1"/>
          </p:cNvSpPr>
          <p:nvPr/>
        </p:nvSpPr>
        <p:spPr bwMode="auto">
          <a:xfrm flipV="1">
            <a:off x="7009958" y="3033842"/>
            <a:ext cx="36795" cy="63242"/>
          </a:xfrm>
          <a:prstGeom prst="line">
            <a:avLst/>
          </a:prstGeom>
          <a:noFill/>
          <a:ln w="19050" cap="rnd">
            <a:solidFill>
              <a:srgbClr val="1710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3" name="Line 23">
            <a:extLst>
              <a:ext uri="{FF2B5EF4-FFF2-40B4-BE49-F238E27FC236}">
                <a16:creationId xmlns:a16="http://schemas.microsoft.com/office/drawing/2014/main" id="{573A0B6D-B0B7-4528-A876-78A930D02936}"/>
              </a:ext>
            </a:extLst>
          </p:cNvPr>
          <p:cNvSpPr>
            <a:spLocks noChangeShapeType="1"/>
          </p:cNvSpPr>
          <p:nvPr/>
        </p:nvSpPr>
        <p:spPr bwMode="auto">
          <a:xfrm>
            <a:off x="7149088" y="2969451"/>
            <a:ext cx="64391" cy="0"/>
          </a:xfrm>
          <a:prstGeom prst="line">
            <a:avLst/>
          </a:prstGeom>
          <a:noFill/>
          <a:ln w="19050" cap="rnd">
            <a:solidFill>
              <a:srgbClr val="1710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Line 24">
            <a:extLst>
              <a:ext uri="{FF2B5EF4-FFF2-40B4-BE49-F238E27FC236}">
                <a16:creationId xmlns:a16="http://schemas.microsoft.com/office/drawing/2014/main" id="{652E2726-1A73-4DED-BBDB-7B744843C7AF}"/>
              </a:ext>
            </a:extLst>
          </p:cNvPr>
          <p:cNvSpPr>
            <a:spLocks noChangeShapeType="1"/>
          </p:cNvSpPr>
          <p:nvPr/>
        </p:nvSpPr>
        <p:spPr bwMode="auto">
          <a:xfrm flipV="1">
            <a:off x="7321565" y="2755581"/>
            <a:ext cx="95437" cy="143731"/>
          </a:xfrm>
          <a:prstGeom prst="line">
            <a:avLst/>
          </a:prstGeom>
          <a:noFill/>
          <a:ln w="19050" cap="rnd">
            <a:solidFill>
              <a:srgbClr val="1710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5">
            <a:extLst>
              <a:ext uri="{FF2B5EF4-FFF2-40B4-BE49-F238E27FC236}">
                <a16:creationId xmlns:a16="http://schemas.microsoft.com/office/drawing/2014/main" id="{66F16DAB-AB89-4593-856A-A0F341DC92D5}"/>
              </a:ext>
            </a:extLst>
          </p:cNvPr>
          <p:cNvSpPr>
            <a:spLocks noChangeShapeType="1"/>
          </p:cNvSpPr>
          <p:nvPr/>
        </p:nvSpPr>
        <p:spPr bwMode="auto">
          <a:xfrm>
            <a:off x="4075749" y="2039091"/>
            <a:ext cx="0" cy="31121"/>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6">
            <a:extLst>
              <a:ext uri="{FF2B5EF4-FFF2-40B4-BE49-F238E27FC236}">
                <a16:creationId xmlns:a16="http://schemas.microsoft.com/office/drawing/2014/main" id="{CC93FE1D-D34F-4EA9-83FB-ABD0B9BB5FE1}"/>
              </a:ext>
            </a:extLst>
          </p:cNvPr>
          <p:cNvSpPr>
            <a:spLocks/>
          </p:cNvSpPr>
          <p:nvPr/>
        </p:nvSpPr>
        <p:spPr bwMode="auto">
          <a:xfrm>
            <a:off x="3987801" y="1694061"/>
            <a:ext cx="246257" cy="400506"/>
          </a:xfrm>
          <a:custGeom>
            <a:avLst/>
            <a:gdLst>
              <a:gd name="T0" fmla="*/ 106 w 106"/>
              <a:gd name="T1" fmla="*/ 129 h 173"/>
              <a:gd name="T2" fmla="*/ 78 w 106"/>
              <a:gd name="T3" fmla="*/ 139 h 173"/>
              <a:gd name="T4" fmla="*/ 75 w 106"/>
              <a:gd name="T5" fmla="*/ 156 h 173"/>
              <a:gd name="T6" fmla="*/ 58 w 106"/>
              <a:gd name="T7" fmla="*/ 173 h 173"/>
              <a:gd name="T8" fmla="*/ 44 w 106"/>
              <a:gd name="T9" fmla="*/ 173 h 173"/>
              <a:gd name="T10" fmla="*/ 27 w 106"/>
              <a:gd name="T11" fmla="*/ 156 h 173"/>
              <a:gd name="T12" fmla="*/ 27 w 106"/>
              <a:gd name="T13" fmla="*/ 142 h 173"/>
              <a:gd name="T14" fmla="*/ 0 w 106"/>
              <a:gd name="T15" fmla="*/ 129 h 173"/>
              <a:gd name="T16" fmla="*/ 11 w 106"/>
              <a:gd name="T17" fmla="*/ 71 h 173"/>
              <a:gd name="T18" fmla="*/ 11 w 106"/>
              <a:gd name="T19" fmla="*/ 21 h 173"/>
              <a:gd name="T20" fmla="*/ 32 w 106"/>
              <a:gd name="T21" fmla="*/ 0 h 173"/>
              <a:gd name="T22" fmla="*/ 70 w 106"/>
              <a:gd name="T23" fmla="*/ 0 h 173"/>
              <a:gd name="T24" fmla="*/ 91 w 106"/>
              <a:gd name="T25" fmla="*/ 21 h 173"/>
              <a:gd name="T26" fmla="*/ 91 w 106"/>
              <a:gd name="T27" fmla="*/ 71 h 173"/>
              <a:gd name="T28" fmla="*/ 106 w 106"/>
              <a:gd name="T29" fmla="*/ 1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73">
                <a:moveTo>
                  <a:pt x="106" y="129"/>
                </a:moveTo>
                <a:cubicBezTo>
                  <a:pt x="78" y="139"/>
                  <a:pt x="78" y="139"/>
                  <a:pt x="78" y="139"/>
                </a:cubicBezTo>
                <a:cubicBezTo>
                  <a:pt x="75" y="156"/>
                  <a:pt x="75" y="156"/>
                  <a:pt x="75" y="156"/>
                </a:cubicBezTo>
                <a:cubicBezTo>
                  <a:pt x="75" y="165"/>
                  <a:pt x="67" y="173"/>
                  <a:pt x="58" y="173"/>
                </a:cubicBezTo>
                <a:cubicBezTo>
                  <a:pt x="44" y="173"/>
                  <a:pt x="44" y="173"/>
                  <a:pt x="44" y="173"/>
                </a:cubicBezTo>
                <a:cubicBezTo>
                  <a:pt x="34" y="173"/>
                  <a:pt x="27" y="165"/>
                  <a:pt x="27" y="156"/>
                </a:cubicBezTo>
                <a:cubicBezTo>
                  <a:pt x="27" y="142"/>
                  <a:pt x="27" y="142"/>
                  <a:pt x="27" y="142"/>
                </a:cubicBezTo>
                <a:cubicBezTo>
                  <a:pt x="0" y="129"/>
                  <a:pt x="0" y="129"/>
                  <a:pt x="0" y="129"/>
                </a:cubicBezTo>
                <a:cubicBezTo>
                  <a:pt x="11" y="71"/>
                  <a:pt x="11" y="71"/>
                  <a:pt x="11" y="71"/>
                </a:cubicBezTo>
                <a:cubicBezTo>
                  <a:pt x="11" y="21"/>
                  <a:pt x="11" y="21"/>
                  <a:pt x="11" y="21"/>
                </a:cubicBezTo>
                <a:cubicBezTo>
                  <a:pt x="11" y="10"/>
                  <a:pt x="21" y="0"/>
                  <a:pt x="32" y="0"/>
                </a:cubicBezTo>
                <a:cubicBezTo>
                  <a:pt x="70" y="0"/>
                  <a:pt x="70" y="0"/>
                  <a:pt x="70" y="0"/>
                </a:cubicBezTo>
                <a:cubicBezTo>
                  <a:pt x="81" y="0"/>
                  <a:pt x="91" y="10"/>
                  <a:pt x="91" y="21"/>
                </a:cubicBezTo>
                <a:cubicBezTo>
                  <a:pt x="91" y="71"/>
                  <a:pt x="91" y="71"/>
                  <a:pt x="91" y="71"/>
                </a:cubicBezTo>
                <a:lnTo>
                  <a:pt x="106" y="129"/>
                </a:lnTo>
                <a:close/>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7">
            <a:extLst>
              <a:ext uri="{FF2B5EF4-FFF2-40B4-BE49-F238E27FC236}">
                <a16:creationId xmlns:a16="http://schemas.microsoft.com/office/drawing/2014/main" id="{2B2936CB-41C2-496B-8FEE-C0DAED66774D}"/>
              </a:ext>
            </a:extLst>
          </p:cNvPr>
          <p:cNvSpPr>
            <a:spLocks/>
          </p:cNvSpPr>
          <p:nvPr/>
        </p:nvSpPr>
        <p:spPr bwMode="auto">
          <a:xfrm>
            <a:off x="4048688" y="1557402"/>
            <a:ext cx="52770" cy="51416"/>
          </a:xfrm>
          <a:custGeom>
            <a:avLst/>
            <a:gdLst>
              <a:gd name="T0" fmla="*/ 23 w 23"/>
              <a:gd name="T1" fmla="*/ 0 h 22"/>
              <a:gd name="T2" fmla="*/ 0 w 23"/>
              <a:gd name="T3" fmla="*/ 22 h 22"/>
            </a:gdLst>
            <a:ahLst/>
            <a:cxnLst>
              <a:cxn ang="0">
                <a:pos x="T0" y="T1"/>
              </a:cxn>
              <a:cxn ang="0">
                <a:pos x="T2" y="T3"/>
              </a:cxn>
            </a:cxnLst>
            <a:rect l="0" t="0" r="r" b="b"/>
            <a:pathLst>
              <a:path w="23" h="22">
                <a:moveTo>
                  <a:pt x="23" y="0"/>
                </a:moveTo>
                <a:cubicBezTo>
                  <a:pt x="10" y="0"/>
                  <a:pt x="0" y="10"/>
                  <a:pt x="0" y="22"/>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8">
            <a:extLst>
              <a:ext uri="{FF2B5EF4-FFF2-40B4-BE49-F238E27FC236}">
                <a16:creationId xmlns:a16="http://schemas.microsoft.com/office/drawing/2014/main" id="{8E004911-094C-4F55-8A0B-FC231BA933A7}"/>
              </a:ext>
            </a:extLst>
          </p:cNvPr>
          <p:cNvSpPr>
            <a:spLocks/>
          </p:cNvSpPr>
          <p:nvPr/>
        </p:nvSpPr>
        <p:spPr bwMode="auto">
          <a:xfrm>
            <a:off x="4052748" y="1564167"/>
            <a:ext cx="104186" cy="102833"/>
          </a:xfrm>
          <a:custGeom>
            <a:avLst/>
            <a:gdLst>
              <a:gd name="T0" fmla="*/ 0 w 45"/>
              <a:gd name="T1" fmla="*/ 30 h 44"/>
              <a:gd name="T2" fmla="*/ 21 w 45"/>
              <a:gd name="T3" fmla="*/ 44 h 44"/>
              <a:gd name="T4" fmla="*/ 45 w 45"/>
              <a:gd name="T5" fmla="*/ 20 h 44"/>
              <a:gd name="T6" fmla="*/ 34 w 45"/>
              <a:gd name="T7" fmla="*/ 0 h 44"/>
            </a:gdLst>
            <a:ahLst/>
            <a:cxnLst>
              <a:cxn ang="0">
                <a:pos x="T0" y="T1"/>
              </a:cxn>
              <a:cxn ang="0">
                <a:pos x="T2" y="T3"/>
              </a:cxn>
              <a:cxn ang="0">
                <a:pos x="T4" y="T5"/>
              </a:cxn>
              <a:cxn ang="0">
                <a:pos x="T6" y="T7"/>
              </a:cxn>
            </a:cxnLst>
            <a:rect l="0" t="0" r="r" b="b"/>
            <a:pathLst>
              <a:path w="45" h="44">
                <a:moveTo>
                  <a:pt x="0" y="30"/>
                </a:moveTo>
                <a:cubicBezTo>
                  <a:pt x="4" y="39"/>
                  <a:pt x="12" y="44"/>
                  <a:pt x="21" y="44"/>
                </a:cubicBezTo>
                <a:cubicBezTo>
                  <a:pt x="35" y="44"/>
                  <a:pt x="45" y="34"/>
                  <a:pt x="45" y="20"/>
                </a:cubicBezTo>
                <a:cubicBezTo>
                  <a:pt x="45" y="12"/>
                  <a:pt x="41" y="4"/>
                  <a:pt x="34" y="0"/>
                </a:cubicBezTo>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
            <a:extLst>
              <a:ext uri="{FF2B5EF4-FFF2-40B4-BE49-F238E27FC236}">
                <a16:creationId xmlns:a16="http://schemas.microsoft.com/office/drawing/2014/main" id="{6510DBD3-ED04-4912-9C79-8722E84ABC18}"/>
              </a:ext>
            </a:extLst>
          </p:cNvPr>
          <p:cNvSpPr>
            <a:spLocks noEditPoints="1"/>
          </p:cNvSpPr>
          <p:nvPr/>
        </p:nvSpPr>
        <p:spPr bwMode="auto">
          <a:xfrm>
            <a:off x="4016215" y="1753595"/>
            <a:ext cx="20296" cy="220549"/>
          </a:xfrm>
          <a:custGeom>
            <a:avLst/>
            <a:gdLst>
              <a:gd name="T0" fmla="*/ 10 w 15"/>
              <a:gd name="T1" fmla="*/ 105 h 163"/>
              <a:gd name="T2" fmla="*/ 0 w 15"/>
              <a:gd name="T3" fmla="*/ 163 h 163"/>
              <a:gd name="T4" fmla="*/ 15 w 15"/>
              <a:gd name="T5" fmla="*/ 79 h 163"/>
              <a:gd name="T6" fmla="*/ 15 w 15"/>
              <a:gd name="T7" fmla="*/ 0 h 163"/>
            </a:gdLst>
            <a:ahLst/>
            <a:cxnLst>
              <a:cxn ang="0">
                <a:pos x="T0" y="T1"/>
              </a:cxn>
              <a:cxn ang="0">
                <a:pos x="T2" y="T3"/>
              </a:cxn>
              <a:cxn ang="0">
                <a:pos x="T4" y="T5"/>
              </a:cxn>
              <a:cxn ang="0">
                <a:pos x="T6" y="T7"/>
              </a:cxn>
            </a:cxnLst>
            <a:rect l="0" t="0" r="r" b="b"/>
            <a:pathLst>
              <a:path w="15" h="163">
                <a:moveTo>
                  <a:pt x="10" y="105"/>
                </a:moveTo>
                <a:lnTo>
                  <a:pt x="0" y="163"/>
                </a:lnTo>
                <a:moveTo>
                  <a:pt x="15" y="79"/>
                </a:moveTo>
                <a:lnTo>
                  <a:pt x="15" y="0"/>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0">
            <a:extLst>
              <a:ext uri="{FF2B5EF4-FFF2-40B4-BE49-F238E27FC236}">
                <a16:creationId xmlns:a16="http://schemas.microsoft.com/office/drawing/2014/main" id="{3D705130-B976-4D50-A4C1-211E081AFB71}"/>
              </a:ext>
            </a:extLst>
          </p:cNvPr>
          <p:cNvSpPr>
            <a:spLocks/>
          </p:cNvSpPr>
          <p:nvPr/>
        </p:nvSpPr>
        <p:spPr bwMode="auto">
          <a:xfrm>
            <a:off x="4446488" y="1694061"/>
            <a:ext cx="182663" cy="400506"/>
          </a:xfrm>
          <a:custGeom>
            <a:avLst/>
            <a:gdLst>
              <a:gd name="T0" fmla="*/ 59 w 79"/>
              <a:gd name="T1" fmla="*/ 0 h 173"/>
              <a:gd name="T2" fmla="*/ 21 w 79"/>
              <a:gd name="T3" fmla="*/ 0 h 173"/>
              <a:gd name="T4" fmla="*/ 0 w 79"/>
              <a:gd name="T5" fmla="*/ 21 h 173"/>
              <a:gd name="T6" fmla="*/ 0 w 79"/>
              <a:gd name="T7" fmla="*/ 90 h 173"/>
              <a:gd name="T8" fmla="*/ 16 w 79"/>
              <a:gd name="T9" fmla="*/ 110 h 173"/>
              <a:gd name="T10" fmla="*/ 16 w 79"/>
              <a:gd name="T11" fmla="*/ 156 h 173"/>
              <a:gd name="T12" fmla="*/ 33 w 79"/>
              <a:gd name="T13" fmla="*/ 173 h 173"/>
              <a:gd name="T14" fmla="*/ 47 w 79"/>
              <a:gd name="T15" fmla="*/ 173 h 173"/>
              <a:gd name="T16" fmla="*/ 64 w 79"/>
              <a:gd name="T17" fmla="*/ 156 h 173"/>
              <a:gd name="T18" fmla="*/ 64 w 79"/>
              <a:gd name="T19" fmla="*/ 110 h 173"/>
              <a:gd name="T20" fmla="*/ 79 w 79"/>
              <a:gd name="T21" fmla="*/ 90 h 173"/>
              <a:gd name="T22" fmla="*/ 79 w 79"/>
              <a:gd name="T23" fmla="*/ 21 h 173"/>
              <a:gd name="T24" fmla="*/ 59 w 79"/>
              <a:gd name="T2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73">
                <a:moveTo>
                  <a:pt x="59" y="0"/>
                </a:moveTo>
                <a:cubicBezTo>
                  <a:pt x="21" y="0"/>
                  <a:pt x="21" y="0"/>
                  <a:pt x="21" y="0"/>
                </a:cubicBezTo>
                <a:cubicBezTo>
                  <a:pt x="9" y="0"/>
                  <a:pt x="0" y="10"/>
                  <a:pt x="0" y="21"/>
                </a:cubicBezTo>
                <a:cubicBezTo>
                  <a:pt x="0" y="90"/>
                  <a:pt x="0" y="90"/>
                  <a:pt x="0" y="90"/>
                </a:cubicBezTo>
                <a:cubicBezTo>
                  <a:pt x="0" y="100"/>
                  <a:pt x="7" y="108"/>
                  <a:pt x="16" y="110"/>
                </a:cubicBezTo>
                <a:cubicBezTo>
                  <a:pt x="16" y="156"/>
                  <a:pt x="16" y="156"/>
                  <a:pt x="16" y="156"/>
                </a:cubicBezTo>
                <a:cubicBezTo>
                  <a:pt x="16" y="165"/>
                  <a:pt x="23" y="173"/>
                  <a:pt x="33" y="173"/>
                </a:cubicBezTo>
                <a:cubicBezTo>
                  <a:pt x="47" y="173"/>
                  <a:pt x="47" y="173"/>
                  <a:pt x="47" y="173"/>
                </a:cubicBezTo>
                <a:cubicBezTo>
                  <a:pt x="56" y="173"/>
                  <a:pt x="64" y="165"/>
                  <a:pt x="64" y="156"/>
                </a:cubicBezTo>
                <a:cubicBezTo>
                  <a:pt x="64" y="110"/>
                  <a:pt x="64" y="110"/>
                  <a:pt x="64" y="110"/>
                </a:cubicBezTo>
                <a:cubicBezTo>
                  <a:pt x="73" y="108"/>
                  <a:pt x="79" y="100"/>
                  <a:pt x="79" y="90"/>
                </a:cubicBezTo>
                <a:cubicBezTo>
                  <a:pt x="79" y="21"/>
                  <a:pt x="79" y="21"/>
                  <a:pt x="79" y="21"/>
                </a:cubicBezTo>
                <a:cubicBezTo>
                  <a:pt x="79" y="10"/>
                  <a:pt x="70" y="0"/>
                  <a:pt x="59" y="0"/>
                </a:cubicBezTo>
                <a:close/>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1">
            <a:extLst>
              <a:ext uri="{FF2B5EF4-FFF2-40B4-BE49-F238E27FC236}">
                <a16:creationId xmlns:a16="http://schemas.microsoft.com/office/drawing/2014/main" id="{5D51E333-CCA4-492C-BE41-AAB66F53ECF6}"/>
              </a:ext>
            </a:extLst>
          </p:cNvPr>
          <p:cNvSpPr>
            <a:spLocks/>
          </p:cNvSpPr>
          <p:nvPr/>
        </p:nvSpPr>
        <p:spPr bwMode="auto">
          <a:xfrm>
            <a:off x="4481667" y="1557402"/>
            <a:ext cx="52770" cy="51416"/>
          </a:xfrm>
          <a:custGeom>
            <a:avLst/>
            <a:gdLst>
              <a:gd name="T0" fmla="*/ 23 w 23"/>
              <a:gd name="T1" fmla="*/ 0 h 22"/>
              <a:gd name="T2" fmla="*/ 0 w 23"/>
              <a:gd name="T3" fmla="*/ 22 h 22"/>
            </a:gdLst>
            <a:ahLst/>
            <a:cxnLst>
              <a:cxn ang="0">
                <a:pos x="T0" y="T1"/>
              </a:cxn>
              <a:cxn ang="0">
                <a:pos x="T2" y="T3"/>
              </a:cxn>
            </a:cxnLst>
            <a:rect l="0" t="0" r="r" b="b"/>
            <a:pathLst>
              <a:path w="23" h="22">
                <a:moveTo>
                  <a:pt x="23" y="0"/>
                </a:moveTo>
                <a:cubicBezTo>
                  <a:pt x="10" y="0"/>
                  <a:pt x="0" y="10"/>
                  <a:pt x="0" y="22"/>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7" name="Freeform 12">
            <a:extLst>
              <a:ext uri="{FF2B5EF4-FFF2-40B4-BE49-F238E27FC236}">
                <a16:creationId xmlns:a16="http://schemas.microsoft.com/office/drawing/2014/main" id="{84B0026A-03B9-44D7-A9AC-799839E08526}"/>
              </a:ext>
            </a:extLst>
          </p:cNvPr>
          <p:cNvSpPr>
            <a:spLocks/>
          </p:cNvSpPr>
          <p:nvPr/>
        </p:nvSpPr>
        <p:spPr bwMode="auto">
          <a:xfrm>
            <a:off x="4485727" y="1564167"/>
            <a:ext cx="104186" cy="102833"/>
          </a:xfrm>
          <a:custGeom>
            <a:avLst/>
            <a:gdLst>
              <a:gd name="T0" fmla="*/ 0 w 45"/>
              <a:gd name="T1" fmla="*/ 30 h 44"/>
              <a:gd name="T2" fmla="*/ 21 w 45"/>
              <a:gd name="T3" fmla="*/ 44 h 44"/>
              <a:gd name="T4" fmla="*/ 45 w 45"/>
              <a:gd name="T5" fmla="*/ 20 h 44"/>
              <a:gd name="T6" fmla="*/ 34 w 45"/>
              <a:gd name="T7" fmla="*/ 0 h 44"/>
            </a:gdLst>
            <a:ahLst/>
            <a:cxnLst>
              <a:cxn ang="0">
                <a:pos x="T0" y="T1"/>
              </a:cxn>
              <a:cxn ang="0">
                <a:pos x="T2" y="T3"/>
              </a:cxn>
              <a:cxn ang="0">
                <a:pos x="T4" y="T5"/>
              </a:cxn>
              <a:cxn ang="0">
                <a:pos x="T6" y="T7"/>
              </a:cxn>
            </a:cxnLst>
            <a:rect l="0" t="0" r="r" b="b"/>
            <a:pathLst>
              <a:path w="45" h="44">
                <a:moveTo>
                  <a:pt x="0" y="30"/>
                </a:moveTo>
                <a:cubicBezTo>
                  <a:pt x="3" y="39"/>
                  <a:pt x="12" y="44"/>
                  <a:pt x="21" y="44"/>
                </a:cubicBezTo>
                <a:cubicBezTo>
                  <a:pt x="35" y="44"/>
                  <a:pt x="45" y="34"/>
                  <a:pt x="45" y="20"/>
                </a:cubicBezTo>
                <a:cubicBezTo>
                  <a:pt x="45" y="12"/>
                  <a:pt x="41" y="4"/>
                  <a:pt x="34" y="0"/>
                </a:cubicBezTo>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3">
            <a:extLst>
              <a:ext uri="{FF2B5EF4-FFF2-40B4-BE49-F238E27FC236}">
                <a16:creationId xmlns:a16="http://schemas.microsoft.com/office/drawing/2014/main" id="{BDF9D824-2C56-48FB-885F-128959ACA3BB}"/>
              </a:ext>
            </a:extLst>
          </p:cNvPr>
          <p:cNvSpPr>
            <a:spLocks noEditPoints="1"/>
          </p:cNvSpPr>
          <p:nvPr/>
        </p:nvSpPr>
        <p:spPr bwMode="auto">
          <a:xfrm>
            <a:off x="4473549" y="1753595"/>
            <a:ext cx="32473" cy="293615"/>
          </a:xfrm>
          <a:custGeom>
            <a:avLst/>
            <a:gdLst>
              <a:gd name="T0" fmla="*/ 24 w 24"/>
              <a:gd name="T1" fmla="*/ 163 h 217"/>
              <a:gd name="T2" fmla="*/ 24 w 24"/>
              <a:gd name="T3" fmla="*/ 217 h 217"/>
              <a:gd name="T4" fmla="*/ 0 w 24"/>
              <a:gd name="T5" fmla="*/ 111 h 217"/>
              <a:gd name="T6" fmla="*/ 0 w 24"/>
              <a:gd name="T7" fmla="*/ 0 h 217"/>
            </a:gdLst>
            <a:ahLst/>
            <a:cxnLst>
              <a:cxn ang="0">
                <a:pos x="T0" y="T1"/>
              </a:cxn>
              <a:cxn ang="0">
                <a:pos x="T2" y="T3"/>
              </a:cxn>
              <a:cxn ang="0">
                <a:pos x="T4" y="T5"/>
              </a:cxn>
              <a:cxn ang="0">
                <a:pos x="T6" y="T7"/>
              </a:cxn>
            </a:cxnLst>
            <a:rect l="0" t="0" r="r" b="b"/>
            <a:pathLst>
              <a:path w="24" h="217">
                <a:moveTo>
                  <a:pt x="24" y="163"/>
                </a:moveTo>
                <a:lnTo>
                  <a:pt x="24" y="217"/>
                </a:lnTo>
                <a:moveTo>
                  <a:pt x="0" y="111"/>
                </a:moveTo>
                <a:lnTo>
                  <a:pt x="0" y="0"/>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9" name="Freeform 14">
            <a:extLst>
              <a:ext uri="{FF2B5EF4-FFF2-40B4-BE49-F238E27FC236}">
                <a16:creationId xmlns:a16="http://schemas.microsoft.com/office/drawing/2014/main" id="{78B50FA2-2586-4F22-BF3B-8403666A2019}"/>
              </a:ext>
            </a:extLst>
          </p:cNvPr>
          <p:cNvSpPr>
            <a:spLocks/>
          </p:cNvSpPr>
          <p:nvPr/>
        </p:nvSpPr>
        <p:spPr bwMode="auto">
          <a:xfrm>
            <a:off x="4270590" y="1811777"/>
            <a:ext cx="129894" cy="284143"/>
          </a:xfrm>
          <a:custGeom>
            <a:avLst/>
            <a:gdLst>
              <a:gd name="T0" fmla="*/ 41 w 56"/>
              <a:gd name="T1" fmla="*/ 0 h 123"/>
              <a:gd name="T2" fmla="*/ 15 w 56"/>
              <a:gd name="T3" fmla="*/ 0 h 123"/>
              <a:gd name="T4" fmla="*/ 0 w 56"/>
              <a:gd name="T5" fmla="*/ 14 h 123"/>
              <a:gd name="T6" fmla="*/ 0 w 56"/>
              <a:gd name="T7" fmla="*/ 64 h 123"/>
              <a:gd name="T8" fmla="*/ 11 w 56"/>
              <a:gd name="T9" fmla="*/ 78 h 123"/>
              <a:gd name="T10" fmla="*/ 11 w 56"/>
              <a:gd name="T11" fmla="*/ 110 h 123"/>
              <a:gd name="T12" fmla="*/ 23 w 56"/>
              <a:gd name="T13" fmla="*/ 123 h 123"/>
              <a:gd name="T14" fmla="*/ 33 w 56"/>
              <a:gd name="T15" fmla="*/ 123 h 123"/>
              <a:gd name="T16" fmla="*/ 45 w 56"/>
              <a:gd name="T17" fmla="*/ 110 h 123"/>
              <a:gd name="T18" fmla="*/ 45 w 56"/>
              <a:gd name="T19" fmla="*/ 78 h 123"/>
              <a:gd name="T20" fmla="*/ 56 w 56"/>
              <a:gd name="T21" fmla="*/ 64 h 123"/>
              <a:gd name="T22" fmla="*/ 56 w 56"/>
              <a:gd name="T23" fmla="*/ 14 h 123"/>
              <a:gd name="T24" fmla="*/ 41 w 56"/>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23">
                <a:moveTo>
                  <a:pt x="41" y="0"/>
                </a:moveTo>
                <a:cubicBezTo>
                  <a:pt x="15" y="0"/>
                  <a:pt x="15" y="0"/>
                  <a:pt x="15" y="0"/>
                </a:cubicBezTo>
                <a:cubicBezTo>
                  <a:pt x="6" y="0"/>
                  <a:pt x="0" y="6"/>
                  <a:pt x="0" y="14"/>
                </a:cubicBezTo>
                <a:cubicBezTo>
                  <a:pt x="0" y="64"/>
                  <a:pt x="0" y="64"/>
                  <a:pt x="0" y="64"/>
                </a:cubicBezTo>
                <a:cubicBezTo>
                  <a:pt x="0" y="70"/>
                  <a:pt x="5" y="76"/>
                  <a:pt x="11" y="78"/>
                </a:cubicBezTo>
                <a:cubicBezTo>
                  <a:pt x="11" y="110"/>
                  <a:pt x="11" y="110"/>
                  <a:pt x="11" y="110"/>
                </a:cubicBezTo>
                <a:cubicBezTo>
                  <a:pt x="11" y="117"/>
                  <a:pt x="16" y="123"/>
                  <a:pt x="23" y="123"/>
                </a:cubicBezTo>
                <a:cubicBezTo>
                  <a:pt x="33" y="123"/>
                  <a:pt x="33" y="123"/>
                  <a:pt x="33" y="123"/>
                </a:cubicBezTo>
                <a:cubicBezTo>
                  <a:pt x="40" y="123"/>
                  <a:pt x="45" y="117"/>
                  <a:pt x="45" y="110"/>
                </a:cubicBezTo>
                <a:cubicBezTo>
                  <a:pt x="45" y="78"/>
                  <a:pt x="45" y="78"/>
                  <a:pt x="45" y="78"/>
                </a:cubicBezTo>
                <a:cubicBezTo>
                  <a:pt x="51" y="76"/>
                  <a:pt x="56" y="70"/>
                  <a:pt x="56" y="64"/>
                </a:cubicBezTo>
                <a:cubicBezTo>
                  <a:pt x="56" y="14"/>
                  <a:pt x="56" y="14"/>
                  <a:pt x="56" y="14"/>
                </a:cubicBezTo>
                <a:cubicBezTo>
                  <a:pt x="56" y="6"/>
                  <a:pt x="49" y="0"/>
                  <a:pt x="41" y="0"/>
                </a:cubicBezTo>
              </a:path>
            </a:pathLst>
          </a:cu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0" name="Freeform 15">
            <a:extLst>
              <a:ext uri="{FF2B5EF4-FFF2-40B4-BE49-F238E27FC236}">
                <a16:creationId xmlns:a16="http://schemas.microsoft.com/office/drawing/2014/main" id="{0F6BA99A-1B5E-45E3-98BC-C0BB00FE827E}"/>
              </a:ext>
            </a:extLst>
          </p:cNvPr>
          <p:cNvSpPr>
            <a:spLocks/>
          </p:cNvSpPr>
          <p:nvPr/>
        </p:nvSpPr>
        <p:spPr bwMode="auto">
          <a:xfrm>
            <a:off x="4270590" y="1811777"/>
            <a:ext cx="129894" cy="284143"/>
          </a:xfrm>
          <a:custGeom>
            <a:avLst/>
            <a:gdLst>
              <a:gd name="T0" fmla="*/ 41 w 56"/>
              <a:gd name="T1" fmla="*/ 0 h 123"/>
              <a:gd name="T2" fmla="*/ 15 w 56"/>
              <a:gd name="T3" fmla="*/ 0 h 123"/>
              <a:gd name="T4" fmla="*/ 0 w 56"/>
              <a:gd name="T5" fmla="*/ 14 h 123"/>
              <a:gd name="T6" fmla="*/ 0 w 56"/>
              <a:gd name="T7" fmla="*/ 64 h 123"/>
              <a:gd name="T8" fmla="*/ 11 w 56"/>
              <a:gd name="T9" fmla="*/ 78 h 123"/>
              <a:gd name="T10" fmla="*/ 11 w 56"/>
              <a:gd name="T11" fmla="*/ 110 h 123"/>
              <a:gd name="T12" fmla="*/ 23 w 56"/>
              <a:gd name="T13" fmla="*/ 123 h 123"/>
              <a:gd name="T14" fmla="*/ 33 w 56"/>
              <a:gd name="T15" fmla="*/ 123 h 123"/>
              <a:gd name="T16" fmla="*/ 45 w 56"/>
              <a:gd name="T17" fmla="*/ 110 h 123"/>
              <a:gd name="T18" fmla="*/ 45 w 56"/>
              <a:gd name="T19" fmla="*/ 78 h 123"/>
              <a:gd name="T20" fmla="*/ 56 w 56"/>
              <a:gd name="T21" fmla="*/ 64 h 123"/>
              <a:gd name="T22" fmla="*/ 56 w 56"/>
              <a:gd name="T23" fmla="*/ 14 h 123"/>
              <a:gd name="T24" fmla="*/ 41 w 56"/>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23">
                <a:moveTo>
                  <a:pt x="41" y="0"/>
                </a:moveTo>
                <a:cubicBezTo>
                  <a:pt x="15" y="0"/>
                  <a:pt x="15" y="0"/>
                  <a:pt x="15" y="0"/>
                </a:cubicBezTo>
                <a:cubicBezTo>
                  <a:pt x="6" y="0"/>
                  <a:pt x="0" y="6"/>
                  <a:pt x="0" y="14"/>
                </a:cubicBezTo>
                <a:cubicBezTo>
                  <a:pt x="0" y="64"/>
                  <a:pt x="0" y="64"/>
                  <a:pt x="0" y="64"/>
                </a:cubicBezTo>
                <a:cubicBezTo>
                  <a:pt x="0" y="70"/>
                  <a:pt x="5" y="76"/>
                  <a:pt x="11" y="78"/>
                </a:cubicBezTo>
                <a:cubicBezTo>
                  <a:pt x="11" y="110"/>
                  <a:pt x="11" y="110"/>
                  <a:pt x="11" y="110"/>
                </a:cubicBezTo>
                <a:cubicBezTo>
                  <a:pt x="11" y="117"/>
                  <a:pt x="16" y="123"/>
                  <a:pt x="23" y="123"/>
                </a:cubicBezTo>
                <a:cubicBezTo>
                  <a:pt x="33" y="123"/>
                  <a:pt x="33" y="123"/>
                  <a:pt x="33" y="123"/>
                </a:cubicBezTo>
                <a:cubicBezTo>
                  <a:pt x="40" y="123"/>
                  <a:pt x="45" y="117"/>
                  <a:pt x="45" y="110"/>
                </a:cubicBezTo>
                <a:cubicBezTo>
                  <a:pt x="45" y="78"/>
                  <a:pt x="45" y="78"/>
                  <a:pt x="45" y="78"/>
                </a:cubicBezTo>
                <a:cubicBezTo>
                  <a:pt x="51" y="76"/>
                  <a:pt x="56" y="70"/>
                  <a:pt x="56" y="64"/>
                </a:cubicBezTo>
                <a:cubicBezTo>
                  <a:pt x="56" y="14"/>
                  <a:pt x="56" y="14"/>
                  <a:pt x="56" y="14"/>
                </a:cubicBezTo>
                <a:cubicBezTo>
                  <a:pt x="56" y="6"/>
                  <a:pt x="49" y="0"/>
                  <a:pt x="41" y="0"/>
                </a:cubicBezTo>
                <a:close/>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16">
            <a:extLst>
              <a:ext uri="{FF2B5EF4-FFF2-40B4-BE49-F238E27FC236}">
                <a16:creationId xmlns:a16="http://schemas.microsoft.com/office/drawing/2014/main" id="{64CAF846-1DD3-4092-B5F1-EF916AFCE451}"/>
              </a:ext>
            </a:extLst>
          </p:cNvPr>
          <p:cNvSpPr>
            <a:spLocks/>
          </p:cNvSpPr>
          <p:nvPr/>
        </p:nvSpPr>
        <p:spPr bwMode="auto">
          <a:xfrm>
            <a:off x="4296298" y="1713004"/>
            <a:ext cx="33827" cy="36533"/>
          </a:xfrm>
          <a:custGeom>
            <a:avLst/>
            <a:gdLst>
              <a:gd name="T0" fmla="*/ 15 w 15"/>
              <a:gd name="T1" fmla="*/ 0 h 16"/>
              <a:gd name="T2" fmla="*/ 0 w 15"/>
              <a:gd name="T3" fmla="*/ 16 h 16"/>
            </a:gdLst>
            <a:ahLst/>
            <a:cxnLst>
              <a:cxn ang="0">
                <a:pos x="T0" y="T1"/>
              </a:cxn>
              <a:cxn ang="0">
                <a:pos x="T2" y="T3"/>
              </a:cxn>
            </a:cxnLst>
            <a:rect l="0" t="0" r="r" b="b"/>
            <a:pathLst>
              <a:path w="15" h="16">
                <a:moveTo>
                  <a:pt x="15" y="0"/>
                </a:moveTo>
                <a:cubicBezTo>
                  <a:pt x="7" y="0"/>
                  <a:pt x="0" y="7"/>
                  <a:pt x="0" y="16"/>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17">
            <a:extLst>
              <a:ext uri="{FF2B5EF4-FFF2-40B4-BE49-F238E27FC236}">
                <a16:creationId xmlns:a16="http://schemas.microsoft.com/office/drawing/2014/main" id="{16204E6E-C7D2-4C53-A0BA-C23DD2661A6D}"/>
              </a:ext>
            </a:extLst>
          </p:cNvPr>
          <p:cNvSpPr>
            <a:spLocks/>
          </p:cNvSpPr>
          <p:nvPr/>
        </p:nvSpPr>
        <p:spPr bwMode="auto">
          <a:xfrm>
            <a:off x="4297651" y="1719769"/>
            <a:ext cx="74419" cy="71713"/>
          </a:xfrm>
          <a:custGeom>
            <a:avLst/>
            <a:gdLst>
              <a:gd name="T0" fmla="*/ 0 w 32"/>
              <a:gd name="T1" fmla="*/ 21 h 31"/>
              <a:gd name="T2" fmla="*/ 15 w 32"/>
              <a:gd name="T3" fmla="*/ 31 h 31"/>
              <a:gd name="T4" fmla="*/ 32 w 32"/>
              <a:gd name="T5" fmla="*/ 14 h 31"/>
              <a:gd name="T6" fmla="*/ 24 w 32"/>
              <a:gd name="T7" fmla="*/ 0 h 31"/>
            </a:gdLst>
            <a:ahLst/>
            <a:cxnLst>
              <a:cxn ang="0">
                <a:pos x="T0" y="T1"/>
              </a:cxn>
              <a:cxn ang="0">
                <a:pos x="T2" y="T3"/>
              </a:cxn>
              <a:cxn ang="0">
                <a:pos x="T4" y="T5"/>
              </a:cxn>
              <a:cxn ang="0">
                <a:pos x="T6" y="T7"/>
              </a:cxn>
            </a:cxnLst>
            <a:rect l="0" t="0" r="r" b="b"/>
            <a:pathLst>
              <a:path w="32" h="31">
                <a:moveTo>
                  <a:pt x="0" y="21"/>
                </a:moveTo>
                <a:cubicBezTo>
                  <a:pt x="2" y="27"/>
                  <a:pt x="8" y="31"/>
                  <a:pt x="15" y="31"/>
                </a:cubicBezTo>
                <a:cubicBezTo>
                  <a:pt x="24" y="31"/>
                  <a:pt x="32" y="23"/>
                  <a:pt x="32" y="14"/>
                </a:cubicBezTo>
                <a:cubicBezTo>
                  <a:pt x="32" y="8"/>
                  <a:pt x="29" y="2"/>
                  <a:pt x="24" y="0"/>
                </a:cubicBezTo>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3" name="Freeform 18">
            <a:extLst>
              <a:ext uri="{FF2B5EF4-FFF2-40B4-BE49-F238E27FC236}">
                <a16:creationId xmlns:a16="http://schemas.microsoft.com/office/drawing/2014/main" id="{EF7A80B3-FE2F-43CA-A00A-EF7EFD4E6275}"/>
              </a:ext>
            </a:extLst>
          </p:cNvPr>
          <p:cNvSpPr>
            <a:spLocks noEditPoints="1"/>
          </p:cNvSpPr>
          <p:nvPr/>
        </p:nvSpPr>
        <p:spPr bwMode="auto">
          <a:xfrm>
            <a:off x="4296009" y="1853090"/>
            <a:ext cx="23002" cy="208371"/>
          </a:xfrm>
          <a:custGeom>
            <a:avLst/>
            <a:gdLst>
              <a:gd name="T0" fmla="*/ 17 w 17"/>
              <a:gd name="T1" fmla="*/ 116 h 154"/>
              <a:gd name="T2" fmla="*/ 17 w 17"/>
              <a:gd name="T3" fmla="*/ 154 h 154"/>
              <a:gd name="T4" fmla="*/ 0 w 17"/>
              <a:gd name="T5" fmla="*/ 78 h 154"/>
              <a:gd name="T6" fmla="*/ 0 w 17"/>
              <a:gd name="T7" fmla="*/ 0 h 154"/>
            </a:gdLst>
            <a:ahLst/>
            <a:cxnLst>
              <a:cxn ang="0">
                <a:pos x="T0" y="T1"/>
              </a:cxn>
              <a:cxn ang="0">
                <a:pos x="T2" y="T3"/>
              </a:cxn>
              <a:cxn ang="0">
                <a:pos x="T4" y="T5"/>
              </a:cxn>
              <a:cxn ang="0">
                <a:pos x="T6" y="T7"/>
              </a:cxn>
            </a:cxnLst>
            <a:rect l="0" t="0" r="r" b="b"/>
            <a:pathLst>
              <a:path w="17" h="154">
                <a:moveTo>
                  <a:pt x="17" y="116"/>
                </a:moveTo>
                <a:lnTo>
                  <a:pt x="17" y="154"/>
                </a:lnTo>
                <a:moveTo>
                  <a:pt x="0" y="78"/>
                </a:moveTo>
                <a:lnTo>
                  <a:pt x="0" y="0"/>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0" name="Arc 179">
            <a:extLst>
              <a:ext uri="{FF2B5EF4-FFF2-40B4-BE49-F238E27FC236}">
                <a16:creationId xmlns:a16="http://schemas.microsoft.com/office/drawing/2014/main" id="{A7A800C9-154E-4CD3-AAB4-ADF233032137}"/>
              </a:ext>
            </a:extLst>
          </p:cNvPr>
          <p:cNvSpPr/>
          <p:nvPr/>
        </p:nvSpPr>
        <p:spPr>
          <a:xfrm>
            <a:off x="9834236" y="3489886"/>
            <a:ext cx="731620" cy="731620"/>
          </a:xfrm>
          <a:prstGeom prst="arc">
            <a:avLst>
              <a:gd name="adj1" fmla="val 12237"/>
              <a:gd name="adj2" fmla="val 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4" name="Oval 21">
            <a:extLst>
              <a:ext uri="{FF2B5EF4-FFF2-40B4-BE49-F238E27FC236}">
                <a16:creationId xmlns:a16="http://schemas.microsoft.com/office/drawing/2014/main" id="{3DFEC29F-CCE7-4816-A353-74B69534B76E}"/>
              </a:ext>
            </a:extLst>
          </p:cNvPr>
          <p:cNvSpPr>
            <a:spLocks noChangeArrowheads="1"/>
          </p:cNvSpPr>
          <p:nvPr/>
        </p:nvSpPr>
        <p:spPr bwMode="auto">
          <a:xfrm>
            <a:off x="10110314" y="3372153"/>
            <a:ext cx="180483" cy="180483"/>
          </a:xfrm>
          <a:prstGeom prst="ellipse">
            <a:avLst/>
          </a:prstGeom>
          <a:solidFill>
            <a:schemeClr val="bg1"/>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2E0CC01E-F8CA-4DCC-84C0-7416C479176F}"/>
              </a:ext>
            </a:extLst>
          </p:cNvPr>
          <p:cNvGrpSpPr/>
          <p:nvPr/>
        </p:nvGrpSpPr>
        <p:grpSpPr>
          <a:xfrm>
            <a:off x="9781030" y="3413434"/>
            <a:ext cx="824653" cy="491037"/>
            <a:chOff x="9781030" y="3223487"/>
            <a:chExt cx="824653" cy="491037"/>
          </a:xfrm>
        </p:grpSpPr>
        <p:sp>
          <p:nvSpPr>
            <p:cNvPr id="150" name="Oval 11">
              <a:extLst>
                <a:ext uri="{FF2B5EF4-FFF2-40B4-BE49-F238E27FC236}">
                  <a16:creationId xmlns:a16="http://schemas.microsoft.com/office/drawing/2014/main" id="{1F2BD8A2-0B0B-4020-AE19-5314EE2646E4}"/>
                </a:ext>
              </a:extLst>
            </p:cNvPr>
            <p:cNvSpPr>
              <a:spLocks noChangeArrowheads="1"/>
            </p:cNvSpPr>
            <p:nvPr/>
          </p:nvSpPr>
          <p:spPr bwMode="auto">
            <a:xfrm>
              <a:off x="10402160" y="3508120"/>
              <a:ext cx="203523" cy="206404"/>
            </a:xfrm>
            <a:prstGeom prst="ellipse">
              <a:avLst/>
            </a:prstGeom>
            <a:solidFill>
              <a:schemeClr val="bg1"/>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2" name="Freeform 19">
              <a:extLst>
                <a:ext uri="{FF2B5EF4-FFF2-40B4-BE49-F238E27FC236}">
                  <a16:creationId xmlns:a16="http://schemas.microsoft.com/office/drawing/2014/main" id="{700205B9-FB81-40DE-ABB3-CD25CFFD8379}"/>
                </a:ext>
              </a:extLst>
            </p:cNvPr>
            <p:cNvSpPr>
              <a:spLocks/>
            </p:cNvSpPr>
            <p:nvPr/>
          </p:nvSpPr>
          <p:spPr bwMode="auto">
            <a:xfrm>
              <a:off x="10454960" y="3569561"/>
              <a:ext cx="97922" cy="87362"/>
            </a:xfrm>
            <a:custGeom>
              <a:avLst/>
              <a:gdLst>
                <a:gd name="T0" fmla="*/ 102 w 102"/>
                <a:gd name="T1" fmla="*/ 31 h 91"/>
                <a:gd name="T2" fmla="*/ 69 w 102"/>
                <a:gd name="T3" fmla="*/ 31 h 91"/>
                <a:gd name="T4" fmla="*/ 69 w 102"/>
                <a:gd name="T5" fmla="*/ 0 h 91"/>
                <a:gd name="T6" fmla="*/ 33 w 102"/>
                <a:gd name="T7" fmla="*/ 0 h 91"/>
                <a:gd name="T8" fmla="*/ 33 w 102"/>
                <a:gd name="T9" fmla="*/ 31 h 91"/>
                <a:gd name="T10" fmla="*/ 0 w 102"/>
                <a:gd name="T11" fmla="*/ 31 h 91"/>
                <a:gd name="T12" fmla="*/ 0 w 102"/>
                <a:gd name="T13" fmla="*/ 65 h 91"/>
                <a:gd name="T14" fmla="*/ 33 w 102"/>
                <a:gd name="T15" fmla="*/ 65 h 91"/>
                <a:gd name="T16" fmla="*/ 33 w 102"/>
                <a:gd name="T17" fmla="*/ 91 h 91"/>
                <a:gd name="T18" fmla="*/ 69 w 102"/>
                <a:gd name="T19" fmla="*/ 91 h 91"/>
                <a:gd name="T20" fmla="*/ 69 w 102"/>
                <a:gd name="T21" fmla="*/ 65 h 91"/>
                <a:gd name="T22" fmla="*/ 102 w 102"/>
                <a:gd name="T23" fmla="*/ 65 h 91"/>
                <a:gd name="T24" fmla="*/ 102 w 102"/>
                <a:gd name="T25"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1">
                  <a:moveTo>
                    <a:pt x="102" y="31"/>
                  </a:moveTo>
                  <a:lnTo>
                    <a:pt x="69" y="31"/>
                  </a:lnTo>
                  <a:lnTo>
                    <a:pt x="69" y="0"/>
                  </a:lnTo>
                  <a:lnTo>
                    <a:pt x="33" y="0"/>
                  </a:lnTo>
                  <a:lnTo>
                    <a:pt x="33" y="31"/>
                  </a:lnTo>
                  <a:lnTo>
                    <a:pt x="0" y="31"/>
                  </a:lnTo>
                  <a:lnTo>
                    <a:pt x="0" y="65"/>
                  </a:lnTo>
                  <a:lnTo>
                    <a:pt x="33" y="65"/>
                  </a:lnTo>
                  <a:lnTo>
                    <a:pt x="33" y="91"/>
                  </a:lnTo>
                  <a:lnTo>
                    <a:pt x="69" y="91"/>
                  </a:lnTo>
                  <a:lnTo>
                    <a:pt x="69" y="65"/>
                  </a:lnTo>
                  <a:lnTo>
                    <a:pt x="102" y="65"/>
                  </a:lnTo>
                  <a:lnTo>
                    <a:pt x="102" y="31"/>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20">
              <a:extLst>
                <a:ext uri="{FF2B5EF4-FFF2-40B4-BE49-F238E27FC236}">
                  <a16:creationId xmlns:a16="http://schemas.microsoft.com/office/drawing/2014/main" id="{3B902FFA-F6A6-44D9-97F4-443FA810981D}"/>
                </a:ext>
              </a:extLst>
            </p:cNvPr>
            <p:cNvSpPr>
              <a:spLocks/>
            </p:cNvSpPr>
            <p:nvPr/>
          </p:nvSpPr>
          <p:spPr bwMode="auto">
            <a:xfrm>
              <a:off x="10454960" y="3569561"/>
              <a:ext cx="97922" cy="87362"/>
            </a:xfrm>
            <a:custGeom>
              <a:avLst/>
              <a:gdLst>
                <a:gd name="T0" fmla="*/ 102 w 102"/>
                <a:gd name="T1" fmla="*/ 31 h 91"/>
                <a:gd name="T2" fmla="*/ 69 w 102"/>
                <a:gd name="T3" fmla="*/ 31 h 91"/>
                <a:gd name="T4" fmla="*/ 69 w 102"/>
                <a:gd name="T5" fmla="*/ 0 h 91"/>
                <a:gd name="T6" fmla="*/ 33 w 102"/>
                <a:gd name="T7" fmla="*/ 0 h 91"/>
                <a:gd name="T8" fmla="*/ 33 w 102"/>
                <a:gd name="T9" fmla="*/ 31 h 91"/>
                <a:gd name="T10" fmla="*/ 0 w 102"/>
                <a:gd name="T11" fmla="*/ 31 h 91"/>
                <a:gd name="T12" fmla="*/ 0 w 102"/>
                <a:gd name="T13" fmla="*/ 65 h 91"/>
                <a:gd name="T14" fmla="*/ 33 w 102"/>
                <a:gd name="T15" fmla="*/ 65 h 91"/>
                <a:gd name="T16" fmla="*/ 33 w 102"/>
                <a:gd name="T17" fmla="*/ 91 h 91"/>
                <a:gd name="T18" fmla="*/ 69 w 102"/>
                <a:gd name="T19" fmla="*/ 91 h 91"/>
                <a:gd name="T20" fmla="*/ 69 w 102"/>
                <a:gd name="T21" fmla="*/ 65 h 91"/>
                <a:gd name="T22" fmla="*/ 102 w 102"/>
                <a:gd name="T23" fmla="*/ 65 h 91"/>
                <a:gd name="T24" fmla="*/ 102 w 102"/>
                <a:gd name="T25" fmla="*/ 3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1">
                  <a:moveTo>
                    <a:pt x="102" y="31"/>
                  </a:moveTo>
                  <a:lnTo>
                    <a:pt x="69" y="31"/>
                  </a:lnTo>
                  <a:lnTo>
                    <a:pt x="69" y="0"/>
                  </a:lnTo>
                  <a:lnTo>
                    <a:pt x="33" y="0"/>
                  </a:lnTo>
                  <a:lnTo>
                    <a:pt x="33" y="31"/>
                  </a:lnTo>
                  <a:lnTo>
                    <a:pt x="0" y="31"/>
                  </a:lnTo>
                  <a:lnTo>
                    <a:pt x="0" y="65"/>
                  </a:lnTo>
                  <a:lnTo>
                    <a:pt x="33" y="65"/>
                  </a:lnTo>
                  <a:lnTo>
                    <a:pt x="33" y="91"/>
                  </a:lnTo>
                  <a:lnTo>
                    <a:pt x="69" y="91"/>
                  </a:lnTo>
                  <a:lnTo>
                    <a:pt x="69" y="65"/>
                  </a:lnTo>
                  <a:lnTo>
                    <a:pt x="102" y="65"/>
                  </a:lnTo>
                  <a:lnTo>
                    <a:pt x="102" y="31"/>
                  </a:lnTo>
                  <a:close/>
                </a:path>
              </a:pathLst>
            </a:custGeom>
            <a:noFill/>
            <a:ln w="1270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6" name="Freeform 23">
              <a:extLst>
                <a:ext uri="{FF2B5EF4-FFF2-40B4-BE49-F238E27FC236}">
                  <a16:creationId xmlns:a16="http://schemas.microsoft.com/office/drawing/2014/main" id="{9EEBEDAA-C09E-44EF-B5FF-C7CE8EDC0822}"/>
                </a:ext>
              </a:extLst>
            </p:cNvPr>
            <p:cNvSpPr>
              <a:spLocks/>
            </p:cNvSpPr>
            <p:nvPr/>
          </p:nvSpPr>
          <p:spPr bwMode="auto">
            <a:xfrm>
              <a:off x="10167915" y="3259968"/>
              <a:ext cx="36481" cy="34561"/>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12700" cap="rnd">
              <a:solidFill>
                <a:srgbClr val="FBBE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24">
              <a:extLst>
                <a:ext uri="{FF2B5EF4-FFF2-40B4-BE49-F238E27FC236}">
                  <a16:creationId xmlns:a16="http://schemas.microsoft.com/office/drawing/2014/main" id="{0FEE54D4-746A-4FF8-BCB9-A5F6AC351C86}"/>
                </a:ext>
              </a:extLst>
            </p:cNvPr>
            <p:cNvSpPr>
              <a:spLocks/>
            </p:cNvSpPr>
            <p:nvPr/>
          </p:nvSpPr>
          <p:spPr bwMode="auto">
            <a:xfrm>
              <a:off x="10169835" y="3264767"/>
              <a:ext cx="69121" cy="66241"/>
            </a:xfrm>
            <a:custGeom>
              <a:avLst/>
              <a:gdLst>
                <a:gd name="T0" fmla="*/ 0 w 30"/>
                <a:gd name="T1" fmla="*/ 20 h 29"/>
                <a:gd name="T2" fmla="*/ 14 w 30"/>
                <a:gd name="T3" fmla="*/ 29 h 29"/>
                <a:gd name="T4" fmla="*/ 30 w 30"/>
                <a:gd name="T5" fmla="*/ 13 h 29"/>
                <a:gd name="T6" fmla="*/ 22 w 30"/>
                <a:gd name="T7" fmla="*/ 0 h 29"/>
              </a:gdLst>
              <a:ahLst/>
              <a:cxnLst>
                <a:cxn ang="0">
                  <a:pos x="T0" y="T1"/>
                </a:cxn>
                <a:cxn ang="0">
                  <a:pos x="T2" y="T3"/>
                </a:cxn>
                <a:cxn ang="0">
                  <a:pos x="T4" y="T5"/>
                </a:cxn>
                <a:cxn ang="0">
                  <a:pos x="T6" y="T7"/>
                </a:cxn>
              </a:cxnLst>
              <a:rect l="0" t="0" r="r" b="b"/>
              <a:pathLst>
                <a:path w="30" h="29">
                  <a:moveTo>
                    <a:pt x="0" y="20"/>
                  </a:moveTo>
                  <a:cubicBezTo>
                    <a:pt x="2" y="25"/>
                    <a:pt x="8" y="29"/>
                    <a:pt x="14" y="29"/>
                  </a:cubicBezTo>
                  <a:cubicBezTo>
                    <a:pt x="23" y="29"/>
                    <a:pt x="30" y="22"/>
                    <a:pt x="30" y="13"/>
                  </a:cubicBezTo>
                  <a:cubicBezTo>
                    <a:pt x="30" y="7"/>
                    <a:pt x="27" y="2"/>
                    <a:pt x="22" y="0"/>
                  </a:cubicBezTo>
                </a:path>
              </a:pathLst>
            </a:custGeom>
            <a:noFill/>
            <a:ln w="1270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8" name="Rectangle 25">
              <a:extLst>
                <a:ext uri="{FF2B5EF4-FFF2-40B4-BE49-F238E27FC236}">
                  <a16:creationId xmlns:a16="http://schemas.microsoft.com/office/drawing/2014/main" id="{660B3C90-A0FE-466C-89B0-42AC71F9A14C}"/>
                </a:ext>
              </a:extLst>
            </p:cNvPr>
            <p:cNvSpPr>
              <a:spLocks noChangeArrowheads="1"/>
            </p:cNvSpPr>
            <p:nvPr/>
          </p:nvSpPr>
          <p:spPr bwMode="auto">
            <a:xfrm>
              <a:off x="10163115" y="3223487"/>
              <a:ext cx="75841" cy="5472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59" name="Rectangle 26">
              <a:extLst>
                <a:ext uri="{FF2B5EF4-FFF2-40B4-BE49-F238E27FC236}">
                  <a16:creationId xmlns:a16="http://schemas.microsoft.com/office/drawing/2014/main" id="{C6D8DA5C-C192-4859-ADA1-AA5289BEB586}"/>
                </a:ext>
              </a:extLst>
            </p:cNvPr>
            <p:cNvSpPr>
              <a:spLocks noChangeArrowheads="1"/>
            </p:cNvSpPr>
            <p:nvPr/>
          </p:nvSpPr>
          <p:spPr bwMode="auto">
            <a:xfrm>
              <a:off x="10163115" y="3223487"/>
              <a:ext cx="75841" cy="54721"/>
            </a:xfrm>
            <a:prstGeom prst="rect">
              <a:avLst/>
            </a:prstGeom>
            <a:noFill/>
            <a:ln w="1270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0" name="Freeform 27">
              <a:extLst>
                <a:ext uri="{FF2B5EF4-FFF2-40B4-BE49-F238E27FC236}">
                  <a16:creationId xmlns:a16="http://schemas.microsoft.com/office/drawing/2014/main" id="{45AFC408-78B2-42D4-9F41-F89F1C5A64FA}"/>
                </a:ext>
              </a:extLst>
            </p:cNvPr>
            <p:cNvSpPr>
              <a:spLocks noEditPoints="1"/>
            </p:cNvSpPr>
            <p:nvPr/>
          </p:nvSpPr>
          <p:spPr bwMode="auto">
            <a:xfrm>
              <a:off x="10188075" y="3236927"/>
              <a:ext cx="24960" cy="25921"/>
            </a:xfrm>
            <a:custGeom>
              <a:avLst/>
              <a:gdLst>
                <a:gd name="T0" fmla="*/ 0 w 26"/>
                <a:gd name="T1" fmla="*/ 15 h 27"/>
                <a:gd name="T2" fmla="*/ 26 w 26"/>
                <a:gd name="T3" fmla="*/ 15 h 27"/>
                <a:gd name="T4" fmla="*/ 12 w 26"/>
                <a:gd name="T5" fmla="*/ 0 h 27"/>
                <a:gd name="T6" fmla="*/ 12 w 26"/>
                <a:gd name="T7" fmla="*/ 27 h 27"/>
              </a:gdLst>
              <a:ahLst/>
              <a:cxnLst>
                <a:cxn ang="0">
                  <a:pos x="T0" y="T1"/>
                </a:cxn>
                <a:cxn ang="0">
                  <a:pos x="T2" y="T3"/>
                </a:cxn>
                <a:cxn ang="0">
                  <a:pos x="T4" y="T5"/>
                </a:cxn>
                <a:cxn ang="0">
                  <a:pos x="T6" y="T7"/>
                </a:cxn>
              </a:cxnLst>
              <a:rect l="0" t="0" r="r" b="b"/>
              <a:pathLst>
                <a:path w="26" h="27">
                  <a:moveTo>
                    <a:pt x="0" y="15"/>
                  </a:moveTo>
                  <a:lnTo>
                    <a:pt x="26" y="15"/>
                  </a:lnTo>
                  <a:moveTo>
                    <a:pt x="12" y="0"/>
                  </a:moveTo>
                  <a:lnTo>
                    <a:pt x="12" y="27"/>
                  </a:lnTo>
                </a:path>
              </a:pathLst>
            </a:custGeom>
            <a:noFill/>
            <a:ln w="1270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1" name="Oval 13">
              <a:extLst>
                <a:ext uri="{FF2B5EF4-FFF2-40B4-BE49-F238E27FC236}">
                  <a16:creationId xmlns:a16="http://schemas.microsoft.com/office/drawing/2014/main" id="{14FA09E5-4ED5-403F-83ED-697B16B8C9F2}"/>
                </a:ext>
              </a:extLst>
            </p:cNvPr>
            <p:cNvSpPr>
              <a:spLocks noChangeArrowheads="1"/>
            </p:cNvSpPr>
            <p:nvPr/>
          </p:nvSpPr>
          <p:spPr bwMode="auto">
            <a:xfrm>
              <a:off x="9781030" y="3508120"/>
              <a:ext cx="202563" cy="206404"/>
            </a:xfrm>
            <a:prstGeom prst="ellipse">
              <a:avLst/>
            </a:prstGeom>
            <a:solidFill>
              <a:schemeClr val="bg1"/>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3" name="Freeform 15">
              <a:extLst>
                <a:ext uri="{FF2B5EF4-FFF2-40B4-BE49-F238E27FC236}">
                  <a16:creationId xmlns:a16="http://schemas.microsoft.com/office/drawing/2014/main" id="{9560BA86-A522-43C8-8110-D53CC42CE4E3}"/>
                </a:ext>
              </a:extLst>
            </p:cNvPr>
            <p:cNvSpPr>
              <a:spLocks/>
            </p:cNvSpPr>
            <p:nvPr/>
          </p:nvSpPr>
          <p:spPr bwMode="auto">
            <a:xfrm>
              <a:off x="9849191" y="3565721"/>
              <a:ext cx="59521" cy="102722"/>
            </a:xfrm>
            <a:custGeom>
              <a:avLst/>
              <a:gdLst>
                <a:gd name="T0" fmla="*/ 0 w 26"/>
                <a:gd name="T1" fmla="*/ 0 h 45"/>
                <a:gd name="T2" fmla="*/ 0 w 26"/>
                <a:gd name="T3" fmla="*/ 10 h 45"/>
                <a:gd name="T4" fmla="*/ 9 w 26"/>
                <a:gd name="T5" fmla="*/ 18 h 45"/>
                <a:gd name="T6" fmla="*/ 9 w 26"/>
                <a:gd name="T7" fmla="*/ 33 h 45"/>
                <a:gd name="T8" fmla="*/ 26 w 26"/>
                <a:gd name="T9" fmla="*/ 33 h 45"/>
                <a:gd name="T10" fmla="*/ 26 w 26"/>
                <a:gd name="T11" fmla="*/ 18 h 45"/>
              </a:gdLst>
              <a:ahLst/>
              <a:cxnLst>
                <a:cxn ang="0">
                  <a:pos x="T0" y="T1"/>
                </a:cxn>
                <a:cxn ang="0">
                  <a:pos x="T2" y="T3"/>
                </a:cxn>
                <a:cxn ang="0">
                  <a:pos x="T4" y="T5"/>
                </a:cxn>
                <a:cxn ang="0">
                  <a:pos x="T6" y="T7"/>
                </a:cxn>
                <a:cxn ang="0">
                  <a:pos x="T8" y="T9"/>
                </a:cxn>
                <a:cxn ang="0">
                  <a:pos x="T10" y="T11"/>
                </a:cxn>
              </a:cxnLst>
              <a:rect l="0" t="0" r="r" b="b"/>
              <a:pathLst>
                <a:path w="26" h="45">
                  <a:moveTo>
                    <a:pt x="0" y="0"/>
                  </a:moveTo>
                  <a:cubicBezTo>
                    <a:pt x="0" y="10"/>
                    <a:pt x="0" y="10"/>
                    <a:pt x="0" y="10"/>
                  </a:cubicBezTo>
                  <a:cubicBezTo>
                    <a:pt x="0" y="13"/>
                    <a:pt x="9" y="14"/>
                    <a:pt x="9" y="18"/>
                  </a:cubicBezTo>
                  <a:cubicBezTo>
                    <a:pt x="9" y="33"/>
                    <a:pt x="9" y="33"/>
                    <a:pt x="9" y="33"/>
                  </a:cubicBezTo>
                  <a:cubicBezTo>
                    <a:pt x="9" y="45"/>
                    <a:pt x="26" y="43"/>
                    <a:pt x="26" y="33"/>
                  </a:cubicBezTo>
                  <a:cubicBezTo>
                    <a:pt x="26" y="12"/>
                    <a:pt x="26" y="18"/>
                    <a:pt x="26" y="18"/>
                  </a:cubicBezTo>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4" name="Freeform 16">
              <a:extLst>
                <a:ext uri="{FF2B5EF4-FFF2-40B4-BE49-F238E27FC236}">
                  <a16:creationId xmlns:a16="http://schemas.microsoft.com/office/drawing/2014/main" id="{9470ADD7-7C1F-4156-9075-7C4440E524B8}"/>
                </a:ext>
              </a:extLst>
            </p:cNvPr>
            <p:cNvSpPr>
              <a:spLocks/>
            </p:cNvSpPr>
            <p:nvPr/>
          </p:nvSpPr>
          <p:spPr bwMode="auto">
            <a:xfrm>
              <a:off x="9849191" y="3565721"/>
              <a:ext cx="59521" cy="102722"/>
            </a:xfrm>
            <a:custGeom>
              <a:avLst/>
              <a:gdLst>
                <a:gd name="T0" fmla="*/ 0 w 26"/>
                <a:gd name="T1" fmla="*/ 0 h 45"/>
                <a:gd name="T2" fmla="*/ 0 w 26"/>
                <a:gd name="T3" fmla="*/ 10 h 45"/>
                <a:gd name="T4" fmla="*/ 9 w 26"/>
                <a:gd name="T5" fmla="*/ 18 h 45"/>
                <a:gd name="T6" fmla="*/ 9 w 26"/>
                <a:gd name="T7" fmla="*/ 33 h 45"/>
                <a:gd name="T8" fmla="*/ 26 w 26"/>
                <a:gd name="T9" fmla="*/ 33 h 45"/>
                <a:gd name="T10" fmla="*/ 26 w 26"/>
                <a:gd name="T11" fmla="*/ 18 h 45"/>
              </a:gdLst>
              <a:ahLst/>
              <a:cxnLst>
                <a:cxn ang="0">
                  <a:pos x="T0" y="T1"/>
                </a:cxn>
                <a:cxn ang="0">
                  <a:pos x="T2" y="T3"/>
                </a:cxn>
                <a:cxn ang="0">
                  <a:pos x="T4" y="T5"/>
                </a:cxn>
                <a:cxn ang="0">
                  <a:pos x="T6" y="T7"/>
                </a:cxn>
                <a:cxn ang="0">
                  <a:pos x="T8" y="T9"/>
                </a:cxn>
                <a:cxn ang="0">
                  <a:pos x="T10" y="T11"/>
                </a:cxn>
              </a:cxnLst>
              <a:rect l="0" t="0" r="r" b="b"/>
              <a:pathLst>
                <a:path w="26" h="45">
                  <a:moveTo>
                    <a:pt x="0" y="0"/>
                  </a:moveTo>
                  <a:cubicBezTo>
                    <a:pt x="0" y="10"/>
                    <a:pt x="0" y="10"/>
                    <a:pt x="0" y="10"/>
                  </a:cubicBezTo>
                  <a:cubicBezTo>
                    <a:pt x="0" y="13"/>
                    <a:pt x="9" y="14"/>
                    <a:pt x="9" y="18"/>
                  </a:cubicBezTo>
                  <a:cubicBezTo>
                    <a:pt x="9" y="33"/>
                    <a:pt x="9" y="33"/>
                    <a:pt x="9" y="33"/>
                  </a:cubicBezTo>
                  <a:cubicBezTo>
                    <a:pt x="9" y="45"/>
                    <a:pt x="26" y="43"/>
                    <a:pt x="26" y="33"/>
                  </a:cubicBezTo>
                  <a:cubicBezTo>
                    <a:pt x="26" y="12"/>
                    <a:pt x="26" y="18"/>
                    <a:pt x="26" y="18"/>
                  </a:cubicBezTo>
                </a:path>
              </a:pathLst>
            </a:custGeom>
            <a:noFill/>
            <a:ln w="1270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17">
              <a:extLst>
                <a:ext uri="{FF2B5EF4-FFF2-40B4-BE49-F238E27FC236}">
                  <a16:creationId xmlns:a16="http://schemas.microsoft.com/office/drawing/2014/main" id="{400086FD-4CDC-4FB0-A6ED-C034193323F4}"/>
                </a:ext>
              </a:extLst>
            </p:cNvPr>
            <p:cNvSpPr>
              <a:spLocks/>
            </p:cNvSpPr>
            <p:nvPr/>
          </p:nvSpPr>
          <p:spPr bwMode="auto">
            <a:xfrm>
              <a:off x="9865511" y="3565721"/>
              <a:ext cx="22081" cy="38401"/>
            </a:xfrm>
            <a:custGeom>
              <a:avLst/>
              <a:gdLst>
                <a:gd name="T0" fmla="*/ 10 w 10"/>
                <a:gd name="T1" fmla="*/ 0 h 17"/>
                <a:gd name="T2" fmla="*/ 9 w 10"/>
                <a:gd name="T3" fmla="*/ 10 h 17"/>
                <a:gd name="T4" fmla="*/ 0 w 10"/>
                <a:gd name="T5" fmla="*/ 17 h 17"/>
              </a:gdLst>
              <a:ahLst/>
              <a:cxnLst>
                <a:cxn ang="0">
                  <a:pos x="T0" y="T1"/>
                </a:cxn>
                <a:cxn ang="0">
                  <a:pos x="T2" y="T3"/>
                </a:cxn>
                <a:cxn ang="0">
                  <a:pos x="T4" y="T5"/>
                </a:cxn>
              </a:cxnLst>
              <a:rect l="0" t="0" r="r" b="b"/>
              <a:pathLst>
                <a:path w="10" h="17">
                  <a:moveTo>
                    <a:pt x="10" y="0"/>
                  </a:moveTo>
                  <a:cubicBezTo>
                    <a:pt x="10" y="0"/>
                    <a:pt x="9" y="8"/>
                    <a:pt x="9" y="10"/>
                  </a:cubicBezTo>
                  <a:cubicBezTo>
                    <a:pt x="9" y="12"/>
                    <a:pt x="7" y="12"/>
                    <a:pt x="0" y="17"/>
                  </a:cubicBezTo>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6" name="Freeform 18">
              <a:extLst>
                <a:ext uri="{FF2B5EF4-FFF2-40B4-BE49-F238E27FC236}">
                  <a16:creationId xmlns:a16="http://schemas.microsoft.com/office/drawing/2014/main" id="{A1F75DB3-B7DD-45EA-87B8-FFA6DDD8877F}"/>
                </a:ext>
              </a:extLst>
            </p:cNvPr>
            <p:cNvSpPr>
              <a:spLocks/>
            </p:cNvSpPr>
            <p:nvPr/>
          </p:nvSpPr>
          <p:spPr bwMode="auto">
            <a:xfrm>
              <a:off x="9865511" y="3565721"/>
              <a:ext cx="22081" cy="38401"/>
            </a:xfrm>
            <a:custGeom>
              <a:avLst/>
              <a:gdLst>
                <a:gd name="T0" fmla="*/ 10 w 10"/>
                <a:gd name="T1" fmla="*/ 0 h 17"/>
                <a:gd name="T2" fmla="*/ 9 w 10"/>
                <a:gd name="T3" fmla="*/ 10 h 17"/>
                <a:gd name="T4" fmla="*/ 0 w 10"/>
                <a:gd name="T5" fmla="*/ 17 h 17"/>
              </a:gdLst>
              <a:ahLst/>
              <a:cxnLst>
                <a:cxn ang="0">
                  <a:pos x="T0" y="T1"/>
                </a:cxn>
                <a:cxn ang="0">
                  <a:pos x="T2" y="T3"/>
                </a:cxn>
                <a:cxn ang="0">
                  <a:pos x="T4" y="T5"/>
                </a:cxn>
              </a:cxnLst>
              <a:rect l="0" t="0" r="r" b="b"/>
              <a:pathLst>
                <a:path w="10" h="17">
                  <a:moveTo>
                    <a:pt x="10" y="0"/>
                  </a:moveTo>
                  <a:cubicBezTo>
                    <a:pt x="10" y="0"/>
                    <a:pt x="9" y="8"/>
                    <a:pt x="9" y="10"/>
                  </a:cubicBezTo>
                  <a:cubicBezTo>
                    <a:pt x="9" y="12"/>
                    <a:pt x="7" y="12"/>
                    <a:pt x="0" y="17"/>
                  </a:cubicBezTo>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9" name="Group 178">
            <a:extLst>
              <a:ext uri="{FF2B5EF4-FFF2-40B4-BE49-F238E27FC236}">
                <a16:creationId xmlns:a16="http://schemas.microsoft.com/office/drawing/2014/main" id="{495B0C97-1D33-4F69-9AEC-3475DD6C97C9}"/>
              </a:ext>
            </a:extLst>
          </p:cNvPr>
          <p:cNvGrpSpPr/>
          <p:nvPr/>
        </p:nvGrpSpPr>
        <p:grpSpPr>
          <a:xfrm>
            <a:off x="10115908" y="3630738"/>
            <a:ext cx="168276" cy="494855"/>
            <a:chOff x="6086475" y="1320801"/>
            <a:chExt cx="214313" cy="630237"/>
          </a:xfrm>
        </p:grpSpPr>
        <p:sp>
          <p:nvSpPr>
            <p:cNvPr id="175" name="Freeform 10">
              <a:extLst>
                <a:ext uri="{FF2B5EF4-FFF2-40B4-BE49-F238E27FC236}">
                  <a16:creationId xmlns:a16="http://schemas.microsoft.com/office/drawing/2014/main" id="{3621F929-3E8E-4600-AF55-8ECD6347D564}"/>
                </a:ext>
              </a:extLst>
            </p:cNvPr>
            <p:cNvSpPr>
              <a:spLocks/>
            </p:cNvSpPr>
            <p:nvPr/>
          </p:nvSpPr>
          <p:spPr bwMode="auto">
            <a:xfrm>
              <a:off x="6086475" y="1481138"/>
              <a:ext cx="214313" cy="469900"/>
            </a:xfrm>
            <a:custGeom>
              <a:avLst/>
              <a:gdLst>
                <a:gd name="T0" fmla="*/ 59 w 79"/>
                <a:gd name="T1" fmla="*/ 0 h 173"/>
                <a:gd name="T2" fmla="*/ 21 w 79"/>
                <a:gd name="T3" fmla="*/ 0 h 173"/>
                <a:gd name="T4" fmla="*/ 0 w 79"/>
                <a:gd name="T5" fmla="*/ 21 h 173"/>
                <a:gd name="T6" fmla="*/ 0 w 79"/>
                <a:gd name="T7" fmla="*/ 90 h 173"/>
                <a:gd name="T8" fmla="*/ 16 w 79"/>
                <a:gd name="T9" fmla="*/ 110 h 173"/>
                <a:gd name="T10" fmla="*/ 16 w 79"/>
                <a:gd name="T11" fmla="*/ 156 h 173"/>
                <a:gd name="T12" fmla="*/ 33 w 79"/>
                <a:gd name="T13" fmla="*/ 173 h 173"/>
                <a:gd name="T14" fmla="*/ 47 w 79"/>
                <a:gd name="T15" fmla="*/ 173 h 173"/>
                <a:gd name="T16" fmla="*/ 64 w 79"/>
                <a:gd name="T17" fmla="*/ 156 h 173"/>
                <a:gd name="T18" fmla="*/ 64 w 79"/>
                <a:gd name="T19" fmla="*/ 110 h 173"/>
                <a:gd name="T20" fmla="*/ 79 w 79"/>
                <a:gd name="T21" fmla="*/ 90 h 173"/>
                <a:gd name="T22" fmla="*/ 79 w 79"/>
                <a:gd name="T23" fmla="*/ 21 h 173"/>
                <a:gd name="T24" fmla="*/ 59 w 79"/>
                <a:gd name="T25"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73">
                  <a:moveTo>
                    <a:pt x="59" y="0"/>
                  </a:moveTo>
                  <a:cubicBezTo>
                    <a:pt x="21" y="0"/>
                    <a:pt x="21" y="0"/>
                    <a:pt x="21" y="0"/>
                  </a:cubicBezTo>
                  <a:cubicBezTo>
                    <a:pt x="9" y="0"/>
                    <a:pt x="0" y="10"/>
                    <a:pt x="0" y="21"/>
                  </a:cubicBezTo>
                  <a:cubicBezTo>
                    <a:pt x="0" y="90"/>
                    <a:pt x="0" y="90"/>
                    <a:pt x="0" y="90"/>
                  </a:cubicBezTo>
                  <a:cubicBezTo>
                    <a:pt x="0" y="100"/>
                    <a:pt x="7" y="108"/>
                    <a:pt x="16" y="110"/>
                  </a:cubicBezTo>
                  <a:cubicBezTo>
                    <a:pt x="16" y="156"/>
                    <a:pt x="16" y="156"/>
                    <a:pt x="16" y="156"/>
                  </a:cubicBezTo>
                  <a:cubicBezTo>
                    <a:pt x="16" y="165"/>
                    <a:pt x="23" y="173"/>
                    <a:pt x="33" y="173"/>
                  </a:cubicBezTo>
                  <a:cubicBezTo>
                    <a:pt x="47" y="173"/>
                    <a:pt x="47" y="173"/>
                    <a:pt x="47" y="173"/>
                  </a:cubicBezTo>
                  <a:cubicBezTo>
                    <a:pt x="56" y="173"/>
                    <a:pt x="64" y="165"/>
                    <a:pt x="64" y="156"/>
                  </a:cubicBezTo>
                  <a:cubicBezTo>
                    <a:pt x="64" y="110"/>
                    <a:pt x="64" y="110"/>
                    <a:pt x="64" y="110"/>
                  </a:cubicBezTo>
                  <a:cubicBezTo>
                    <a:pt x="73" y="108"/>
                    <a:pt x="79" y="100"/>
                    <a:pt x="79" y="90"/>
                  </a:cubicBezTo>
                  <a:cubicBezTo>
                    <a:pt x="79" y="21"/>
                    <a:pt x="79" y="21"/>
                    <a:pt x="79" y="21"/>
                  </a:cubicBezTo>
                  <a:cubicBezTo>
                    <a:pt x="79" y="10"/>
                    <a:pt x="70" y="0"/>
                    <a:pt x="59" y="0"/>
                  </a:cubicBezTo>
                  <a:close/>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11">
              <a:extLst>
                <a:ext uri="{FF2B5EF4-FFF2-40B4-BE49-F238E27FC236}">
                  <a16:creationId xmlns:a16="http://schemas.microsoft.com/office/drawing/2014/main" id="{EFA9F533-A86B-4B29-B37A-6B66CE0A38BD}"/>
                </a:ext>
              </a:extLst>
            </p:cNvPr>
            <p:cNvSpPr>
              <a:spLocks/>
            </p:cNvSpPr>
            <p:nvPr/>
          </p:nvSpPr>
          <p:spPr bwMode="auto">
            <a:xfrm>
              <a:off x="6127750" y="1320801"/>
              <a:ext cx="61913" cy="60325"/>
            </a:xfrm>
            <a:custGeom>
              <a:avLst/>
              <a:gdLst>
                <a:gd name="T0" fmla="*/ 23 w 23"/>
                <a:gd name="T1" fmla="*/ 0 h 22"/>
                <a:gd name="T2" fmla="*/ 0 w 23"/>
                <a:gd name="T3" fmla="*/ 22 h 22"/>
              </a:gdLst>
              <a:ahLst/>
              <a:cxnLst>
                <a:cxn ang="0">
                  <a:pos x="T0" y="T1"/>
                </a:cxn>
                <a:cxn ang="0">
                  <a:pos x="T2" y="T3"/>
                </a:cxn>
              </a:cxnLst>
              <a:rect l="0" t="0" r="r" b="b"/>
              <a:pathLst>
                <a:path w="23" h="22">
                  <a:moveTo>
                    <a:pt x="23" y="0"/>
                  </a:moveTo>
                  <a:cubicBezTo>
                    <a:pt x="10" y="0"/>
                    <a:pt x="0" y="10"/>
                    <a:pt x="0" y="22"/>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7" name="Freeform 12">
              <a:extLst>
                <a:ext uri="{FF2B5EF4-FFF2-40B4-BE49-F238E27FC236}">
                  <a16:creationId xmlns:a16="http://schemas.microsoft.com/office/drawing/2014/main" id="{AFEBB64C-28E3-4693-9FE9-F36D5F3079A9}"/>
                </a:ext>
              </a:extLst>
            </p:cNvPr>
            <p:cNvSpPr>
              <a:spLocks/>
            </p:cNvSpPr>
            <p:nvPr/>
          </p:nvSpPr>
          <p:spPr bwMode="auto">
            <a:xfrm>
              <a:off x="6132513" y="1328738"/>
              <a:ext cx="122238" cy="120650"/>
            </a:xfrm>
            <a:custGeom>
              <a:avLst/>
              <a:gdLst>
                <a:gd name="T0" fmla="*/ 0 w 45"/>
                <a:gd name="T1" fmla="*/ 30 h 44"/>
                <a:gd name="T2" fmla="*/ 21 w 45"/>
                <a:gd name="T3" fmla="*/ 44 h 44"/>
                <a:gd name="T4" fmla="*/ 45 w 45"/>
                <a:gd name="T5" fmla="*/ 20 h 44"/>
                <a:gd name="T6" fmla="*/ 34 w 45"/>
                <a:gd name="T7" fmla="*/ 0 h 44"/>
              </a:gdLst>
              <a:ahLst/>
              <a:cxnLst>
                <a:cxn ang="0">
                  <a:pos x="T0" y="T1"/>
                </a:cxn>
                <a:cxn ang="0">
                  <a:pos x="T2" y="T3"/>
                </a:cxn>
                <a:cxn ang="0">
                  <a:pos x="T4" y="T5"/>
                </a:cxn>
                <a:cxn ang="0">
                  <a:pos x="T6" y="T7"/>
                </a:cxn>
              </a:cxnLst>
              <a:rect l="0" t="0" r="r" b="b"/>
              <a:pathLst>
                <a:path w="45" h="44">
                  <a:moveTo>
                    <a:pt x="0" y="30"/>
                  </a:moveTo>
                  <a:cubicBezTo>
                    <a:pt x="3" y="39"/>
                    <a:pt x="12" y="44"/>
                    <a:pt x="21" y="44"/>
                  </a:cubicBezTo>
                  <a:cubicBezTo>
                    <a:pt x="35" y="44"/>
                    <a:pt x="45" y="34"/>
                    <a:pt x="45" y="20"/>
                  </a:cubicBezTo>
                  <a:cubicBezTo>
                    <a:pt x="45" y="12"/>
                    <a:pt x="41" y="4"/>
                    <a:pt x="34" y="0"/>
                  </a:cubicBezTo>
                </a:path>
              </a:pathLst>
            </a:custGeom>
            <a:noFill/>
            <a:ln w="19050" cap="rnd">
              <a:solidFill>
                <a:srgbClr val="14032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13">
              <a:extLst>
                <a:ext uri="{FF2B5EF4-FFF2-40B4-BE49-F238E27FC236}">
                  <a16:creationId xmlns:a16="http://schemas.microsoft.com/office/drawing/2014/main" id="{A56507AF-210D-4C5E-AE96-84551DB1DA9C}"/>
                </a:ext>
              </a:extLst>
            </p:cNvPr>
            <p:cNvSpPr>
              <a:spLocks noEditPoints="1"/>
            </p:cNvSpPr>
            <p:nvPr/>
          </p:nvSpPr>
          <p:spPr bwMode="auto">
            <a:xfrm>
              <a:off x="6118225" y="1550988"/>
              <a:ext cx="38100" cy="344488"/>
            </a:xfrm>
            <a:custGeom>
              <a:avLst/>
              <a:gdLst>
                <a:gd name="T0" fmla="*/ 24 w 24"/>
                <a:gd name="T1" fmla="*/ 163 h 217"/>
                <a:gd name="T2" fmla="*/ 24 w 24"/>
                <a:gd name="T3" fmla="*/ 217 h 217"/>
                <a:gd name="T4" fmla="*/ 0 w 24"/>
                <a:gd name="T5" fmla="*/ 111 h 217"/>
                <a:gd name="T6" fmla="*/ 0 w 24"/>
                <a:gd name="T7" fmla="*/ 0 h 217"/>
              </a:gdLst>
              <a:ahLst/>
              <a:cxnLst>
                <a:cxn ang="0">
                  <a:pos x="T0" y="T1"/>
                </a:cxn>
                <a:cxn ang="0">
                  <a:pos x="T2" y="T3"/>
                </a:cxn>
                <a:cxn ang="0">
                  <a:pos x="T4" y="T5"/>
                </a:cxn>
                <a:cxn ang="0">
                  <a:pos x="T6" y="T7"/>
                </a:cxn>
              </a:cxnLst>
              <a:rect l="0" t="0" r="r" b="b"/>
              <a:pathLst>
                <a:path w="24" h="217">
                  <a:moveTo>
                    <a:pt x="24" y="163"/>
                  </a:moveTo>
                  <a:lnTo>
                    <a:pt x="24" y="217"/>
                  </a:lnTo>
                  <a:moveTo>
                    <a:pt x="0" y="111"/>
                  </a:moveTo>
                  <a:lnTo>
                    <a:pt x="0" y="0"/>
                  </a:ln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85" name="Freeform 8">
            <a:extLst>
              <a:ext uri="{FF2B5EF4-FFF2-40B4-BE49-F238E27FC236}">
                <a16:creationId xmlns:a16="http://schemas.microsoft.com/office/drawing/2014/main" id="{7CE0E248-7C37-4A3E-9C96-6BC0BE5911AE}"/>
              </a:ext>
            </a:extLst>
          </p:cNvPr>
          <p:cNvSpPr>
            <a:spLocks/>
          </p:cNvSpPr>
          <p:nvPr/>
        </p:nvSpPr>
        <p:spPr bwMode="gray">
          <a:xfrm rot="5400000">
            <a:off x="980260" y="2484491"/>
            <a:ext cx="161195" cy="234467"/>
          </a:xfrm>
          <a:custGeom>
            <a:avLst/>
            <a:gdLst>
              <a:gd name="T0" fmla="*/ 282 w 290"/>
              <a:gd name="T1" fmla="*/ 178 h 335"/>
              <a:gd name="T2" fmla="*/ 19 w 290"/>
              <a:gd name="T3" fmla="*/ 330 h 335"/>
              <a:gd name="T4" fmla="*/ 0 w 290"/>
              <a:gd name="T5" fmla="*/ 319 h 335"/>
              <a:gd name="T6" fmla="*/ 0 w 290"/>
              <a:gd name="T7" fmla="*/ 15 h 335"/>
              <a:gd name="T8" fmla="*/ 19 w 290"/>
              <a:gd name="T9" fmla="*/ 5 h 335"/>
              <a:gd name="T10" fmla="*/ 282 w 290"/>
              <a:gd name="T11" fmla="*/ 157 h 335"/>
              <a:gd name="T12" fmla="*/ 282 w 290"/>
              <a:gd name="T13" fmla="*/ 178 h 335"/>
            </a:gdLst>
            <a:ahLst/>
            <a:cxnLst>
              <a:cxn ang="0">
                <a:pos x="T0" y="T1"/>
              </a:cxn>
              <a:cxn ang="0">
                <a:pos x="T2" y="T3"/>
              </a:cxn>
              <a:cxn ang="0">
                <a:pos x="T4" y="T5"/>
              </a:cxn>
              <a:cxn ang="0">
                <a:pos x="T6" y="T7"/>
              </a:cxn>
              <a:cxn ang="0">
                <a:pos x="T8" y="T9"/>
              </a:cxn>
              <a:cxn ang="0">
                <a:pos x="T10" y="T11"/>
              </a:cxn>
              <a:cxn ang="0">
                <a:pos x="T12" y="T13"/>
              </a:cxn>
            </a:cxnLst>
            <a:rect l="0" t="0" r="r" b="b"/>
            <a:pathLst>
              <a:path w="290" h="335">
                <a:moveTo>
                  <a:pt x="282" y="178"/>
                </a:moveTo>
                <a:cubicBezTo>
                  <a:pt x="19" y="330"/>
                  <a:pt x="19" y="330"/>
                  <a:pt x="19" y="330"/>
                </a:cubicBezTo>
                <a:cubicBezTo>
                  <a:pt x="10" y="335"/>
                  <a:pt x="0" y="329"/>
                  <a:pt x="0" y="319"/>
                </a:cubicBezTo>
                <a:cubicBezTo>
                  <a:pt x="0" y="15"/>
                  <a:pt x="0" y="15"/>
                  <a:pt x="0" y="15"/>
                </a:cubicBezTo>
                <a:cubicBezTo>
                  <a:pt x="0" y="6"/>
                  <a:pt x="10" y="0"/>
                  <a:pt x="19" y="5"/>
                </a:cubicBezTo>
                <a:cubicBezTo>
                  <a:pt x="282" y="157"/>
                  <a:pt x="282" y="157"/>
                  <a:pt x="282" y="157"/>
                </a:cubicBezTo>
                <a:cubicBezTo>
                  <a:pt x="290" y="161"/>
                  <a:pt x="290" y="173"/>
                  <a:pt x="282" y="178"/>
                </a:cubicBezTo>
                <a:close/>
              </a:path>
            </a:pathLst>
          </a:custGeom>
          <a:solidFill>
            <a:schemeClr val="bg1"/>
          </a:solid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86" name="Freeform 8">
            <a:extLst>
              <a:ext uri="{FF2B5EF4-FFF2-40B4-BE49-F238E27FC236}">
                <a16:creationId xmlns:a16="http://schemas.microsoft.com/office/drawing/2014/main" id="{A2388620-0259-4C8C-9054-EA8AEAE228FA}"/>
              </a:ext>
            </a:extLst>
          </p:cNvPr>
          <p:cNvSpPr>
            <a:spLocks/>
          </p:cNvSpPr>
          <p:nvPr/>
        </p:nvSpPr>
        <p:spPr bwMode="gray">
          <a:xfrm rot="5400000">
            <a:off x="3976906" y="3546581"/>
            <a:ext cx="161195" cy="234467"/>
          </a:xfrm>
          <a:custGeom>
            <a:avLst/>
            <a:gdLst>
              <a:gd name="T0" fmla="*/ 282 w 290"/>
              <a:gd name="T1" fmla="*/ 178 h 335"/>
              <a:gd name="T2" fmla="*/ 19 w 290"/>
              <a:gd name="T3" fmla="*/ 330 h 335"/>
              <a:gd name="T4" fmla="*/ 0 w 290"/>
              <a:gd name="T5" fmla="*/ 319 h 335"/>
              <a:gd name="T6" fmla="*/ 0 w 290"/>
              <a:gd name="T7" fmla="*/ 15 h 335"/>
              <a:gd name="T8" fmla="*/ 19 w 290"/>
              <a:gd name="T9" fmla="*/ 5 h 335"/>
              <a:gd name="T10" fmla="*/ 282 w 290"/>
              <a:gd name="T11" fmla="*/ 157 h 335"/>
              <a:gd name="T12" fmla="*/ 282 w 290"/>
              <a:gd name="T13" fmla="*/ 178 h 335"/>
            </a:gdLst>
            <a:ahLst/>
            <a:cxnLst>
              <a:cxn ang="0">
                <a:pos x="T0" y="T1"/>
              </a:cxn>
              <a:cxn ang="0">
                <a:pos x="T2" y="T3"/>
              </a:cxn>
              <a:cxn ang="0">
                <a:pos x="T4" y="T5"/>
              </a:cxn>
              <a:cxn ang="0">
                <a:pos x="T6" y="T7"/>
              </a:cxn>
              <a:cxn ang="0">
                <a:pos x="T8" y="T9"/>
              </a:cxn>
              <a:cxn ang="0">
                <a:pos x="T10" y="T11"/>
              </a:cxn>
              <a:cxn ang="0">
                <a:pos x="T12" y="T13"/>
              </a:cxn>
            </a:cxnLst>
            <a:rect l="0" t="0" r="r" b="b"/>
            <a:pathLst>
              <a:path w="290" h="335">
                <a:moveTo>
                  <a:pt x="282" y="178"/>
                </a:moveTo>
                <a:cubicBezTo>
                  <a:pt x="19" y="330"/>
                  <a:pt x="19" y="330"/>
                  <a:pt x="19" y="330"/>
                </a:cubicBezTo>
                <a:cubicBezTo>
                  <a:pt x="10" y="335"/>
                  <a:pt x="0" y="329"/>
                  <a:pt x="0" y="319"/>
                </a:cubicBezTo>
                <a:cubicBezTo>
                  <a:pt x="0" y="15"/>
                  <a:pt x="0" y="15"/>
                  <a:pt x="0" y="15"/>
                </a:cubicBezTo>
                <a:cubicBezTo>
                  <a:pt x="0" y="6"/>
                  <a:pt x="10" y="0"/>
                  <a:pt x="19" y="5"/>
                </a:cubicBezTo>
                <a:cubicBezTo>
                  <a:pt x="282" y="157"/>
                  <a:pt x="282" y="157"/>
                  <a:pt x="282" y="157"/>
                </a:cubicBezTo>
                <a:cubicBezTo>
                  <a:pt x="290" y="161"/>
                  <a:pt x="290" y="173"/>
                  <a:pt x="282" y="178"/>
                </a:cubicBezTo>
                <a:close/>
              </a:path>
            </a:pathLst>
          </a:custGeom>
          <a:solidFill>
            <a:schemeClr val="bg1"/>
          </a:solidFill>
          <a:ln w="285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3489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062E-4A52-0F20-AA82-247256644C21}"/>
              </a:ext>
            </a:extLst>
          </p:cNvPr>
          <p:cNvSpPr>
            <a:spLocks noGrp="1"/>
          </p:cNvSpPr>
          <p:nvPr>
            <p:ph type="ctrTitle"/>
          </p:nvPr>
        </p:nvSpPr>
        <p:spPr>
          <a:xfrm>
            <a:off x="442912" y="507107"/>
            <a:ext cx="6059487" cy="887296"/>
          </a:xfrm>
        </p:spPr>
        <p:txBody>
          <a:bodyPr/>
          <a:lstStyle/>
          <a:p>
            <a:r>
              <a:rPr lang="en-BE" dirty="0"/>
              <a:t>Conclusions</a:t>
            </a:r>
          </a:p>
        </p:txBody>
      </p:sp>
      <p:sp>
        <p:nvSpPr>
          <p:cNvPr id="3" name="Content Placeholder 2">
            <a:extLst>
              <a:ext uri="{FF2B5EF4-FFF2-40B4-BE49-F238E27FC236}">
                <a16:creationId xmlns:a16="http://schemas.microsoft.com/office/drawing/2014/main" id="{CEA5F7CB-58D2-F946-B4A4-5C1320FCACC4}"/>
              </a:ext>
            </a:extLst>
          </p:cNvPr>
          <p:cNvSpPr>
            <a:spLocks noGrp="1"/>
          </p:cNvSpPr>
          <p:nvPr>
            <p:ph sz="quarter" idx="13"/>
          </p:nvPr>
        </p:nvSpPr>
        <p:spPr>
          <a:xfrm>
            <a:off x="285750" y="1717964"/>
            <a:ext cx="6059487" cy="4984873"/>
          </a:xfrm>
        </p:spPr>
        <p:txBody>
          <a:bodyPr>
            <a:normAutofit/>
          </a:bodyPr>
          <a:lstStyle/>
          <a:p>
            <a:pPr marL="342900" indent="-342900">
              <a:buFont typeface="Wingdings" pitchFamily="2" charset="2"/>
              <a:buChar char="q"/>
            </a:pPr>
            <a:r>
              <a:rPr lang="en-GB" sz="1800" dirty="0">
                <a:solidFill>
                  <a:schemeClr val="tx1"/>
                </a:solidFill>
                <a:ea typeface="Times New Roman" panose="02020603050405020304" pitchFamily="18" charset="0"/>
              </a:rPr>
              <a:t>Addressing existing gaps in our data ecosystem is </a:t>
            </a:r>
            <a:r>
              <a:rPr lang="en-GB" sz="1800" b="1" dirty="0">
                <a:solidFill>
                  <a:schemeClr val="tx1"/>
                </a:solidFill>
                <a:ea typeface="Times New Roman" panose="02020603050405020304" pitchFamily="18" charset="0"/>
              </a:rPr>
              <a:t>a matter of urgency</a:t>
            </a:r>
            <a:r>
              <a:rPr lang="en-GB" sz="1800" b="0" dirty="0">
                <a:solidFill>
                  <a:schemeClr val="tx1"/>
                </a:solidFill>
                <a:ea typeface="Times New Roman" panose="02020603050405020304" pitchFamily="18" charset="0"/>
              </a:rPr>
              <a:t> if we want to ensure the sustainability of future healthcare systems. A central foundation to sustainability is efficiency. </a:t>
            </a:r>
          </a:p>
          <a:p>
            <a:pPr marL="342900" indent="-342900">
              <a:buFont typeface="Wingdings" pitchFamily="2" charset="2"/>
              <a:buChar char="q"/>
            </a:pPr>
            <a:r>
              <a:rPr kumimoji="0" lang="en-GB" sz="1800" b="0" i="0" u="none" strike="noStrike" kern="1200" cap="none" spc="0" normalizeH="0" baseline="0" noProof="0" dirty="0">
                <a:ln>
                  <a:noFill/>
                </a:ln>
                <a:solidFill>
                  <a:srgbClr val="002060"/>
                </a:solidFill>
                <a:effectLst/>
                <a:uLnTx/>
                <a:uFillTx/>
              </a:rPr>
              <a:t>We are still far from fully harnessing the potential of data to transform cancer care due to </a:t>
            </a:r>
            <a:r>
              <a:rPr kumimoji="0" lang="en-GB" sz="1800" b="1" i="0" u="none" strike="noStrike" kern="1200" cap="none" spc="0" normalizeH="0" baseline="0" noProof="0" dirty="0">
                <a:ln>
                  <a:noFill/>
                </a:ln>
                <a:solidFill>
                  <a:srgbClr val="002060"/>
                </a:solidFill>
                <a:effectLst/>
                <a:uLnTx/>
                <a:uFillTx/>
              </a:rPr>
              <a:t>fundamental and common challenges </a:t>
            </a:r>
            <a:r>
              <a:rPr kumimoji="0" lang="en-GB" sz="1800" b="0" i="0" u="none" strike="noStrike" kern="1200" cap="none" spc="0" normalizeH="0" baseline="0" noProof="0" dirty="0">
                <a:ln>
                  <a:noFill/>
                </a:ln>
                <a:solidFill>
                  <a:srgbClr val="002060"/>
                </a:solidFill>
                <a:effectLst/>
                <a:uLnTx/>
                <a:uFillTx/>
              </a:rPr>
              <a:t>- none of which are insurmountable!</a:t>
            </a:r>
          </a:p>
          <a:p>
            <a:pPr marL="342900" indent="-342900">
              <a:buFont typeface="Wingdings" pitchFamily="2" charset="2"/>
              <a:buChar char="q"/>
            </a:pPr>
            <a:r>
              <a:rPr kumimoji="0" lang="en-CA" sz="1800" b="0" i="0" u="none" strike="noStrike" kern="1200" cap="none" spc="0" normalizeH="0" baseline="0" noProof="0" dirty="0">
                <a:ln>
                  <a:noFill/>
                </a:ln>
                <a:solidFill>
                  <a:srgbClr val="002060"/>
                </a:solidFill>
                <a:effectLst/>
                <a:uLnTx/>
                <a:uFillTx/>
                <a:ea typeface="+mn-ea"/>
              </a:rPr>
              <a:t>We need to think of data as both </a:t>
            </a:r>
            <a:r>
              <a:rPr kumimoji="0" lang="en-CA" sz="1800" b="1" i="0" u="none" strike="noStrike" kern="1200" cap="none" spc="0" normalizeH="0" baseline="0" noProof="0" dirty="0">
                <a:ln>
                  <a:noFill/>
                </a:ln>
                <a:solidFill>
                  <a:srgbClr val="002060"/>
                </a:solidFill>
                <a:effectLst/>
                <a:uLnTx/>
                <a:uFillTx/>
                <a:ea typeface="+mn-ea"/>
              </a:rPr>
              <a:t>an investment and an innovation</a:t>
            </a:r>
            <a:r>
              <a:rPr kumimoji="0" lang="en-CA" sz="1800" b="0" i="0" u="none" strike="noStrike" kern="1200" cap="none" spc="0" normalizeH="0" baseline="0" noProof="0" dirty="0">
                <a:ln>
                  <a:noFill/>
                </a:ln>
                <a:solidFill>
                  <a:srgbClr val="002060"/>
                </a:solidFill>
                <a:effectLst/>
                <a:uLnTx/>
                <a:uFillTx/>
                <a:ea typeface="+mn-ea"/>
              </a:rPr>
              <a:t>. </a:t>
            </a:r>
            <a:br>
              <a:rPr kumimoji="0" lang="en-CA" sz="1800" b="0" i="0" u="none" strike="noStrike" kern="1200" cap="none" spc="0" normalizeH="0" baseline="0" noProof="0" dirty="0">
                <a:ln>
                  <a:noFill/>
                </a:ln>
                <a:solidFill>
                  <a:srgbClr val="002060"/>
                </a:solidFill>
                <a:effectLst/>
                <a:uLnTx/>
                <a:uFillTx/>
                <a:ea typeface="+mn-ea"/>
              </a:rPr>
            </a:br>
            <a:r>
              <a:rPr kumimoji="0" lang="en-CA" sz="1800" b="0" i="0" u="none" strike="noStrike" kern="1200" cap="none" spc="0" normalizeH="0" baseline="0" noProof="0" dirty="0">
                <a:ln>
                  <a:noFill/>
                </a:ln>
                <a:solidFill>
                  <a:srgbClr val="002060"/>
                </a:solidFill>
                <a:effectLst/>
                <a:uLnTx/>
                <a:uFillTx/>
                <a:ea typeface="+mn-ea"/>
              </a:rPr>
              <a:t>Having the correct data systems in place, to be able to harness their value, is as important to the future of cancer care as new medicines and other advances.</a:t>
            </a:r>
          </a:p>
          <a:p>
            <a:pPr marL="342900" indent="-342900">
              <a:buFont typeface="Wingdings" pitchFamily="2" charset="2"/>
              <a:buChar char="q"/>
            </a:pPr>
            <a:r>
              <a:rPr kumimoji="0" lang="en-CA" sz="1800" b="1" i="0" u="none" strike="noStrike" kern="1200" cap="none" spc="0" normalizeH="0" baseline="0" noProof="0" dirty="0">
                <a:ln>
                  <a:noFill/>
                </a:ln>
                <a:solidFill>
                  <a:srgbClr val="002060"/>
                </a:solidFill>
                <a:effectLst/>
                <a:uLnTx/>
                <a:uFillTx/>
                <a:ea typeface="+mn-ea"/>
              </a:rPr>
              <a:t>Commitment needed from policymakers:</a:t>
            </a:r>
            <a:r>
              <a:rPr lang="en-CA" sz="1800" dirty="0">
                <a:solidFill>
                  <a:srgbClr val="002060"/>
                </a:solidFill>
                <a:ea typeface="+mn-ea"/>
              </a:rPr>
              <a:t> </a:t>
            </a:r>
            <a:r>
              <a:rPr kumimoji="0" lang="en-US" sz="1800" b="0" i="0" u="none" strike="noStrike" kern="1200" cap="none" spc="0" normalizeH="0" baseline="0" noProof="0" dirty="0">
                <a:ln>
                  <a:noFill/>
                </a:ln>
                <a:solidFill>
                  <a:srgbClr val="002060"/>
                </a:solidFill>
                <a:effectLst/>
                <a:uLnTx/>
                <a:uFillTx/>
                <a:ea typeface="+mn-ea"/>
              </a:rPr>
              <a:t>To embed optimal use of data across all facets of cancer care, in all settings, for all cancer patients.</a:t>
            </a:r>
            <a:r>
              <a:rPr lang="en-US" sz="1800" dirty="0">
                <a:solidFill>
                  <a:srgbClr val="002060"/>
                </a:solidFill>
                <a:ea typeface="+mn-ea"/>
              </a:rPr>
              <a:t> </a:t>
            </a:r>
            <a:endParaRPr lang="en-GB" sz="1800" b="0" dirty="0">
              <a:solidFill>
                <a:schemeClr val="tx1"/>
              </a:solidFill>
            </a:endParaRPr>
          </a:p>
          <a:p>
            <a:endParaRPr lang="en-BE" dirty="0">
              <a:latin typeface="+mn-lt"/>
            </a:endParaRPr>
          </a:p>
        </p:txBody>
      </p:sp>
      <p:grpSp>
        <p:nvGrpSpPr>
          <p:cNvPr id="4" name="Group 3">
            <a:extLst>
              <a:ext uri="{FF2B5EF4-FFF2-40B4-BE49-F238E27FC236}">
                <a16:creationId xmlns:a16="http://schemas.microsoft.com/office/drawing/2014/main" id="{6F1FA255-19C9-6397-491C-CF476D36CDF8}"/>
              </a:ext>
            </a:extLst>
          </p:cNvPr>
          <p:cNvGrpSpPr/>
          <p:nvPr/>
        </p:nvGrpSpPr>
        <p:grpSpPr>
          <a:xfrm>
            <a:off x="6953956" y="864205"/>
            <a:ext cx="5051754" cy="5545830"/>
            <a:chOff x="812799" y="2994213"/>
            <a:chExt cx="8740588" cy="3227292"/>
          </a:xfrm>
        </p:grpSpPr>
        <p:sp>
          <p:nvSpPr>
            <p:cNvPr id="5" name="Rounded Rectangle 4">
              <a:extLst>
                <a:ext uri="{FF2B5EF4-FFF2-40B4-BE49-F238E27FC236}">
                  <a16:creationId xmlns:a16="http://schemas.microsoft.com/office/drawing/2014/main" id="{ED6656BD-D79C-3D4B-D7A8-BDB12AD96FA8}"/>
                </a:ext>
              </a:extLst>
            </p:cNvPr>
            <p:cNvSpPr/>
            <p:nvPr/>
          </p:nvSpPr>
          <p:spPr>
            <a:xfrm>
              <a:off x="812799" y="2994213"/>
              <a:ext cx="8740588" cy="322729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233984F1-A537-5BC9-1DB8-1D89BF5A371D}"/>
                </a:ext>
              </a:extLst>
            </p:cNvPr>
            <p:cNvGraphicFramePr/>
            <p:nvPr/>
          </p:nvGraphicFramePr>
          <p:xfrm>
            <a:off x="1109718" y="3320777"/>
            <a:ext cx="8178802" cy="2609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79FEC9F-5A02-A4F8-6800-A5CC941B2936}"/>
                </a:ext>
              </a:extLst>
            </p:cNvPr>
            <p:cNvSpPr txBox="1"/>
            <p:nvPr/>
          </p:nvSpPr>
          <p:spPr>
            <a:xfrm>
              <a:off x="2998530" y="3062839"/>
              <a:ext cx="4396597" cy="197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a:ea typeface="+mn-ea"/>
                  <a:cs typeface="+mn-cs"/>
                </a:rPr>
                <a:t>The Health Data Ecosystem</a:t>
              </a:r>
            </a:p>
          </p:txBody>
        </p:sp>
      </p:grpSp>
    </p:spTree>
    <p:extLst>
      <p:ext uri="{BB962C8B-B14F-4D97-AF65-F5344CB8AC3E}">
        <p14:creationId xmlns:p14="http://schemas.microsoft.com/office/powerpoint/2010/main" val="3897818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31826B-A12D-41AF-BDD0-08EEBB05872A}"/>
              </a:ext>
            </a:extLst>
          </p:cNvPr>
          <p:cNvSpPr>
            <a:spLocks noGrp="1"/>
          </p:cNvSpPr>
          <p:nvPr>
            <p:ph type="body" sz="quarter" idx="10"/>
          </p:nvPr>
        </p:nvSpPr>
        <p:spPr>
          <a:xfrm>
            <a:off x="442913" y="574854"/>
            <a:ext cx="11010900" cy="1016000"/>
          </a:xfrm>
        </p:spPr>
        <p:txBody>
          <a:bodyPr>
            <a:normAutofit/>
          </a:bodyPr>
          <a:lstStyle/>
          <a:p>
            <a:r>
              <a:rPr lang="en-GB" dirty="0"/>
              <a:t>Building efficiency in four dimensions</a:t>
            </a:r>
            <a:endParaRPr lang="en-BE" dirty="0"/>
          </a:p>
        </p:txBody>
      </p:sp>
      <p:grpSp>
        <p:nvGrpSpPr>
          <p:cNvPr id="5" name="Group 4">
            <a:extLst>
              <a:ext uri="{FF2B5EF4-FFF2-40B4-BE49-F238E27FC236}">
                <a16:creationId xmlns:a16="http://schemas.microsoft.com/office/drawing/2014/main" id="{77C1AAC5-D693-4B5C-AC7A-C62F97F5B28B}"/>
              </a:ext>
            </a:extLst>
          </p:cNvPr>
          <p:cNvGrpSpPr/>
          <p:nvPr/>
        </p:nvGrpSpPr>
        <p:grpSpPr>
          <a:xfrm>
            <a:off x="361244" y="1676072"/>
            <a:ext cx="9189053" cy="4183954"/>
            <a:chOff x="0" y="1656080"/>
            <a:chExt cx="9433035" cy="4183954"/>
          </a:xfrm>
        </p:grpSpPr>
        <p:pic>
          <p:nvPicPr>
            <p:cNvPr id="7" name="Picture 6" descr="Graphical user interface&#10;&#10;Description automatically generated with medium confidence">
              <a:extLst>
                <a:ext uri="{FF2B5EF4-FFF2-40B4-BE49-F238E27FC236}">
                  <a16:creationId xmlns:a16="http://schemas.microsoft.com/office/drawing/2014/main" id="{5ED528D3-8DEE-4997-9EC0-1E2193225B68}"/>
                </a:ext>
              </a:extLst>
            </p:cNvPr>
            <p:cNvPicPr>
              <a:picLocks noChangeAspect="1"/>
            </p:cNvPicPr>
            <p:nvPr/>
          </p:nvPicPr>
          <p:blipFill rotWithShape="1">
            <a:blip r:embed="rId3"/>
            <a:srcRect t="4953" b="55669"/>
            <a:stretch/>
          </p:blipFill>
          <p:spPr>
            <a:xfrm>
              <a:off x="2758965" y="2123440"/>
              <a:ext cx="6674070" cy="3716594"/>
            </a:xfrm>
            <a:prstGeom prst="rect">
              <a:avLst/>
            </a:prstGeom>
          </p:spPr>
        </p:pic>
        <p:pic>
          <p:nvPicPr>
            <p:cNvPr id="8" name="Picture 7" descr="Text&#10;&#10;Description automatically generated">
              <a:extLst>
                <a:ext uri="{FF2B5EF4-FFF2-40B4-BE49-F238E27FC236}">
                  <a16:creationId xmlns:a16="http://schemas.microsoft.com/office/drawing/2014/main" id="{5D1C9960-2D75-47D9-A0F7-32B21E249BF1}"/>
                </a:ext>
              </a:extLst>
            </p:cNvPr>
            <p:cNvPicPr>
              <a:picLocks noChangeAspect="1"/>
            </p:cNvPicPr>
            <p:nvPr/>
          </p:nvPicPr>
          <p:blipFill rotWithShape="1">
            <a:blip r:embed="rId4"/>
            <a:srcRect l="43109" t="1651" b="82074"/>
            <a:stretch/>
          </p:blipFill>
          <p:spPr>
            <a:xfrm>
              <a:off x="0" y="1656080"/>
              <a:ext cx="2758965" cy="1752600"/>
            </a:xfrm>
            <a:prstGeom prst="rect">
              <a:avLst/>
            </a:prstGeom>
          </p:spPr>
        </p:pic>
      </p:grpSp>
    </p:spTree>
    <p:extLst>
      <p:ext uri="{BB962C8B-B14F-4D97-AF65-F5344CB8AC3E}">
        <p14:creationId xmlns:p14="http://schemas.microsoft.com/office/powerpoint/2010/main" val="4113753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052D-2187-82AB-3BA2-09F081A17C7D}"/>
              </a:ext>
            </a:extLst>
          </p:cNvPr>
          <p:cNvSpPr>
            <a:spLocks noGrp="1"/>
          </p:cNvSpPr>
          <p:nvPr>
            <p:ph type="ctrTitle"/>
          </p:nvPr>
        </p:nvSpPr>
        <p:spPr/>
        <p:txBody>
          <a:bodyPr/>
          <a:lstStyle/>
          <a:p>
            <a:r>
              <a:rPr lang="en-BE" dirty="0"/>
              <a:t>Aspirations of efficient cancer care</a:t>
            </a:r>
          </a:p>
        </p:txBody>
      </p:sp>
      <p:sp>
        <p:nvSpPr>
          <p:cNvPr id="3" name="Content Placeholder 2">
            <a:extLst>
              <a:ext uri="{FF2B5EF4-FFF2-40B4-BE49-F238E27FC236}">
                <a16:creationId xmlns:a16="http://schemas.microsoft.com/office/drawing/2014/main" id="{941D3A9D-D739-038E-F627-E52D5EB731B3}"/>
              </a:ext>
            </a:extLst>
          </p:cNvPr>
          <p:cNvSpPr>
            <a:spLocks noGrp="1"/>
          </p:cNvSpPr>
          <p:nvPr>
            <p:ph sz="quarter" idx="13"/>
          </p:nvPr>
        </p:nvSpPr>
        <p:spPr>
          <a:xfrm>
            <a:off x="442912" y="2107928"/>
            <a:ext cx="6059487" cy="4384312"/>
          </a:xfrm>
        </p:spPr>
        <p:txBody>
          <a:bodyPr/>
          <a:lstStyle/>
          <a:p>
            <a:pPr marL="342900" indent="-342900">
              <a:buFont typeface="Wingdings" pitchFamily="2" charset="2"/>
              <a:buChar char="Ø"/>
            </a:pPr>
            <a:r>
              <a:rPr lang="en-US" dirty="0">
                <a:solidFill>
                  <a:schemeClr val="tx1"/>
                </a:solidFill>
              </a:rPr>
              <a:t>Deliver accessible, patient-centric, evidence-based and quality care to achieve best possible outcomes and experience for all cancer patients at individual- and population-levels </a:t>
            </a:r>
          </a:p>
          <a:p>
            <a:pPr marL="342900" indent="-342900">
              <a:buFont typeface="Wingdings" pitchFamily="2" charset="2"/>
              <a:buChar char="Ø"/>
            </a:pPr>
            <a:r>
              <a:rPr lang="en-US" dirty="0">
                <a:solidFill>
                  <a:schemeClr val="tx1"/>
                </a:solidFill>
              </a:rPr>
              <a:t>Drive towards adaptive &amp; learning healthcare systems that enable better and equitable use of resources now and in the future </a:t>
            </a:r>
          </a:p>
          <a:p>
            <a:endParaRPr lang="en-GB" sz="2000" b="1" dirty="0">
              <a:solidFill>
                <a:schemeClr val="tx1"/>
              </a:solidFill>
              <a:ea typeface="Times New Roman" panose="02020603050405020304" pitchFamily="18" charset="0"/>
            </a:endParaRPr>
          </a:p>
          <a:p>
            <a:r>
              <a:rPr lang="en-GB" sz="2000" b="1" dirty="0">
                <a:solidFill>
                  <a:schemeClr val="tx1"/>
                </a:solidFill>
                <a:ea typeface="Times New Roman" panose="02020603050405020304" pitchFamily="18" charset="0"/>
              </a:rPr>
              <a:t>Data is a driver of efficiency: it underpins a learning healthcare system, acting as a catalyst for a continuous cycle of improvement and driving better use of resources to achieve better outcomes for patients</a:t>
            </a:r>
            <a:endParaRPr lang="en-GB" sz="2000" b="1" dirty="0">
              <a:solidFill>
                <a:schemeClr val="tx1"/>
              </a:solidFill>
              <a:latin typeface="+mn-lt"/>
            </a:endParaRPr>
          </a:p>
          <a:p>
            <a:pPr marL="342900" indent="-342900">
              <a:buFont typeface="Wingdings" pitchFamily="2" charset="2"/>
              <a:buChar char="Ø"/>
            </a:pPr>
            <a:endParaRPr lang="en-US" dirty="0">
              <a:solidFill>
                <a:schemeClr val="tx1"/>
              </a:solidFill>
            </a:endParaRPr>
          </a:p>
          <a:p>
            <a:endParaRPr lang="en-BE" dirty="0"/>
          </a:p>
        </p:txBody>
      </p:sp>
      <p:pic>
        <p:nvPicPr>
          <p:cNvPr id="4" name="Content Placeholder 3">
            <a:extLst>
              <a:ext uri="{FF2B5EF4-FFF2-40B4-BE49-F238E27FC236}">
                <a16:creationId xmlns:a16="http://schemas.microsoft.com/office/drawing/2014/main" id="{A77C32E1-34A6-A66A-0239-0D897CAB542B}"/>
              </a:ext>
            </a:extLst>
          </p:cNvPr>
          <p:cNvPicPr>
            <a:picLocks noChangeAspect="1"/>
          </p:cNvPicPr>
          <p:nvPr/>
        </p:nvPicPr>
        <p:blipFill>
          <a:blip r:embed="rId2"/>
          <a:stretch>
            <a:fillRect/>
          </a:stretch>
        </p:blipFill>
        <p:spPr>
          <a:xfrm>
            <a:off x="6916618" y="649850"/>
            <a:ext cx="1985210" cy="2815869"/>
          </a:xfrm>
          <a:prstGeom prst="rect">
            <a:avLst/>
          </a:prstGeom>
        </p:spPr>
      </p:pic>
      <p:pic>
        <p:nvPicPr>
          <p:cNvPr id="5" name="Picture 4">
            <a:extLst>
              <a:ext uri="{FF2B5EF4-FFF2-40B4-BE49-F238E27FC236}">
                <a16:creationId xmlns:a16="http://schemas.microsoft.com/office/drawing/2014/main" id="{6D22A268-E2A7-BFC9-9242-A29FEA610EE6}"/>
              </a:ext>
            </a:extLst>
          </p:cNvPr>
          <p:cNvPicPr>
            <a:picLocks noChangeAspect="1"/>
          </p:cNvPicPr>
          <p:nvPr/>
        </p:nvPicPr>
        <p:blipFill>
          <a:blip r:embed="rId3"/>
          <a:stretch>
            <a:fillRect/>
          </a:stretch>
        </p:blipFill>
        <p:spPr>
          <a:xfrm>
            <a:off x="7472327" y="3880901"/>
            <a:ext cx="2129589" cy="2771768"/>
          </a:xfrm>
          <a:prstGeom prst="rect">
            <a:avLst/>
          </a:prstGeom>
        </p:spPr>
      </p:pic>
      <p:pic>
        <p:nvPicPr>
          <p:cNvPr id="6" name="Picture 5">
            <a:extLst>
              <a:ext uri="{FF2B5EF4-FFF2-40B4-BE49-F238E27FC236}">
                <a16:creationId xmlns:a16="http://schemas.microsoft.com/office/drawing/2014/main" id="{E115ADDA-EF49-081A-2D82-19526DC026ED}"/>
              </a:ext>
            </a:extLst>
          </p:cNvPr>
          <p:cNvPicPr>
            <a:picLocks noChangeAspect="1"/>
          </p:cNvPicPr>
          <p:nvPr/>
        </p:nvPicPr>
        <p:blipFill>
          <a:blip r:embed="rId4"/>
          <a:stretch>
            <a:fillRect/>
          </a:stretch>
        </p:blipFill>
        <p:spPr>
          <a:xfrm>
            <a:off x="9810692" y="3898500"/>
            <a:ext cx="1985211" cy="2771767"/>
          </a:xfrm>
          <a:prstGeom prst="rect">
            <a:avLst/>
          </a:prstGeom>
        </p:spPr>
      </p:pic>
      <p:sp>
        <p:nvSpPr>
          <p:cNvPr id="7" name="TextBox 6">
            <a:extLst>
              <a:ext uri="{FF2B5EF4-FFF2-40B4-BE49-F238E27FC236}">
                <a16:creationId xmlns:a16="http://schemas.microsoft.com/office/drawing/2014/main" id="{2221C4A8-FB3B-B9E4-2553-6029596EB0AA}"/>
              </a:ext>
            </a:extLst>
          </p:cNvPr>
          <p:cNvSpPr txBox="1"/>
          <p:nvPr/>
        </p:nvSpPr>
        <p:spPr>
          <a:xfrm>
            <a:off x="9291918" y="1375988"/>
            <a:ext cx="2705690" cy="1938992"/>
          </a:xfrm>
          <a:prstGeom prst="rect">
            <a:avLst/>
          </a:prstGeom>
          <a:noFill/>
        </p:spPr>
        <p:txBody>
          <a:bodyPr wrap="square" rtlCol="0">
            <a:spAutoFit/>
          </a:bodyPr>
          <a:lstStyle/>
          <a:p>
            <a:pPr marL="342900" indent="-342900" algn="l">
              <a:buFont typeface="Wingdings" pitchFamily="2" charset="2"/>
              <a:buChar char="Ø"/>
            </a:pPr>
            <a:r>
              <a:rPr lang="en-BE" sz="2000" b="1" dirty="0">
                <a:solidFill>
                  <a:schemeClr val="accent4">
                    <a:lumMod val="75000"/>
                  </a:schemeClr>
                </a:solidFill>
              </a:rPr>
              <a:t>Measure efficiency</a:t>
            </a:r>
          </a:p>
          <a:p>
            <a:pPr marL="342900" indent="-342900" algn="l">
              <a:buFont typeface="Wingdings" pitchFamily="2" charset="2"/>
              <a:buChar char="Ø"/>
            </a:pPr>
            <a:r>
              <a:rPr lang="en-BE" sz="2000" b="1" dirty="0">
                <a:solidFill>
                  <a:schemeClr val="accent4">
                    <a:lumMod val="75000"/>
                  </a:schemeClr>
                </a:solidFill>
              </a:rPr>
              <a:t>Invest in data</a:t>
            </a:r>
          </a:p>
          <a:p>
            <a:pPr marL="342900" indent="-342900" algn="l">
              <a:buFont typeface="Wingdings" pitchFamily="2" charset="2"/>
              <a:buChar char="Ø"/>
            </a:pPr>
            <a:r>
              <a:rPr lang="en-BE" sz="2000" b="1" dirty="0">
                <a:solidFill>
                  <a:schemeClr val="accent4">
                    <a:lumMod val="75000"/>
                  </a:schemeClr>
                </a:solidFill>
              </a:rPr>
              <a:t>Scale-up solutions</a:t>
            </a:r>
          </a:p>
          <a:p>
            <a:pPr marL="342900" indent="-342900" algn="l">
              <a:buFont typeface="Wingdings" pitchFamily="2" charset="2"/>
              <a:buChar char="Ø"/>
            </a:pPr>
            <a:r>
              <a:rPr lang="en-BE" sz="2000" b="1" dirty="0">
                <a:solidFill>
                  <a:schemeClr val="accent4">
                    <a:lumMod val="75000"/>
                  </a:schemeClr>
                </a:solidFill>
              </a:rPr>
              <a:t>Promote implementation</a:t>
            </a:r>
          </a:p>
          <a:p>
            <a:pPr algn="l"/>
            <a:endParaRPr lang="en-BE" sz="2000" b="1" dirty="0"/>
          </a:p>
        </p:txBody>
      </p:sp>
    </p:spTree>
    <p:extLst>
      <p:ext uri="{BB962C8B-B14F-4D97-AF65-F5344CB8AC3E}">
        <p14:creationId xmlns:p14="http://schemas.microsoft.com/office/powerpoint/2010/main" val="150707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1FDF-A42F-ABF7-C703-F5A2210F309B}"/>
              </a:ext>
            </a:extLst>
          </p:cNvPr>
          <p:cNvSpPr>
            <a:spLocks noGrp="1"/>
          </p:cNvSpPr>
          <p:nvPr>
            <p:ph type="ctrTitle"/>
          </p:nvPr>
        </p:nvSpPr>
        <p:spPr>
          <a:xfrm>
            <a:off x="442912" y="392807"/>
            <a:ext cx="6059487" cy="887296"/>
          </a:xfrm>
        </p:spPr>
        <p:txBody>
          <a:bodyPr/>
          <a:lstStyle/>
          <a:p>
            <a:r>
              <a:rPr lang="en-BE" dirty="0"/>
              <a:t>Data ecosystem in cancer care</a:t>
            </a:r>
          </a:p>
        </p:txBody>
      </p:sp>
      <p:sp>
        <p:nvSpPr>
          <p:cNvPr id="3" name="Content Placeholder 2">
            <a:extLst>
              <a:ext uri="{FF2B5EF4-FFF2-40B4-BE49-F238E27FC236}">
                <a16:creationId xmlns:a16="http://schemas.microsoft.com/office/drawing/2014/main" id="{E2630B83-CD8D-E19F-262C-6521D1CB6B4C}"/>
              </a:ext>
            </a:extLst>
          </p:cNvPr>
          <p:cNvSpPr>
            <a:spLocks noGrp="1"/>
          </p:cNvSpPr>
          <p:nvPr>
            <p:ph sz="quarter" idx="13"/>
          </p:nvPr>
        </p:nvSpPr>
        <p:spPr>
          <a:xfrm>
            <a:off x="442912" y="1535085"/>
            <a:ext cx="6059487" cy="4122764"/>
          </a:xfrm>
        </p:spPr>
        <p:txBody>
          <a:bodyPr>
            <a:normAutofit lnSpcReduction="10000"/>
          </a:bodyPr>
          <a:lstStyle/>
          <a:p>
            <a:pPr marL="342900" indent="-342900">
              <a:buFont typeface="Arial" panose="020B0604020202020204" pitchFamily="34" charset="0"/>
              <a:buChar char="•"/>
            </a:pPr>
            <a:r>
              <a:rPr lang="en-BE" b="1" dirty="0"/>
              <a:t>Cancer registry data</a:t>
            </a:r>
          </a:p>
          <a:p>
            <a:pPr marL="342900" indent="-342900">
              <a:buFont typeface="Arial" panose="020B0604020202020204" pitchFamily="34" charset="0"/>
              <a:buChar char="•"/>
            </a:pPr>
            <a:r>
              <a:rPr lang="en-GB" b="1" dirty="0"/>
              <a:t>E</a:t>
            </a:r>
            <a:r>
              <a:rPr lang="en-BE" b="1" dirty="0"/>
              <a:t>lectronic health records data</a:t>
            </a:r>
          </a:p>
          <a:p>
            <a:pPr marL="342900" indent="-342900">
              <a:buFont typeface="Arial" panose="020B0604020202020204" pitchFamily="34" charset="0"/>
              <a:buChar char="•"/>
            </a:pPr>
            <a:r>
              <a:rPr lang="en-GB" b="1" dirty="0"/>
              <a:t>G</a:t>
            </a:r>
            <a:r>
              <a:rPr lang="en-BE" b="1" dirty="0"/>
              <a:t>enomic data</a:t>
            </a:r>
          </a:p>
          <a:p>
            <a:pPr marL="342900" indent="-342900">
              <a:buFont typeface="Arial" panose="020B0604020202020204" pitchFamily="34" charset="0"/>
              <a:buChar char="•"/>
            </a:pPr>
            <a:r>
              <a:rPr lang="en-GB" b="1" dirty="0"/>
              <a:t>P</a:t>
            </a:r>
            <a:r>
              <a:rPr lang="en-BE" b="1" dirty="0"/>
              <a:t>atient-generated health data</a:t>
            </a:r>
          </a:p>
          <a:p>
            <a:endParaRPr lang="en-BE" dirty="0"/>
          </a:p>
          <a:p>
            <a:r>
              <a:rPr lang="en-BE" i="1" dirty="0"/>
              <a:t>These data are examined in terms of: </a:t>
            </a:r>
          </a:p>
          <a:p>
            <a:pPr marL="342900" indent="-342900">
              <a:buFont typeface="Wingdings" pitchFamily="2" charset="2"/>
              <a:buChar char="ü"/>
            </a:pPr>
            <a:r>
              <a:rPr lang="en-GB" dirty="0"/>
              <a:t>W</a:t>
            </a:r>
            <a:r>
              <a:rPr lang="en-BE" dirty="0"/>
              <a:t>hat they describe and information provided (contents)</a:t>
            </a:r>
          </a:p>
          <a:p>
            <a:pPr marL="342900" indent="-342900">
              <a:buFont typeface="Wingdings" pitchFamily="2" charset="2"/>
              <a:buChar char="ü"/>
            </a:pPr>
            <a:r>
              <a:rPr lang="en-GB" dirty="0"/>
              <a:t>H</a:t>
            </a:r>
            <a:r>
              <a:rPr lang="en-BE" dirty="0"/>
              <a:t>ow they are collected and stored</a:t>
            </a:r>
          </a:p>
          <a:p>
            <a:pPr marL="342900" indent="-342900">
              <a:buFont typeface="Wingdings" pitchFamily="2" charset="2"/>
              <a:buChar char="ü"/>
            </a:pPr>
            <a:r>
              <a:rPr lang="en-GB" dirty="0"/>
              <a:t>T</a:t>
            </a:r>
            <a:r>
              <a:rPr lang="en-BE" dirty="0"/>
              <a:t>heir intended use and insights that can be derived from them</a:t>
            </a:r>
          </a:p>
        </p:txBody>
      </p:sp>
      <p:pic>
        <p:nvPicPr>
          <p:cNvPr id="4" name="Content Placeholder 2" descr="Background pattern&#10;&#10;Description automatically generated with medium confidence">
            <a:extLst>
              <a:ext uri="{FF2B5EF4-FFF2-40B4-BE49-F238E27FC236}">
                <a16:creationId xmlns:a16="http://schemas.microsoft.com/office/drawing/2014/main" id="{EC181456-72C0-1481-A284-A5428259C251}"/>
              </a:ext>
            </a:extLst>
          </p:cNvPr>
          <p:cNvPicPr>
            <a:picLocks noChangeAspect="1"/>
          </p:cNvPicPr>
          <p:nvPr/>
        </p:nvPicPr>
        <p:blipFill rotWithShape="1">
          <a:blip r:embed="rId2"/>
          <a:stretch/>
        </p:blipFill>
        <p:spPr>
          <a:xfrm>
            <a:off x="7486650" y="1048684"/>
            <a:ext cx="3919554" cy="5562686"/>
          </a:xfrm>
          <a:prstGeom prst="rect">
            <a:avLst/>
          </a:prstGeom>
          <a:effectLst/>
        </p:spPr>
      </p:pic>
      <p:pic>
        <p:nvPicPr>
          <p:cNvPr id="5" name="Content Placeholder 12" descr="Diagram&#10;&#10;Description automatically generated">
            <a:extLst>
              <a:ext uri="{FF2B5EF4-FFF2-40B4-BE49-F238E27FC236}">
                <a16:creationId xmlns:a16="http://schemas.microsoft.com/office/drawing/2014/main" id="{4A37368A-658A-2796-1135-C8EC1298BBC1}"/>
              </a:ext>
            </a:extLst>
          </p:cNvPr>
          <p:cNvPicPr>
            <a:picLocks noChangeAspect="1"/>
          </p:cNvPicPr>
          <p:nvPr/>
        </p:nvPicPr>
        <p:blipFill>
          <a:blip r:embed="rId3"/>
          <a:stretch>
            <a:fillRect/>
          </a:stretch>
        </p:blipFill>
        <p:spPr>
          <a:xfrm>
            <a:off x="573405" y="5452110"/>
            <a:ext cx="5786626" cy="1372553"/>
          </a:xfrm>
          <a:prstGeom prst="rect">
            <a:avLst/>
          </a:prstGeom>
        </p:spPr>
      </p:pic>
    </p:spTree>
    <p:extLst>
      <p:ext uri="{BB962C8B-B14F-4D97-AF65-F5344CB8AC3E}">
        <p14:creationId xmlns:p14="http://schemas.microsoft.com/office/powerpoint/2010/main" val="40129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DB117D-6BE1-9962-4356-7DA9539BD75A}"/>
              </a:ext>
            </a:extLst>
          </p:cNvPr>
          <p:cNvSpPr>
            <a:spLocks noGrp="1"/>
          </p:cNvSpPr>
          <p:nvPr>
            <p:ph type="title"/>
          </p:nvPr>
        </p:nvSpPr>
        <p:spPr>
          <a:xfrm>
            <a:off x="442912" y="970249"/>
            <a:ext cx="11306176" cy="850900"/>
          </a:xfrm>
        </p:spPr>
        <p:txBody>
          <a:bodyPr/>
          <a:lstStyle/>
          <a:p>
            <a:r>
              <a:rPr lang="en-BE" dirty="0"/>
              <a:t>The role of data in driving efficiency through the care pathway</a:t>
            </a:r>
          </a:p>
        </p:txBody>
      </p:sp>
      <p:graphicFrame>
        <p:nvGraphicFramePr>
          <p:cNvPr id="6" name="Table 6">
            <a:extLst>
              <a:ext uri="{FF2B5EF4-FFF2-40B4-BE49-F238E27FC236}">
                <a16:creationId xmlns:a16="http://schemas.microsoft.com/office/drawing/2014/main" id="{86C8F805-5AC8-D1B9-77A5-82D3B9536D0F}"/>
              </a:ext>
            </a:extLst>
          </p:cNvPr>
          <p:cNvGraphicFramePr>
            <a:graphicFrameLocks noGrp="1"/>
          </p:cNvGraphicFramePr>
          <p:nvPr>
            <p:ph idx="1"/>
            <p:extLst>
              <p:ext uri="{D42A27DB-BD31-4B8C-83A1-F6EECF244321}">
                <p14:modId xmlns:p14="http://schemas.microsoft.com/office/powerpoint/2010/main" val="61114806"/>
              </p:ext>
            </p:extLst>
          </p:nvPr>
        </p:nvGraphicFramePr>
        <p:xfrm>
          <a:off x="442913" y="3137381"/>
          <a:ext cx="11306172" cy="3544570"/>
        </p:xfrm>
        <a:graphic>
          <a:graphicData uri="http://schemas.openxmlformats.org/drawingml/2006/table">
            <a:tbl>
              <a:tblPr firstRow="1" bandRow="1">
                <a:tableStyleId>{5C22544A-7EE6-4342-B048-85BDC9FD1C3A}</a:tableStyleId>
              </a:tblPr>
              <a:tblGrid>
                <a:gridCol w="2826543">
                  <a:extLst>
                    <a:ext uri="{9D8B030D-6E8A-4147-A177-3AD203B41FA5}">
                      <a16:colId xmlns:a16="http://schemas.microsoft.com/office/drawing/2014/main" val="3004876688"/>
                    </a:ext>
                  </a:extLst>
                </a:gridCol>
                <a:gridCol w="2826543">
                  <a:extLst>
                    <a:ext uri="{9D8B030D-6E8A-4147-A177-3AD203B41FA5}">
                      <a16:colId xmlns:a16="http://schemas.microsoft.com/office/drawing/2014/main" val="3603114083"/>
                    </a:ext>
                  </a:extLst>
                </a:gridCol>
                <a:gridCol w="2826543">
                  <a:extLst>
                    <a:ext uri="{9D8B030D-6E8A-4147-A177-3AD203B41FA5}">
                      <a16:colId xmlns:a16="http://schemas.microsoft.com/office/drawing/2014/main" val="580976166"/>
                    </a:ext>
                  </a:extLst>
                </a:gridCol>
                <a:gridCol w="2826543">
                  <a:extLst>
                    <a:ext uri="{9D8B030D-6E8A-4147-A177-3AD203B41FA5}">
                      <a16:colId xmlns:a16="http://schemas.microsoft.com/office/drawing/2014/main" val="1116228886"/>
                    </a:ext>
                  </a:extLst>
                </a:gridCol>
              </a:tblGrid>
              <a:tr h="427512">
                <a:tc>
                  <a:txBody>
                    <a:bodyPr/>
                    <a:lstStyle/>
                    <a:p>
                      <a:r>
                        <a:rPr lang="en-BE" dirty="0">
                          <a:solidFill>
                            <a:schemeClr val="accent4"/>
                          </a:solidFill>
                        </a:rPr>
                        <a:t>Screening </a:t>
                      </a:r>
                    </a:p>
                  </a:txBody>
                  <a:tcPr/>
                </a:tc>
                <a:tc>
                  <a:txBody>
                    <a:bodyPr/>
                    <a:lstStyle/>
                    <a:p>
                      <a:r>
                        <a:rPr lang="en-BE" dirty="0">
                          <a:solidFill>
                            <a:schemeClr val="accent4"/>
                          </a:solidFill>
                        </a:rPr>
                        <a:t>Diagnosis</a:t>
                      </a:r>
                    </a:p>
                  </a:txBody>
                  <a:tcPr/>
                </a:tc>
                <a:tc>
                  <a:txBody>
                    <a:bodyPr/>
                    <a:lstStyle/>
                    <a:p>
                      <a:r>
                        <a:rPr lang="en-BE" dirty="0">
                          <a:solidFill>
                            <a:schemeClr val="accent4"/>
                          </a:solidFill>
                        </a:rPr>
                        <a:t>Treatment and care</a:t>
                      </a:r>
                    </a:p>
                  </a:txBody>
                  <a:tcPr/>
                </a:tc>
                <a:tc>
                  <a:txBody>
                    <a:bodyPr/>
                    <a:lstStyle/>
                    <a:p>
                      <a:r>
                        <a:rPr lang="en-BE" dirty="0">
                          <a:solidFill>
                            <a:schemeClr val="accent4"/>
                          </a:solidFill>
                        </a:rPr>
                        <a:t>Follow-up and survivorship</a:t>
                      </a:r>
                    </a:p>
                  </a:txBody>
                  <a:tcPr/>
                </a:tc>
                <a:extLst>
                  <a:ext uri="{0D108BD9-81ED-4DB2-BD59-A6C34878D82A}">
                    <a16:rowId xmlns:a16="http://schemas.microsoft.com/office/drawing/2014/main" val="3322050491"/>
                  </a:ext>
                </a:extLst>
              </a:tr>
              <a:tr h="597346">
                <a:tc>
                  <a:txBody>
                    <a:bodyPr/>
                    <a:lstStyle/>
                    <a:p>
                      <a:r>
                        <a:rPr lang="en-GB" sz="1400" dirty="0"/>
                        <a:t>G</a:t>
                      </a:r>
                      <a:r>
                        <a:rPr lang="en-BE" sz="1400" dirty="0"/>
                        <a:t>enomic data can better define and stratify high-risk populations</a:t>
                      </a:r>
                    </a:p>
                  </a:txBody>
                  <a:tcPr/>
                </a:tc>
                <a:tc>
                  <a:txBody>
                    <a:bodyPr/>
                    <a:lstStyle/>
                    <a:p>
                      <a:r>
                        <a:rPr lang="en-GB" sz="1400" dirty="0"/>
                        <a:t>G</a:t>
                      </a:r>
                      <a:r>
                        <a:rPr lang="en-BE" sz="1400" dirty="0"/>
                        <a:t>enomics data enable a more precise and earlier diagnosis (and treatment)</a:t>
                      </a:r>
                    </a:p>
                  </a:txBody>
                  <a:tcPr/>
                </a:tc>
                <a:tc>
                  <a:txBody>
                    <a:bodyPr/>
                    <a:lstStyle/>
                    <a:p>
                      <a:r>
                        <a:rPr lang="en-GB" sz="1400" dirty="0"/>
                        <a:t>EH</a:t>
                      </a:r>
                      <a:r>
                        <a:rPr lang="en-BE" sz="1400" dirty="0"/>
                        <a:t>R improve coordination of care</a:t>
                      </a:r>
                    </a:p>
                  </a:txBody>
                  <a:tcPr/>
                </a:tc>
                <a:tc>
                  <a:txBody>
                    <a:bodyPr/>
                    <a:lstStyle/>
                    <a:p>
                      <a:r>
                        <a:rPr lang="en-GB" sz="1400" dirty="0"/>
                        <a:t>R</a:t>
                      </a:r>
                      <a:r>
                        <a:rPr lang="en-BE" sz="1400" dirty="0"/>
                        <a:t>emote patient monitoring ensures continuity of care after treatment and help signpost people to services they need </a:t>
                      </a:r>
                    </a:p>
                  </a:txBody>
                  <a:tcPr/>
                </a:tc>
                <a:extLst>
                  <a:ext uri="{0D108BD9-81ED-4DB2-BD59-A6C34878D82A}">
                    <a16:rowId xmlns:a16="http://schemas.microsoft.com/office/drawing/2014/main" val="68317613"/>
                  </a:ext>
                </a:extLst>
              </a:tr>
              <a:tr h="597346">
                <a:tc>
                  <a:txBody>
                    <a:bodyPr/>
                    <a:lstStyle/>
                    <a:p>
                      <a:r>
                        <a:rPr lang="en-BE" sz="1400" dirty="0"/>
                        <a:t>AI can optimise accuracy of findings based on imaging data analysis</a:t>
                      </a:r>
                    </a:p>
                  </a:txBody>
                  <a:tcPr/>
                </a:tc>
                <a:tc>
                  <a:txBody>
                    <a:bodyPr/>
                    <a:lstStyle/>
                    <a:p>
                      <a:r>
                        <a:rPr lang="en-BE" sz="1400" dirty="0"/>
                        <a:t>AI improves speed and accuracy of diagnosis</a:t>
                      </a:r>
                    </a:p>
                  </a:txBody>
                  <a:tcPr/>
                </a:tc>
                <a:tc>
                  <a:txBody>
                    <a:bodyPr/>
                    <a:lstStyle/>
                    <a:p>
                      <a:r>
                        <a:rPr lang="en-GB" sz="1400" dirty="0"/>
                        <a:t>E</a:t>
                      </a:r>
                      <a:r>
                        <a:rPr lang="en-BE" sz="1400" dirty="0"/>
                        <a:t>ducational alerts in </a:t>
                      </a:r>
                      <a:r>
                        <a:rPr lang="en-GB" sz="1400" dirty="0"/>
                        <a:t>HE</a:t>
                      </a:r>
                      <a:r>
                        <a:rPr lang="en-BE" sz="1400" dirty="0"/>
                        <a:t>R improve provider adherence to guidelines</a:t>
                      </a:r>
                    </a:p>
                  </a:txBody>
                  <a:tcPr/>
                </a:tc>
                <a:tc>
                  <a:txBody>
                    <a:bodyPr/>
                    <a:lstStyle/>
                    <a:p>
                      <a:endParaRPr lang="en-BE" sz="1400"/>
                    </a:p>
                  </a:txBody>
                  <a:tcPr/>
                </a:tc>
                <a:extLst>
                  <a:ext uri="{0D108BD9-81ED-4DB2-BD59-A6C34878D82A}">
                    <a16:rowId xmlns:a16="http://schemas.microsoft.com/office/drawing/2014/main" val="3347564421"/>
                  </a:ext>
                </a:extLst>
              </a:tr>
              <a:tr h="843312">
                <a:tc>
                  <a:txBody>
                    <a:bodyPr/>
                    <a:lstStyle/>
                    <a:p>
                      <a:r>
                        <a:rPr lang="en-GB" sz="1400" dirty="0"/>
                        <a:t>L</a:t>
                      </a:r>
                      <a:r>
                        <a:rPr lang="en-BE" sz="1400" dirty="0"/>
                        <a:t>inking screening data sets with registry data can help monitor impact on outcomes</a:t>
                      </a:r>
                    </a:p>
                  </a:txBody>
                  <a:tcPr/>
                </a:tc>
                <a:tc>
                  <a:txBody>
                    <a:bodyPr/>
                    <a:lstStyle/>
                    <a:p>
                      <a:r>
                        <a:rPr lang="en-GB" sz="1400" dirty="0"/>
                        <a:t>L</a:t>
                      </a:r>
                      <a:r>
                        <a:rPr lang="en-BE" sz="1400" dirty="0"/>
                        <a:t>inking data sets help identify optimal pathways to diagnosis</a:t>
                      </a:r>
                    </a:p>
                  </a:txBody>
                  <a:tcPr/>
                </a:tc>
                <a:tc>
                  <a:txBody>
                    <a:bodyPr/>
                    <a:lstStyle/>
                    <a:p>
                      <a:r>
                        <a:rPr lang="en-BE" sz="1400" dirty="0"/>
                        <a:t>PROMs ensure care plans are adapted to patient symptoms</a:t>
                      </a:r>
                    </a:p>
                  </a:txBody>
                  <a:tcPr/>
                </a:tc>
                <a:tc>
                  <a:txBody>
                    <a:bodyPr/>
                    <a:lstStyle/>
                    <a:p>
                      <a:endParaRPr lang="en-BE" sz="1400" dirty="0"/>
                    </a:p>
                  </a:txBody>
                  <a:tcPr/>
                </a:tc>
                <a:extLst>
                  <a:ext uri="{0D108BD9-81ED-4DB2-BD59-A6C34878D82A}">
                    <a16:rowId xmlns:a16="http://schemas.microsoft.com/office/drawing/2014/main" val="95313601"/>
                  </a:ext>
                </a:extLst>
              </a:tr>
              <a:tr h="427512">
                <a:tc>
                  <a:txBody>
                    <a:bodyPr/>
                    <a:lstStyle/>
                    <a:p>
                      <a:endParaRPr lang="en-BE" sz="1400" dirty="0"/>
                    </a:p>
                  </a:txBody>
                  <a:tcPr/>
                </a:tc>
                <a:tc>
                  <a:txBody>
                    <a:bodyPr/>
                    <a:lstStyle/>
                    <a:p>
                      <a:r>
                        <a:rPr lang="en-GB" sz="1400" dirty="0"/>
                        <a:t>D</a:t>
                      </a:r>
                      <a:r>
                        <a:rPr lang="en-BE" sz="1400" dirty="0"/>
                        <a:t>ata-sharing hubs foster better diagnostic sharing and reduce duplicative tests</a:t>
                      </a:r>
                    </a:p>
                  </a:txBody>
                  <a:tcPr/>
                </a:tc>
                <a:tc>
                  <a:txBody>
                    <a:bodyPr/>
                    <a:lstStyle/>
                    <a:p>
                      <a:r>
                        <a:rPr lang="en-BE" sz="1400" dirty="0"/>
                        <a:t>AI help optimise care processes by supporting treatment planning, scheduling etc. </a:t>
                      </a:r>
                    </a:p>
                  </a:txBody>
                  <a:tcPr/>
                </a:tc>
                <a:tc>
                  <a:txBody>
                    <a:bodyPr/>
                    <a:lstStyle/>
                    <a:p>
                      <a:endParaRPr lang="en-BE" sz="1400" dirty="0"/>
                    </a:p>
                  </a:txBody>
                  <a:tcPr/>
                </a:tc>
                <a:extLst>
                  <a:ext uri="{0D108BD9-81ED-4DB2-BD59-A6C34878D82A}">
                    <a16:rowId xmlns:a16="http://schemas.microsoft.com/office/drawing/2014/main" val="1027862247"/>
                  </a:ext>
                </a:extLst>
              </a:tr>
            </a:tbl>
          </a:graphicData>
        </a:graphic>
      </p:graphicFrame>
      <p:pic>
        <p:nvPicPr>
          <p:cNvPr id="7" name="Content Placeholder 12" descr="Diagram&#10;&#10;Description automatically generated">
            <a:extLst>
              <a:ext uri="{FF2B5EF4-FFF2-40B4-BE49-F238E27FC236}">
                <a16:creationId xmlns:a16="http://schemas.microsoft.com/office/drawing/2014/main" id="{D7F4BD27-E381-2333-7F68-BF909E72AFF7}"/>
              </a:ext>
            </a:extLst>
          </p:cNvPr>
          <p:cNvPicPr>
            <a:picLocks noChangeAspect="1"/>
          </p:cNvPicPr>
          <p:nvPr/>
        </p:nvPicPr>
        <p:blipFill>
          <a:blip r:embed="rId2"/>
          <a:stretch>
            <a:fillRect/>
          </a:stretch>
        </p:blipFill>
        <p:spPr>
          <a:xfrm>
            <a:off x="3262489" y="1983193"/>
            <a:ext cx="5615294" cy="963776"/>
          </a:xfrm>
          <a:prstGeom prst="rect">
            <a:avLst/>
          </a:prstGeom>
        </p:spPr>
      </p:pic>
    </p:spTree>
    <p:extLst>
      <p:ext uri="{BB962C8B-B14F-4D97-AF65-F5344CB8AC3E}">
        <p14:creationId xmlns:p14="http://schemas.microsoft.com/office/powerpoint/2010/main" val="381236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FB8E-8CA7-0495-19AD-30F44DBBF376}"/>
              </a:ext>
            </a:extLst>
          </p:cNvPr>
          <p:cNvSpPr>
            <a:spLocks noGrp="1"/>
          </p:cNvSpPr>
          <p:nvPr>
            <p:ph type="ctrTitle"/>
          </p:nvPr>
        </p:nvSpPr>
        <p:spPr/>
        <p:txBody>
          <a:bodyPr/>
          <a:lstStyle/>
          <a:p>
            <a:r>
              <a:rPr lang="en-US" dirty="0"/>
              <a:t>Addressing challenges inherent in data (1)</a:t>
            </a:r>
            <a:endParaRPr lang="en-BE" dirty="0"/>
          </a:p>
        </p:txBody>
      </p:sp>
      <p:sp>
        <p:nvSpPr>
          <p:cNvPr id="3" name="Content Placeholder 2">
            <a:extLst>
              <a:ext uri="{FF2B5EF4-FFF2-40B4-BE49-F238E27FC236}">
                <a16:creationId xmlns:a16="http://schemas.microsoft.com/office/drawing/2014/main" id="{9530B908-0E80-BF06-920C-8E5B965ADAE8}"/>
              </a:ext>
            </a:extLst>
          </p:cNvPr>
          <p:cNvSpPr>
            <a:spLocks noGrp="1"/>
          </p:cNvSpPr>
          <p:nvPr>
            <p:ph sz="quarter" idx="13"/>
          </p:nvPr>
        </p:nvSpPr>
        <p:spPr>
          <a:xfrm>
            <a:off x="442912" y="1957995"/>
            <a:ext cx="6059487" cy="4122764"/>
          </a:xfrm>
        </p:spPr>
        <p:txBody>
          <a:bodyPr/>
          <a:lstStyle/>
          <a:p>
            <a:r>
              <a:rPr lang="en-US" b="1" dirty="0">
                <a:solidFill>
                  <a:srgbClr val="002060"/>
                </a:solidFill>
                <a:latin typeface="+mn-lt"/>
                <a:ea typeface="+mn-ea"/>
                <a:cs typeface="+mn-cs"/>
              </a:rPr>
              <a:t>Challenges:</a:t>
            </a:r>
          </a:p>
          <a:p>
            <a:pPr marL="342900" indent="-342900">
              <a:buFont typeface="Arial" panose="020B0604020202020204" pitchFamily="34" charset="0"/>
              <a:buChar char="•"/>
            </a:pPr>
            <a:r>
              <a:rPr lang="en-US" b="0" dirty="0">
                <a:solidFill>
                  <a:srgbClr val="002060"/>
                </a:solidFill>
                <a:latin typeface="+mn-lt"/>
                <a:ea typeface="+mn-ea"/>
                <a:cs typeface="+mn-cs"/>
              </a:rPr>
              <a:t>Poor quality</a:t>
            </a:r>
          </a:p>
          <a:p>
            <a:pPr marL="342900" indent="-342900">
              <a:buFont typeface="Arial" panose="020B0604020202020204" pitchFamily="34" charset="0"/>
              <a:buChar char="•"/>
            </a:pPr>
            <a:r>
              <a:rPr lang="en-US" b="0" dirty="0">
                <a:solidFill>
                  <a:srgbClr val="002060"/>
                </a:solidFill>
                <a:latin typeface="+mn-lt"/>
                <a:ea typeface="+mn-ea"/>
                <a:cs typeface="+mn-cs"/>
              </a:rPr>
              <a:t>Data not being representative of entire populations (inequity and bias) </a:t>
            </a:r>
          </a:p>
          <a:p>
            <a:pPr marL="342900" indent="-342900">
              <a:buFont typeface="Arial" panose="020B0604020202020204" pitchFamily="34" charset="0"/>
              <a:buChar char="•"/>
            </a:pPr>
            <a:r>
              <a:rPr lang="en-US" b="0" dirty="0">
                <a:solidFill>
                  <a:srgbClr val="002060"/>
                </a:solidFill>
                <a:latin typeface="+mn-lt"/>
                <a:ea typeface="+mn-ea"/>
                <a:cs typeface="+mn-cs"/>
              </a:rPr>
              <a:t>Lack of data on the patient perspective</a:t>
            </a:r>
          </a:p>
          <a:p>
            <a:endParaRPr lang="en-BE" dirty="0"/>
          </a:p>
        </p:txBody>
      </p:sp>
      <p:sp>
        <p:nvSpPr>
          <p:cNvPr id="4" name="TextBox 3">
            <a:extLst>
              <a:ext uri="{FF2B5EF4-FFF2-40B4-BE49-F238E27FC236}">
                <a16:creationId xmlns:a16="http://schemas.microsoft.com/office/drawing/2014/main" id="{5F831271-7D6F-B664-7B60-D75D2586D4DA}"/>
              </a:ext>
            </a:extLst>
          </p:cNvPr>
          <p:cNvSpPr txBox="1"/>
          <p:nvPr/>
        </p:nvSpPr>
        <p:spPr>
          <a:xfrm>
            <a:off x="7052310" y="1571729"/>
            <a:ext cx="4958164" cy="380104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What can policymakers do?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Create national data quality standards</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and regularly audit data systems against these measures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Demand greater equity</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in cancer research and care. Ensure representation of people of different races and ethnicities, sex and cancer types in cancer data sets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Systematically collect data that are most relevant to patients </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in key national data sets and use them to evaluate healthcare system and provider performance</a:t>
            </a:r>
          </a:p>
        </p:txBody>
      </p:sp>
    </p:spTree>
    <p:extLst>
      <p:ext uri="{BB962C8B-B14F-4D97-AF65-F5344CB8AC3E}">
        <p14:creationId xmlns:p14="http://schemas.microsoft.com/office/powerpoint/2010/main" val="233069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5ADC-1B6C-4C02-0F82-85D161EBA8DA}"/>
              </a:ext>
            </a:extLst>
          </p:cNvPr>
          <p:cNvSpPr>
            <a:spLocks noGrp="1"/>
          </p:cNvSpPr>
          <p:nvPr>
            <p:ph type="ctrTitle"/>
          </p:nvPr>
        </p:nvSpPr>
        <p:spPr/>
        <p:txBody>
          <a:bodyPr/>
          <a:lstStyle/>
          <a:p>
            <a:r>
              <a:rPr lang="en-US" dirty="0"/>
              <a:t>Addressing challenges with data systems (2)</a:t>
            </a:r>
            <a:endParaRPr lang="en-BE" dirty="0"/>
          </a:p>
        </p:txBody>
      </p:sp>
      <p:sp>
        <p:nvSpPr>
          <p:cNvPr id="3" name="Content Placeholder 2">
            <a:extLst>
              <a:ext uri="{FF2B5EF4-FFF2-40B4-BE49-F238E27FC236}">
                <a16:creationId xmlns:a16="http://schemas.microsoft.com/office/drawing/2014/main" id="{536DDFAD-6409-235D-EEEE-B809CBA05CD1}"/>
              </a:ext>
            </a:extLst>
          </p:cNvPr>
          <p:cNvSpPr>
            <a:spLocks noGrp="1"/>
          </p:cNvSpPr>
          <p:nvPr>
            <p:ph sz="quarter" idx="13"/>
          </p:nvPr>
        </p:nvSpPr>
        <p:spPr>
          <a:xfrm>
            <a:off x="442912" y="2175165"/>
            <a:ext cx="6059487" cy="4122764"/>
          </a:xfrm>
        </p:spPr>
        <p:txBody>
          <a:bodyPr/>
          <a:lstStyle/>
          <a:p>
            <a:pPr lvl="0"/>
            <a:r>
              <a:rPr lang="en-GB" b="1" dirty="0">
                <a:solidFill>
                  <a:srgbClr val="002060"/>
                </a:solidFill>
              </a:rPr>
              <a:t>Challenges:</a:t>
            </a:r>
          </a:p>
          <a:p>
            <a:pPr marL="342900" lvl="0" indent="-342900">
              <a:buFont typeface="Arial" panose="020B0604020202020204" pitchFamily="34" charset="0"/>
              <a:buChar char="•"/>
            </a:pPr>
            <a:r>
              <a:rPr lang="en-GB" b="0" dirty="0">
                <a:solidFill>
                  <a:srgbClr val="002060"/>
                </a:solidFill>
              </a:rPr>
              <a:t>Limited interoperability of data sets </a:t>
            </a:r>
          </a:p>
          <a:p>
            <a:pPr marL="342900" lvl="0" indent="-342900">
              <a:buFont typeface="Arial" panose="020B0604020202020204" pitchFamily="34" charset="0"/>
              <a:buChar char="•"/>
            </a:pPr>
            <a:r>
              <a:rPr lang="en-GB" b="0" dirty="0">
                <a:solidFill>
                  <a:srgbClr val="002060"/>
                </a:solidFill>
              </a:rPr>
              <a:t>Inconsistent use of data governance frameworks</a:t>
            </a:r>
          </a:p>
          <a:p>
            <a:pPr marL="342900" indent="-342900">
              <a:buFont typeface="Arial" panose="020B0604020202020204" pitchFamily="34" charset="0"/>
              <a:buChar char="•"/>
            </a:pPr>
            <a:r>
              <a:rPr lang="en-GB" b="0" dirty="0">
                <a:solidFill>
                  <a:srgbClr val="002060"/>
                </a:solidFill>
              </a:rPr>
              <a:t>Low patient trust</a:t>
            </a:r>
          </a:p>
          <a:p>
            <a:endParaRPr lang="en-BE" dirty="0"/>
          </a:p>
        </p:txBody>
      </p:sp>
      <p:sp>
        <p:nvSpPr>
          <p:cNvPr id="4" name="TextBox 3">
            <a:extLst>
              <a:ext uri="{FF2B5EF4-FFF2-40B4-BE49-F238E27FC236}">
                <a16:creationId xmlns:a16="http://schemas.microsoft.com/office/drawing/2014/main" id="{DF5C69CF-B94D-BF12-C203-86BB28F2CBED}"/>
              </a:ext>
            </a:extLst>
          </p:cNvPr>
          <p:cNvSpPr txBox="1"/>
          <p:nvPr/>
        </p:nvSpPr>
        <p:spPr>
          <a:xfrm>
            <a:off x="7018019" y="1413620"/>
            <a:ext cx="5049479" cy="5209118"/>
          </a:xfrm>
          <a:prstGeom prst="rect">
            <a:avLst/>
          </a:prstGeom>
          <a:noFill/>
        </p:spPr>
        <p:txBody>
          <a:bodyPr wrap="square">
            <a:spAutoFit/>
          </a:bodyPr>
          <a:lstStyle/>
          <a:p>
            <a:pPr>
              <a:spcAft>
                <a:spcPts val="600"/>
              </a:spcAft>
            </a:pPr>
            <a:r>
              <a:rPr lang="en-GB" sz="2000" b="1" dirty="0">
                <a:solidFill>
                  <a:srgbClr val="002060"/>
                </a:solidFill>
              </a:rPr>
              <a:t>What can policymakers do? </a:t>
            </a:r>
            <a:endParaRPr lang="en-CA" sz="2000" b="1" dirty="0">
              <a:solidFill>
                <a:srgbClr val="002060"/>
              </a:solidFill>
            </a:endParaRPr>
          </a:p>
          <a:p>
            <a:pPr marL="342900" indent="-342900">
              <a:spcAft>
                <a:spcPts val="300"/>
              </a:spcAft>
              <a:buFont typeface="Arial" panose="020B0604020202020204" pitchFamily="34" charset="0"/>
              <a:buChar char="•"/>
            </a:pPr>
            <a:r>
              <a:rPr lang="en-GB" sz="2000" b="1" dirty="0">
                <a:solidFill>
                  <a:srgbClr val="002060"/>
                </a:solidFill>
              </a:rPr>
              <a:t>Develop common data standards,</a:t>
            </a:r>
            <a:r>
              <a:rPr lang="en-GB" sz="2000" b="0" dirty="0">
                <a:solidFill>
                  <a:srgbClr val="002060"/>
                </a:solidFill>
              </a:rPr>
              <a:t> specifications and processes for data collection</a:t>
            </a:r>
            <a:endParaRPr lang="en-CA" sz="2000" b="0" dirty="0">
              <a:solidFill>
                <a:srgbClr val="002060"/>
              </a:solidFill>
            </a:endParaRPr>
          </a:p>
          <a:p>
            <a:pPr marL="342900" indent="-342900">
              <a:spcAft>
                <a:spcPts val="300"/>
              </a:spcAft>
              <a:buFont typeface="Arial" panose="020B0604020202020204" pitchFamily="34" charset="0"/>
              <a:buChar char="•"/>
            </a:pPr>
            <a:r>
              <a:rPr lang="en-GB" sz="2000" b="1" dirty="0">
                <a:solidFill>
                  <a:srgbClr val="002060"/>
                </a:solidFill>
              </a:rPr>
              <a:t>Build harmonised data governance legislation</a:t>
            </a:r>
            <a:r>
              <a:rPr lang="en-GB" sz="2000" dirty="0">
                <a:solidFill>
                  <a:srgbClr val="002060"/>
                </a:solidFill>
              </a:rPr>
              <a:t> </a:t>
            </a:r>
            <a:r>
              <a:rPr lang="en-GB" sz="2000" b="0" dirty="0">
                <a:solidFill>
                  <a:srgbClr val="002060"/>
                </a:solidFill>
              </a:rPr>
              <a:t>to facilitate health data linking and sharing between providers, using </a:t>
            </a:r>
            <a:r>
              <a:rPr lang="en-GB" sz="2000" b="1" dirty="0">
                <a:solidFill>
                  <a:srgbClr val="002060"/>
                </a:solidFill>
              </a:rPr>
              <a:t>national health data codes of conduct</a:t>
            </a:r>
          </a:p>
          <a:p>
            <a:pPr marL="342900" indent="-342900">
              <a:spcAft>
                <a:spcPts val="300"/>
              </a:spcAft>
              <a:buFont typeface="Arial" panose="020B0604020202020204" pitchFamily="34" charset="0"/>
              <a:buChar char="•"/>
            </a:pPr>
            <a:r>
              <a:rPr lang="en-GB" sz="2000" b="1" dirty="0">
                <a:solidFill>
                  <a:srgbClr val="002060"/>
                </a:solidFill>
              </a:rPr>
              <a:t>Engage with patients </a:t>
            </a:r>
            <a:r>
              <a:rPr lang="en-GB" sz="2000" b="0" dirty="0">
                <a:solidFill>
                  <a:srgbClr val="002060"/>
                </a:solidFill>
              </a:rPr>
              <a:t>to discuss how data are being used, and address misconceptions around the nefarious use of health data. </a:t>
            </a:r>
          </a:p>
          <a:p>
            <a:pPr marL="342900" indent="-342900">
              <a:spcAft>
                <a:spcPts val="300"/>
              </a:spcAft>
              <a:buFont typeface="Arial" panose="020B0604020202020204" pitchFamily="34" charset="0"/>
              <a:buChar char="•"/>
            </a:pPr>
            <a:r>
              <a:rPr lang="en-GB" sz="2000" b="0" dirty="0">
                <a:solidFill>
                  <a:srgbClr val="002060"/>
                </a:solidFill>
              </a:rPr>
              <a:t>Continuously adapt legislation and tools to</a:t>
            </a:r>
            <a:r>
              <a:rPr lang="en-GB" sz="2000" b="1" dirty="0">
                <a:solidFill>
                  <a:srgbClr val="002060"/>
                </a:solidFill>
              </a:rPr>
              <a:t> give citizens appropriate control over their health data, </a:t>
            </a:r>
            <a:r>
              <a:rPr lang="en-GB" sz="2000" b="0" dirty="0">
                <a:solidFill>
                  <a:srgbClr val="002060"/>
                </a:solidFill>
              </a:rPr>
              <a:t>so they may act as their own data ‘gatekeepers’</a:t>
            </a:r>
            <a:endParaRPr lang="en-US" sz="2000" b="0" dirty="0">
              <a:solidFill>
                <a:srgbClr val="002060"/>
              </a:solidFill>
            </a:endParaRPr>
          </a:p>
        </p:txBody>
      </p:sp>
    </p:spTree>
    <p:extLst>
      <p:ext uri="{BB962C8B-B14F-4D97-AF65-F5344CB8AC3E}">
        <p14:creationId xmlns:p14="http://schemas.microsoft.com/office/powerpoint/2010/main" val="38723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F1F2-1832-0FAE-4A17-10D31FAB8D25}"/>
              </a:ext>
            </a:extLst>
          </p:cNvPr>
          <p:cNvSpPr>
            <a:spLocks noGrp="1"/>
          </p:cNvSpPr>
          <p:nvPr>
            <p:ph type="ctrTitle"/>
          </p:nvPr>
        </p:nvSpPr>
        <p:spPr/>
        <p:txBody>
          <a:bodyPr>
            <a:normAutofit fontScale="90000"/>
          </a:bodyPr>
          <a:lstStyle/>
          <a:p>
            <a:r>
              <a:rPr lang="en-US" dirty="0"/>
              <a:t>Addressing challenges embedding data into clinical practice (3)</a:t>
            </a:r>
            <a:endParaRPr lang="en-BE" dirty="0"/>
          </a:p>
        </p:txBody>
      </p:sp>
      <p:sp>
        <p:nvSpPr>
          <p:cNvPr id="3" name="Content Placeholder 2">
            <a:extLst>
              <a:ext uri="{FF2B5EF4-FFF2-40B4-BE49-F238E27FC236}">
                <a16:creationId xmlns:a16="http://schemas.microsoft.com/office/drawing/2014/main" id="{C8230E4D-4DC9-4853-B4F0-791F17AB7D2B}"/>
              </a:ext>
            </a:extLst>
          </p:cNvPr>
          <p:cNvSpPr>
            <a:spLocks noGrp="1"/>
          </p:cNvSpPr>
          <p:nvPr>
            <p:ph sz="quarter" idx="13"/>
          </p:nvPr>
        </p:nvSpPr>
        <p:spPr>
          <a:xfrm>
            <a:off x="442912" y="1935135"/>
            <a:ext cx="6059487" cy="4122764"/>
          </a:xfrm>
        </p:spPr>
        <p:txBody>
          <a:bodyPr/>
          <a:lstStyle/>
          <a:p>
            <a:pPr lvl="0"/>
            <a:r>
              <a:rPr lang="en-GB" sz="2000" b="1" dirty="0">
                <a:solidFill>
                  <a:srgbClr val="002060"/>
                </a:solidFill>
              </a:rPr>
              <a:t>Challenges:</a:t>
            </a:r>
          </a:p>
          <a:p>
            <a:pPr marL="342900" lvl="0" indent="-342900">
              <a:buFont typeface="Arial" panose="020B0604020202020204" pitchFamily="34" charset="0"/>
              <a:buChar char="•"/>
            </a:pPr>
            <a:r>
              <a:rPr lang="en-GB" sz="2000" b="0" dirty="0">
                <a:solidFill>
                  <a:srgbClr val="002060"/>
                </a:solidFill>
              </a:rPr>
              <a:t>Limited actionability of data</a:t>
            </a:r>
          </a:p>
          <a:p>
            <a:pPr marL="342900" lvl="0" indent="-342900">
              <a:buFont typeface="Arial" panose="020B0604020202020204" pitchFamily="34" charset="0"/>
              <a:buChar char="•"/>
            </a:pPr>
            <a:r>
              <a:rPr lang="en-GB" sz="2000" b="0" dirty="0">
                <a:solidFill>
                  <a:srgbClr val="002060"/>
                </a:solidFill>
              </a:rPr>
              <a:t>Poor integration of data insights into clinical decision-making</a:t>
            </a:r>
          </a:p>
          <a:p>
            <a:pPr marL="342900" lvl="0" indent="-342900">
              <a:buFont typeface="Arial" panose="020B0604020202020204" pitchFamily="34" charset="0"/>
              <a:buChar char="•"/>
            </a:pPr>
            <a:r>
              <a:rPr lang="en-GB" sz="2000" b="0" dirty="0">
                <a:solidFill>
                  <a:srgbClr val="002060"/>
                </a:solidFill>
              </a:rPr>
              <a:t>High burden of data collection on care teams</a:t>
            </a:r>
          </a:p>
          <a:p>
            <a:endParaRPr lang="en-BE" dirty="0"/>
          </a:p>
        </p:txBody>
      </p:sp>
      <p:sp>
        <p:nvSpPr>
          <p:cNvPr id="4" name="TextBox 3">
            <a:extLst>
              <a:ext uri="{FF2B5EF4-FFF2-40B4-BE49-F238E27FC236}">
                <a16:creationId xmlns:a16="http://schemas.microsoft.com/office/drawing/2014/main" id="{B498200F-36FF-28E0-C58A-0D951D21C379}"/>
              </a:ext>
            </a:extLst>
          </p:cNvPr>
          <p:cNvSpPr txBox="1"/>
          <p:nvPr/>
        </p:nvSpPr>
        <p:spPr>
          <a:xfrm>
            <a:off x="7018019" y="1801513"/>
            <a:ext cx="5084799" cy="4170372"/>
          </a:xfrm>
          <a:prstGeom prst="rect">
            <a:avLst/>
          </a:prstGeom>
          <a:noFill/>
        </p:spPr>
        <p:txBody>
          <a:bodyPr wrap="square">
            <a:spAutoFit/>
          </a:bodyPr>
          <a:lstStyle/>
          <a:p>
            <a:pPr>
              <a:spcAft>
                <a:spcPts val="600"/>
              </a:spcAft>
            </a:pPr>
            <a:r>
              <a:rPr lang="en-GB" sz="2000" b="1" dirty="0">
                <a:solidFill>
                  <a:srgbClr val="002060"/>
                </a:solidFill>
              </a:rPr>
              <a:t>What can policymakers do?</a:t>
            </a:r>
          </a:p>
          <a:p>
            <a:pPr marL="285750" indent="-285750">
              <a:buFont typeface="Arial" panose="020B0604020202020204" pitchFamily="34" charset="0"/>
              <a:buChar char="•"/>
            </a:pPr>
            <a:r>
              <a:rPr lang="en-GB" sz="2000" b="1" i="0" u="none" strike="noStrike" baseline="0" dirty="0">
                <a:solidFill>
                  <a:srgbClr val="002060"/>
                </a:solidFill>
                <a:latin typeface="+mn-lt"/>
              </a:rPr>
              <a:t>Build in positive incentives </a:t>
            </a:r>
            <a:r>
              <a:rPr lang="en-GB" sz="2000" b="0" i="0" u="none" strike="noStrike" baseline="0" dirty="0">
                <a:solidFill>
                  <a:srgbClr val="002060"/>
                </a:solidFill>
                <a:latin typeface="+mn-lt"/>
              </a:rPr>
              <a:t>for data collection and use across the cancer care pathway, to foster a culture of value-based healthcare. </a:t>
            </a:r>
          </a:p>
          <a:p>
            <a:pPr marL="285750" indent="-285750">
              <a:buFont typeface="Arial" panose="020B0604020202020204" pitchFamily="34" charset="0"/>
              <a:buChar char="•"/>
            </a:pPr>
            <a:r>
              <a:rPr lang="en-GB" sz="2000" b="1" i="0" u="none" strike="noStrike" baseline="0" dirty="0">
                <a:solidFill>
                  <a:srgbClr val="002060"/>
                </a:solidFill>
                <a:latin typeface="+mn-lt"/>
              </a:rPr>
              <a:t>Embed data-analytic solutions into care processes </a:t>
            </a:r>
            <a:r>
              <a:rPr lang="en-GB" sz="2000" b="0" i="0" u="none" strike="noStrike" baseline="0" dirty="0">
                <a:solidFill>
                  <a:srgbClr val="002060"/>
                </a:solidFill>
                <a:latin typeface="+mn-lt"/>
              </a:rPr>
              <a:t>to enable rapid processing and feedback of data insights to clinical teams to guide decision-making. </a:t>
            </a:r>
          </a:p>
          <a:p>
            <a:pPr marL="285750" indent="-285750">
              <a:buFont typeface="Arial" panose="020B0604020202020204" pitchFamily="34" charset="0"/>
              <a:buChar char="•"/>
            </a:pPr>
            <a:r>
              <a:rPr lang="en-GB" sz="2000" b="0" i="0" u="none" strike="noStrike" baseline="0" dirty="0">
                <a:solidFill>
                  <a:srgbClr val="002060"/>
                </a:solidFill>
                <a:latin typeface="+mn-lt"/>
              </a:rPr>
              <a:t>Provide appropriate funding and resourcing </a:t>
            </a:r>
            <a:r>
              <a:rPr lang="en-GB" sz="2000" b="1" i="0" u="none" strike="noStrike" baseline="0" dirty="0">
                <a:solidFill>
                  <a:srgbClr val="002060"/>
                </a:solidFill>
                <a:latin typeface="+mn-lt"/>
              </a:rPr>
              <a:t>to train and upskill the healthcare workforce </a:t>
            </a:r>
            <a:r>
              <a:rPr lang="en-GB" sz="2000" b="0" i="0" u="none" strike="noStrike" baseline="0" dirty="0">
                <a:solidFill>
                  <a:srgbClr val="002060"/>
                </a:solidFill>
                <a:latin typeface="+mn-lt"/>
              </a:rPr>
              <a:t>so that they keep pace with innovations in data collection and use. </a:t>
            </a:r>
          </a:p>
        </p:txBody>
      </p:sp>
    </p:spTree>
    <p:extLst>
      <p:ext uri="{BB962C8B-B14F-4D97-AF65-F5344CB8AC3E}">
        <p14:creationId xmlns:p14="http://schemas.microsoft.com/office/powerpoint/2010/main" val="16228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45FE0-5F0C-1075-2B9F-EC0E631B65E7}"/>
              </a:ext>
            </a:extLst>
          </p:cNvPr>
          <p:cNvSpPr>
            <a:spLocks noGrp="1"/>
          </p:cNvSpPr>
          <p:nvPr>
            <p:ph type="ctrTitle"/>
          </p:nvPr>
        </p:nvSpPr>
        <p:spPr/>
        <p:txBody>
          <a:bodyPr/>
          <a:lstStyle/>
          <a:p>
            <a:r>
              <a:rPr lang="en-US" dirty="0">
                <a:latin typeface="Calibri" panose="020F0502020204030204" pitchFamily="34" charset="0"/>
              </a:rPr>
              <a:t>Addressing challenges in drawing insights from data </a:t>
            </a:r>
            <a:r>
              <a:rPr lang="en-US" dirty="0"/>
              <a:t>(4)</a:t>
            </a:r>
            <a:endParaRPr lang="en-BE" dirty="0"/>
          </a:p>
        </p:txBody>
      </p:sp>
      <p:sp>
        <p:nvSpPr>
          <p:cNvPr id="3" name="Content Placeholder 2">
            <a:extLst>
              <a:ext uri="{FF2B5EF4-FFF2-40B4-BE49-F238E27FC236}">
                <a16:creationId xmlns:a16="http://schemas.microsoft.com/office/drawing/2014/main" id="{EBF3906A-7320-EB89-B4E9-A1F66F204E7B}"/>
              </a:ext>
            </a:extLst>
          </p:cNvPr>
          <p:cNvSpPr>
            <a:spLocks noGrp="1"/>
          </p:cNvSpPr>
          <p:nvPr>
            <p:ph sz="quarter" idx="13"/>
          </p:nvPr>
        </p:nvSpPr>
        <p:spPr>
          <a:xfrm>
            <a:off x="442912" y="1992285"/>
            <a:ext cx="6059487" cy="4122764"/>
          </a:xfrm>
        </p:spPr>
        <p:txBody>
          <a:bodyPr/>
          <a:lstStyle/>
          <a:p>
            <a:pPr lvl="0"/>
            <a:r>
              <a:rPr lang="en-US" sz="2000" b="1" dirty="0">
                <a:solidFill>
                  <a:srgbClr val="002060"/>
                </a:solidFill>
              </a:rPr>
              <a:t>Challenges:</a:t>
            </a:r>
          </a:p>
          <a:p>
            <a:pPr marL="342900" lvl="0" indent="-342900">
              <a:buFont typeface="Arial" panose="020B0604020202020204" pitchFamily="34" charset="0"/>
              <a:buChar char="•"/>
            </a:pPr>
            <a:r>
              <a:rPr lang="en-US" sz="2000" b="0" dirty="0">
                <a:solidFill>
                  <a:srgbClr val="002060"/>
                </a:solidFill>
              </a:rPr>
              <a:t>poorly validated algorithms and inadequate analytical methodologies</a:t>
            </a:r>
          </a:p>
          <a:p>
            <a:pPr marL="342900" lvl="0" indent="-342900">
              <a:buFont typeface="Arial" panose="020B0604020202020204" pitchFamily="34" charset="0"/>
              <a:buChar char="•"/>
            </a:pPr>
            <a:r>
              <a:rPr lang="en-US" sz="2000" b="0" dirty="0">
                <a:solidFill>
                  <a:srgbClr val="002060"/>
                </a:solidFill>
              </a:rPr>
              <a:t>lack of trust in artificial intelligence </a:t>
            </a:r>
          </a:p>
          <a:p>
            <a:endParaRPr lang="en-BE" dirty="0"/>
          </a:p>
        </p:txBody>
      </p:sp>
      <p:sp>
        <p:nvSpPr>
          <p:cNvPr id="4" name="TextBox 3">
            <a:extLst>
              <a:ext uri="{FF2B5EF4-FFF2-40B4-BE49-F238E27FC236}">
                <a16:creationId xmlns:a16="http://schemas.microsoft.com/office/drawing/2014/main" id="{12D0C1D0-BA6A-C1F4-D17C-AC817E715C7E}"/>
              </a:ext>
            </a:extLst>
          </p:cNvPr>
          <p:cNvSpPr txBox="1"/>
          <p:nvPr/>
        </p:nvSpPr>
        <p:spPr>
          <a:xfrm>
            <a:off x="6903720" y="1846603"/>
            <a:ext cx="5143500" cy="448327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2060"/>
                </a:solidFill>
                <a:effectLst/>
                <a:uLnTx/>
                <a:uFillTx/>
                <a:latin typeface="Calibri"/>
                <a:cs typeface="Calibri" panose="020F0502020204030204" pitchFamily="34" charset="0"/>
              </a:rPr>
              <a:t>What can policymakers do?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Apply </a:t>
            </a:r>
            <a:r>
              <a:rPr kumimoji="0" lang="en-GB" sz="2000" b="1" i="0" u="none" strike="noStrike" kern="1200" cap="none" spc="0" normalizeH="0" baseline="0" noProof="0" dirty="0">
                <a:ln>
                  <a:noFill/>
                </a:ln>
                <a:solidFill>
                  <a:srgbClr val="002060"/>
                </a:solidFill>
                <a:effectLst/>
                <a:uLnTx/>
                <a:uFillTx/>
                <a:latin typeface="Calibri"/>
                <a:cs typeface="Calibri" panose="020F0502020204030204" pitchFamily="34" charset="0"/>
              </a:rPr>
              <a:t>appropriate regulatory standards</a:t>
            </a: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 to fundamentally </a:t>
            </a:r>
            <a:r>
              <a:rPr kumimoji="0" lang="en-GB" sz="2000" b="1" i="0" u="none" strike="noStrike" kern="1200" cap="none" spc="0" normalizeH="0" baseline="0" noProof="0" dirty="0">
                <a:ln>
                  <a:noFill/>
                </a:ln>
                <a:solidFill>
                  <a:srgbClr val="002060"/>
                </a:solidFill>
                <a:effectLst/>
                <a:uLnTx/>
                <a:uFillTx/>
                <a:latin typeface="Calibri"/>
                <a:cs typeface="Calibri" panose="020F0502020204030204" pitchFamily="34" charset="0"/>
              </a:rPr>
              <a:t>protect citizens’ rights and values</a:t>
            </a: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 by ensuring that: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data sets from which insights are drawn are adequate, equitable and sufficiently representative to </a:t>
            </a:r>
            <a:r>
              <a:rPr kumimoji="0" lang="en-GB" sz="2000" b="1" i="0" u="none" strike="noStrike" kern="1200" cap="none" spc="0" normalizeH="0" baseline="0" noProof="0" dirty="0">
                <a:ln>
                  <a:noFill/>
                </a:ln>
                <a:solidFill>
                  <a:srgbClr val="002060"/>
                </a:solidFill>
                <a:effectLst/>
                <a:uLnTx/>
                <a:uFillTx/>
                <a:latin typeface="Calibri"/>
                <a:cs typeface="Calibri" panose="020F0502020204030204" pitchFamily="34" charset="0"/>
              </a:rPr>
              <a:t>train artificial intelligence algorithms</a:t>
            </a: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 while minimising potential biases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the analytics used are standardised, transparent and subject to </a:t>
            </a:r>
            <a:r>
              <a:rPr kumimoji="0" lang="en-GB" sz="2000" b="1" i="0" u="none" strike="noStrike" kern="1200" cap="none" spc="0" normalizeH="0" baseline="0" noProof="0" dirty="0">
                <a:ln>
                  <a:noFill/>
                </a:ln>
                <a:solidFill>
                  <a:srgbClr val="002060"/>
                </a:solidFill>
                <a:effectLst/>
                <a:uLnTx/>
                <a:uFillTx/>
                <a:latin typeface="Calibri"/>
                <a:cs typeface="Calibri" panose="020F0502020204030204" pitchFamily="34" charset="0"/>
              </a:rPr>
              <a:t>rigorous evaluations</a:t>
            </a: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 of clinical safety and effectiveness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alibri"/>
                <a:cs typeface="Calibri" panose="020F0502020204030204" pitchFamily="34" charset="0"/>
              </a:rPr>
              <a:t>the insights drawn from data analysis are of </a:t>
            </a:r>
            <a:r>
              <a:rPr kumimoji="0" lang="en-GB" sz="2000" b="1" i="0" u="none" strike="noStrike" kern="1200" cap="none" spc="0" normalizeH="0" baseline="0" noProof="0" dirty="0">
                <a:ln>
                  <a:noFill/>
                </a:ln>
                <a:solidFill>
                  <a:srgbClr val="002060"/>
                </a:solidFill>
                <a:effectLst/>
                <a:uLnTx/>
                <a:uFillTx/>
                <a:latin typeface="Calibri"/>
                <a:cs typeface="Calibri" panose="020F0502020204030204" pitchFamily="34" charset="0"/>
              </a:rPr>
              <a:t>high quality. </a:t>
            </a:r>
            <a:endParaRPr kumimoji="0" lang="en-US" sz="2000" b="1" i="0" u="none" strike="noStrike" kern="1200" cap="none" spc="0" normalizeH="0" baseline="0" noProof="0" dirty="0">
              <a:ln>
                <a:noFill/>
              </a:ln>
              <a:solidFill>
                <a:srgbClr val="002060"/>
              </a:solidFill>
              <a:effectLst/>
              <a:uLnTx/>
              <a:uFillTx/>
              <a:latin typeface="Calibri"/>
              <a:cs typeface="Calibri" panose="020F0502020204030204" pitchFamily="34" charset="0"/>
            </a:endParaRPr>
          </a:p>
        </p:txBody>
      </p:sp>
    </p:spTree>
    <p:extLst>
      <p:ext uri="{BB962C8B-B14F-4D97-AF65-F5344CB8AC3E}">
        <p14:creationId xmlns:p14="http://schemas.microsoft.com/office/powerpoint/2010/main" val="1477080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ALLCAN22">
  <a:themeElements>
    <a:clrScheme name="Custom 1">
      <a:dk1>
        <a:sysClr val="windowText" lastClr="000000"/>
      </a:dk1>
      <a:lt1>
        <a:sysClr val="window" lastClr="FFFFFF"/>
      </a:lt1>
      <a:dk2>
        <a:srgbClr val="44546A"/>
      </a:dk2>
      <a:lt2>
        <a:srgbClr val="E7E6E6"/>
      </a:lt2>
      <a:accent1>
        <a:srgbClr val="FBBE5E"/>
      </a:accent1>
      <a:accent2>
        <a:srgbClr val="4BBECF"/>
      </a:accent2>
      <a:accent3>
        <a:srgbClr val="150328"/>
      </a:accent3>
      <a:accent4>
        <a:srgbClr val="006996"/>
      </a:accent4>
      <a:accent5>
        <a:srgbClr val="5B9BD5"/>
      </a:accent5>
      <a:accent6>
        <a:srgbClr val="BEE0E7"/>
      </a:accent6>
      <a:hlink>
        <a:srgbClr val="0563C1"/>
      </a:hlink>
      <a:folHlink>
        <a:srgbClr val="8EAADB"/>
      </a:folHlink>
    </a:clrScheme>
    <a:fontScheme name="AllCa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b="1" dirty="0"/>
        </a:defPPr>
      </a:lstStyle>
    </a:txDef>
  </a:objectDefaults>
  <a:extraClrSchemeLst/>
  <a:extLst>
    <a:ext uri="{05A4C25C-085E-4340-85A3-A5531E510DB2}">
      <thm15:themeFamily xmlns:thm15="http://schemas.microsoft.com/office/thememl/2012/main" name="ThemeALLCAN22" id="{0830B027-CF54-4AD4-934E-5F782F4F6765}" vid="{7CDEDB87-19C0-44E2-9176-56824F88AA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1415</Words>
  <Application>Microsoft Macintosh PowerPoint</Application>
  <PresentationFormat>Widescreen</PresentationFormat>
  <Paragraphs>167</Paragraphs>
  <Slides>15</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Wingdings</vt:lpstr>
      <vt:lpstr>Office Theme</vt:lpstr>
      <vt:lpstr>1_ThemeALLCAN22</vt:lpstr>
      <vt:lpstr>PowerPoint Presentation</vt:lpstr>
      <vt:lpstr>PowerPoint Presentation</vt:lpstr>
      <vt:lpstr>Aspirations of efficient cancer care</vt:lpstr>
      <vt:lpstr>Data ecosystem in cancer care</vt:lpstr>
      <vt:lpstr>The role of data in driving efficiency through the care pathway</vt:lpstr>
      <vt:lpstr>Addressing challenges inherent in data (1)</vt:lpstr>
      <vt:lpstr>Addressing challenges with data systems (2)</vt:lpstr>
      <vt:lpstr>Addressing challenges embedding data into clinical practice (3)</vt:lpstr>
      <vt:lpstr>Addressing challenges in drawing insights from data (4)</vt:lpstr>
      <vt:lpstr>New report by All.Can – June 2022</vt:lpstr>
      <vt:lpstr>PowerPoint Presentation</vt:lpstr>
      <vt:lpstr>PowerPoint Presentation</vt:lpstr>
      <vt:lpstr>PowerPoint Presentation</vt:lpstr>
      <vt:lpstr>Driving patient-centred policy change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Pisani</dc:creator>
  <cp:lastModifiedBy>Eduardo Pisani</cp:lastModifiedBy>
  <cp:revision>32</cp:revision>
  <dcterms:created xsi:type="dcterms:W3CDTF">2023-02-09T08:37:47Z</dcterms:created>
  <dcterms:modified xsi:type="dcterms:W3CDTF">2023-02-28T15:16:07Z</dcterms:modified>
</cp:coreProperties>
</file>